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68" r:id="rId1"/>
  </p:sldMasterIdLst>
  <p:notesMasterIdLst>
    <p:notesMasterId r:id="rId82"/>
  </p:notesMasterIdLst>
  <p:sldIdLst>
    <p:sldId id="257" r:id="rId2"/>
    <p:sldId id="571" r:id="rId3"/>
    <p:sldId id="572" r:id="rId4"/>
    <p:sldId id="573" r:id="rId5"/>
    <p:sldId id="574" r:id="rId6"/>
    <p:sldId id="577" r:id="rId7"/>
    <p:sldId id="575" r:id="rId8"/>
    <p:sldId id="576" r:id="rId9"/>
    <p:sldId id="578" r:id="rId10"/>
    <p:sldId id="579" r:id="rId11"/>
    <p:sldId id="437" r:id="rId12"/>
    <p:sldId id="439" r:id="rId13"/>
    <p:sldId id="442" r:id="rId14"/>
    <p:sldId id="451" r:id="rId15"/>
    <p:sldId id="443" r:id="rId16"/>
    <p:sldId id="452" r:id="rId17"/>
    <p:sldId id="542" r:id="rId18"/>
    <p:sldId id="584" r:id="rId19"/>
    <p:sldId id="582" r:id="rId20"/>
    <p:sldId id="596" r:id="rId21"/>
    <p:sldId id="580" r:id="rId22"/>
    <p:sldId id="441" r:id="rId23"/>
    <p:sldId id="444" r:id="rId24"/>
    <p:sldId id="445" r:id="rId25"/>
    <p:sldId id="589" r:id="rId26"/>
    <p:sldId id="506" r:id="rId27"/>
    <p:sldId id="449" r:id="rId28"/>
    <p:sldId id="450" r:id="rId29"/>
    <p:sldId id="597" r:id="rId30"/>
    <p:sldId id="598" r:id="rId31"/>
    <p:sldId id="600" r:id="rId32"/>
    <p:sldId id="454" r:id="rId33"/>
    <p:sldId id="488" r:id="rId34"/>
    <p:sldId id="455" r:id="rId35"/>
    <p:sldId id="490" r:id="rId36"/>
    <p:sldId id="497" r:id="rId37"/>
    <p:sldId id="461" r:id="rId38"/>
    <p:sldId id="532" r:id="rId39"/>
    <p:sldId id="581" r:id="rId40"/>
    <p:sldId id="462" r:id="rId41"/>
    <p:sldId id="583" r:id="rId42"/>
    <p:sldId id="586" r:id="rId43"/>
    <p:sldId id="513" r:id="rId44"/>
    <p:sldId id="465" r:id="rId45"/>
    <p:sldId id="585" r:id="rId46"/>
    <p:sldId id="466" r:id="rId47"/>
    <p:sldId id="467" r:id="rId48"/>
    <p:sldId id="468" r:id="rId49"/>
    <p:sldId id="472" r:id="rId50"/>
    <p:sldId id="474" r:id="rId51"/>
    <p:sldId id="475" r:id="rId52"/>
    <p:sldId id="523" r:id="rId53"/>
    <p:sldId id="593" r:id="rId54"/>
    <p:sldId id="476" r:id="rId55"/>
    <p:sldId id="516" r:id="rId56"/>
    <p:sldId id="517" r:id="rId57"/>
    <p:sldId id="519" r:id="rId58"/>
    <p:sldId id="477" r:id="rId59"/>
    <p:sldId id="592" r:id="rId60"/>
    <p:sldId id="594" r:id="rId61"/>
    <p:sldId id="588" r:id="rId62"/>
    <p:sldId id="562" r:id="rId63"/>
    <p:sldId id="478" r:id="rId64"/>
    <p:sldId id="480" r:id="rId65"/>
    <p:sldId id="527" r:id="rId66"/>
    <p:sldId id="591" r:id="rId67"/>
    <p:sldId id="521" r:id="rId68"/>
    <p:sldId id="601" r:id="rId69"/>
    <p:sldId id="524" r:id="rId70"/>
    <p:sldId id="554" r:id="rId71"/>
    <p:sldId id="555" r:id="rId72"/>
    <p:sldId id="557" r:id="rId73"/>
    <p:sldId id="590" r:id="rId74"/>
    <p:sldId id="556" r:id="rId75"/>
    <p:sldId id="595" r:id="rId76"/>
    <p:sldId id="307" r:id="rId77"/>
    <p:sldId id="318" r:id="rId78"/>
    <p:sldId id="319" r:id="rId79"/>
    <p:sldId id="587" r:id="rId80"/>
    <p:sldId id="390" r:id="rId8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E6E42-68D8-4340-A537-9E775104D122}" type="datetimeFigureOut">
              <a:rPr lang="tr-TR" smtClean="0"/>
              <a:pPr/>
              <a:t>19.12.2014</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3BB326-8268-4292-812F-0F0C32A658BF}" type="slidenum">
              <a:rPr lang="tr-TR" smtClean="0"/>
              <a:pPr/>
              <a:t>‹#›</a:t>
            </a:fld>
            <a:endParaRPr lang="tr-TR"/>
          </a:p>
        </p:txBody>
      </p:sp>
    </p:spTree>
    <p:extLst>
      <p:ext uri="{BB962C8B-B14F-4D97-AF65-F5344CB8AC3E}">
        <p14:creationId xmlns:p14="http://schemas.microsoft.com/office/powerpoint/2010/main" val="829755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tr-TR" noProof="0" dirty="0"/>
          </a:p>
        </p:txBody>
      </p:sp>
      <p:sp>
        <p:nvSpPr>
          <p:cNvPr id="4" name="Slide Number Placeholder 3"/>
          <p:cNvSpPr>
            <a:spLocks noGrp="1"/>
          </p:cNvSpPr>
          <p:nvPr>
            <p:ph type="sldNum" sz="quarter" idx="10"/>
          </p:nvPr>
        </p:nvSpPr>
        <p:spPr/>
        <p:txBody>
          <a:bodyPr/>
          <a:lstStyle/>
          <a:p>
            <a:fld id="{EFEE178B-E8D4-4133-8979-C28D928C9217}" type="slidenum">
              <a:rPr lang="en-US" smtClean="0"/>
              <a:pPr/>
              <a:t>1</a:t>
            </a:fld>
            <a:endParaRPr lang="en-US"/>
          </a:p>
        </p:txBody>
      </p:sp>
    </p:spTree>
    <p:extLst>
      <p:ext uri="{BB962C8B-B14F-4D97-AF65-F5344CB8AC3E}">
        <p14:creationId xmlns:p14="http://schemas.microsoft.com/office/powerpoint/2010/main" val="1129530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D3BB326-8268-4292-812F-0F0C32A658BF}" type="slidenum">
              <a:rPr lang="tr-TR" smtClean="0"/>
              <a:pPr/>
              <a:t>11</a:t>
            </a:fld>
            <a:endParaRPr lang="tr-TR"/>
          </a:p>
        </p:txBody>
      </p:sp>
    </p:spTree>
    <p:extLst>
      <p:ext uri="{BB962C8B-B14F-4D97-AF65-F5344CB8AC3E}">
        <p14:creationId xmlns:p14="http://schemas.microsoft.com/office/powerpoint/2010/main" val="2863306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D3BB326-8268-4292-812F-0F0C32A658BF}" type="slidenum">
              <a:rPr lang="tr-TR" smtClean="0"/>
              <a:pPr/>
              <a:t>26</a:t>
            </a:fld>
            <a:endParaRPr lang="tr-TR"/>
          </a:p>
        </p:txBody>
      </p:sp>
    </p:spTree>
    <p:extLst>
      <p:ext uri="{BB962C8B-B14F-4D97-AF65-F5344CB8AC3E}">
        <p14:creationId xmlns:p14="http://schemas.microsoft.com/office/powerpoint/2010/main" val="3278278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D3BB326-8268-4292-812F-0F0C32A658BF}" type="slidenum">
              <a:rPr lang="tr-TR" smtClean="0"/>
              <a:pPr/>
              <a:t>27</a:t>
            </a:fld>
            <a:endParaRPr lang="tr-TR"/>
          </a:p>
        </p:txBody>
      </p:sp>
    </p:spTree>
    <p:extLst>
      <p:ext uri="{BB962C8B-B14F-4D97-AF65-F5344CB8AC3E}">
        <p14:creationId xmlns:p14="http://schemas.microsoft.com/office/powerpoint/2010/main" val="2406301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C2EC1E7-8123-4B78-8816-D0208DF6011A}" type="datetime1">
              <a:rPr lang="tr-TR" smtClean="0"/>
              <a:pPr/>
              <a:t>19.12.2014</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672182592"/>
      </p:ext>
    </p:extLst>
  </p:cSld>
  <p:clrMapOvr>
    <a:masterClrMapping/>
  </p:clrMapOvr>
  <p:transition spd="slow">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2E588E-21F8-40A7-A5B9-C276CC3E4EEF}" type="datetime1">
              <a:rPr lang="tr-TR" smtClean="0"/>
              <a:pPr/>
              <a:t>19.12.2014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1483445504"/>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2E588E-21F8-40A7-A5B9-C276CC3E4EEF}" type="datetime1">
              <a:rPr lang="tr-TR" smtClean="0"/>
              <a:pPr/>
              <a:t>19.12.2014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007806-E202-4D1D-9C40-9653F041FDCC}"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5002506"/>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92E588E-21F8-40A7-A5B9-C276CC3E4EEF}" type="datetime1">
              <a:rPr lang="tr-TR" smtClean="0"/>
              <a:pPr/>
              <a:t>19.12.2014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945700535"/>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92E588E-21F8-40A7-A5B9-C276CC3E4EEF}" type="datetime1">
              <a:rPr lang="tr-TR" smtClean="0"/>
              <a:pPr/>
              <a:t>19.12.2014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07806-E202-4D1D-9C40-9653F041FDCC}"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6452424"/>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92E588E-21F8-40A7-A5B9-C276CC3E4EEF}" type="datetime1">
              <a:rPr lang="tr-TR" smtClean="0"/>
              <a:pPr/>
              <a:t>19.12.2014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227342414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3FA849F-8191-496D-AF77-86F922D40865}" type="datetime1">
              <a:rPr lang="tr-TR" smtClean="0"/>
              <a:pPr/>
              <a:t>19.12.2014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890471565"/>
      </p:ext>
    </p:extLst>
  </p:cSld>
  <p:clrMapOvr>
    <a:masterClrMapping/>
  </p:clrMapOvr>
  <p:transition spd="slow">
    <p:newsflash/>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876859-B74C-4169-A484-A0E4B4A1BB30}" type="datetime1">
              <a:rPr lang="tr-TR" smtClean="0"/>
              <a:pPr/>
              <a:t>19.12.2014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343762773"/>
      </p:ext>
    </p:extLst>
  </p:cSld>
  <p:clrMapOvr>
    <a:masterClrMapping/>
  </p:clrMapOvr>
  <p:transition spd="slow">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570E69C-BA54-4B79-A5EF-51D8914E4BE1}" type="datetime1">
              <a:rPr lang="tr-TR" smtClean="0"/>
              <a:pPr/>
              <a:t>19.12.2014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2259908742"/>
      </p:ext>
    </p:extLst>
  </p:cSld>
  <p:clrMapOvr>
    <a:masterClrMapping/>
  </p:clrMapOvr>
  <p:transition spd="slow">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E4E8F44-ABD5-4CC1-9C4B-E5263C6E0490}" type="datetime1">
              <a:rPr lang="tr-TR" smtClean="0"/>
              <a:pPr/>
              <a:t>19.12.2014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3211399419"/>
      </p:ext>
    </p:extLst>
  </p:cSld>
  <p:clrMapOvr>
    <a:masterClrMapping/>
  </p:clrMapOvr>
  <p:transition spd="slow">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81599A-0917-4D1F-9AD0-C53ED2F663BA}" type="datetime1">
              <a:rPr lang="tr-TR" smtClean="0"/>
              <a:pPr/>
              <a:t>19.12.2014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2875829499"/>
      </p:ext>
    </p:extLst>
  </p:cSld>
  <p:clrMapOvr>
    <a:masterClrMapping/>
  </p:clrMapOvr>
  <p:transition spd="slow">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A99787A-C20D-4E7E-9B5C-2F83E7A06EDC}" type="datetime1">
              <a:rPr lang="tr-TR" smtClean="0"/>
              <a:pPr/>
              <a:t>19.12.2014</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707252997"/>
      </p:ext>
    </p:extLst>
  </p:cSld>
  <p:clrMapOvr>
    <a:masterClrMapping/>
  </p:clrMapOvr>
  <p:transition spd="slow">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324A4FD-FE99-422A-8715-6EE1317CAE1B}" type="datetime1">
              <a:rPr lang="tr-TR" smtClean="0"/>
              <a:pPr/>
              <a:t>19.12.2014</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2245160944"/>
      </p:ext>
    </p:extLst>
  </p:cSld>
  <p:clrMapOvr>
    <a:masterClrMapping/>
  </p:clrMapOvr>
  <p:transition spd="slow">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83C9E-E603-4482-A2C8-8390F005AF07}" type="datetime1">
              <a:rPr lang="tr-TR" smtClean="0"/>
              <a:pPr/>
              <a:t>19.12.2014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648848761"/>
      </p:ext>
    </p:extLst>
  </p:cSld>
  <p:clrMapOvr>
    <a:masterClrMapping/>
  </p:clrMapOvr>
  <p:transition spd="slow">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B0AF9D3-5C3E-4B74-B25D-6A42DE74B8F8}" type="datetime1">
              <a:rPr lang="tr-TR" smtClean="0"/>
              <a:pPr/>
              <a:t>19.12.2014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2511806423"/>
      </p:ext>
    </p:extLst>
  </p:cSld>
  <p:clrMapOvr>
    <a:masterClrMapping/>
  </p:clrMapOvr>
  <p:transition spd="slow">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A4DBD58-6AD4-4E89-AFA8-9B504FE8A62C}" type="datetime1">
              <a:rPr lang="tr-TR" smtClean="0"/>
              <a:pPr/>
              <a:t>19.12.2014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2290720287"/>
      </p:ext>
    </p:extLst>
  </p:cSld>
  <p:clrMapOvr>
    <a:masterClrMapping/>
  </p:clrMapOvr>
  <p:transition spd="slow">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92E588E-21F8-40A7-A5B9-C276CC3E4EEF}" type="datetime1">
              <a:rPr lang="tr-TR" smtClean="0"/>
              <a:pPr/>
              <a:t>19.12.2014</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D007806-E202-4D1D-9C40-9653F041FDCC}" type="slidenum">
              <a:rPr lang="tr-TR" smtClean="0"/>
              <a:pPr/>
              <a:t>‹#›</a:t>
            </a:fld>
            <a:endParaRPr lang="tr-TR"/>
          </a:p>
        </p:txBody>
      </p:sp>
    </p:spTree>
    <p:extLst>
      <p:ext uri="{BB962C8B-B14F-4D97-AF65-F5344CB8AC3E}">
        <p14:creationId xmlns:p14="http://schemas.microsoft.com/office/powerpoint/2010/main" val="105095339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Lst>
  <p:transition spd="slow">
    <p:newsflash/>
  </p:transition>
  <p:timing>
    <p:tnLst>
      <p:par>
        <p:cTn id="1" dur="indefinite" restart="never" nodeType="tmRoot"/>
      </p:par>
    </p:tnLst>
  </p:timing>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476672"/>
            <a:ext cx="10657184" cy="2553978"/>
          </a:xfrm>
        </p:spPr>
        <p:txBody>
          <a:bodyPr>
            <a:normAutofit fontScale="90000"/>
          </a:bodyPr>
          <a:lstStyle/>
          <a:p>
            <a:pPr algn="ctr"/>
            <a:r>
              <a:rPr lang="tr-TR" dirty="0"/>
              <a:t/>
            </a:r>
            <a:br>
              <a:rPr lang="tr-TR" dirty="0"/>
            </a:br>
            <a:r>
              <a:rPr lang="tr-TR" b="1" dirty="0">
                <a:effectLst>
                  <a:outerShdw blurRad="38100" dist="38100" dir="2700000" algn="tl">
                    <a:srgbClr val="000000">
                      <a:alpha val="43137"/>
                    </a:srgbClr>
                  </a:outerShdw>
                </a:effectLst>
              </a:rPr>
              <a:t>2014 </a:t>
            </a:r>
            <a:r>
              <a:rPr lang="tr-TR" b="1" dirty="0" smtClean="0">
                <a:effectLst>
                  <a:outerShdw blurRad="38100" dist="38100" dir="2700000" algn="tl">
                    <a:srgbClr val="000000">
                      <a:alpha val="43137"/>
                    </a:srgbClr>
                  </a:outerShdw>
                </a:effectLst>
              </a:rPr>
              <a:t/>
            </a:r>
            <a:br>
              <a:rPr lang="tr-TR" b="1" dirty="0" smtClean="0">
                <a:effectLst>
                  <a:outerShdw blurRad="38100" dist="38100" dir="2700000" algn="tl">
                    <a:srgbClr val="000000">
                      <a:alpha val="43137"/>
                    </a:srgbClr>
                  </a:outerShdw>
                </a:effectLst>
              </a:rPr>
            </a:br>
            <a:r>
              <a:rPr lang="tr-TR" b="1" dirty="0" smtClean="0">
                <a:effectLst>
                  <a:outerShdw blurRad="38100" dist="38100" dir="2700000" algn="tl">
                    <a:srgbClr val="000000">
                      <a:alpha val="43137"/>
                    </a:srgbClr>
                  </a:outerShdw>
                </a:effectLst>
              </a:rPr>
              <a:t>DÖNEM SONU İŞLEMLERİNDE DİKKAT EDİLECEK HUSUSLAR</a:t>
            </a:r>
            <a:endParaRPr lang="tr-TR"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847528" y="4653136"/>
            <a:ext cx="10009112" cy="1008112"/>
          </a:xfr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13500000" scaled="1"/>
            <a:tileRect/>
          </a:gradFill>
        </p:spPr>
        <p:txBody>
          <a:bodyPr>
            <a:normAutofit/>
          </a:bodyPr>
          <a:lstStyle/>
          <a:p>
            <a:pPr algn="ctr"/>
            <a:r>
              <a:rPr lang="tr-TR" sz="3200" b="1" dirty="0" smtClean="0">
                <a:solidFill>
                  <a:srgbClr val="FF0000"/>
                </a:solidFill>
              </a:rPr>
              <a:t>YMM. A.Şeref ACAR    YMM Mustafa DÜNDAR</a:t>
            </a:r>
          </a:p>
        </p:txBody>
      </p:sp>
      <p:sp>
        <p:nvSpPr>
          <p:cNvPr id="4" name="3 Slayt Numarası Yer Tutucusu"/>
          <p:cNvSpPr>
            <a:spLocks noGrp="1"/>
          </p:cNvSpPr>
          <p:nvPr>
            <p:ph type="sldNum" sz="quarter" idx="12"/>
          </p:nvPr>
        </p:nvSpPr>
        <p:spPr/>
        <p:txBody>
          <a:bodyPr/>
          <a:lstStyle/>
          <a:p>
            <a:fld id="{FD007806-E202-4D1D-9C40-9653F041FDCC}" type="slidenum">
              <a:rPr lang="tr-TR" smtClean="0"/>
              <a:pPr/>
              <a:t>1</a:t>
            </a:fld>
            <a:endParaRPr lang="tr-TR"/>
          </a:p>
        </p:txBody>
      </p:sp>
    </p:spTree>
    <p:extLst>
      <p:ext uri="{BB962C8B-B14F-4D97-AF65-F5344CB8AC3E}">
        <p14:creationId xmlns:p14="http://schemas.microsoft.com/office/powerpoint/2010/main" val="2713551966"/>
      </p:ext>
    </p:extLst>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D007806-E202-4D1D-9C40-9653F041FDCC}" type="slidenum">
              <a:rPr lang="tr-TR" smtClean="0"/>
              <a:pPr/>
              <a:t>10</a:t>
            </a:fld>
            <a:endParaRPr lang="tr-TR"/>
          </a:p>
        </p:txBody>
      </p:sp>
      <p:sp>
        <p:nvSpPr>
          <p:cNvPr id="5" name="Yatay Kaydırma 4"/>
          <p:cNvSpPr/>
          <p:nvPr/>
        </p:nvSpPr>
        <p:spPr>
          <a:xfrm>
            <a:off x="1055440" y="116632"/>
            <a:ext cx="10801200" cy="6957392"/>
          </a:xfrm>
          <a:prstGeom prst="horizontalScroll">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200000"/>
              </a:lnSpc>
            </a:pPr>
            <a:r>
              <a:rPr lang="tr-TR" b="1" i="1" dirty="0"/>
              <a:t>11.07. 2012 tarihinde düzenlenen cevaplı rapor ile bilanço esasına göre defter tutması gerektiği tespit edilen davacıya 11.09.2012 tarihinde tebliğ edilen yazı ile </a:t>
            </a:r>
            <a:r>
              <a:rPr lang="tr-TR" b="1" i="1" dirty="0" smtClean="0"/>
              <a:t>bu </a:t>
            </a:r>
            <a:r>
              <a:rPr lang="tr-TR" b="1" i="1" dirty="0"/>
              <a:t>durumun bildirilmesi üzerine, davacının ancak bilanço usulüne göre defter tutmaya başladıktan sonra elektronik ortamda </a:t>
            </a:r>
            <a:r>
              <a:rPr lang="tr-TR" b="1" i="1" dirty="0" err="1"/>
              <a:t>Ba-Bs</a:t>
            </a:r>
            <a:r>
              <a:rPr lang="tr-TR" b="1" i="1" dirty="0"/>
              <a:t> formları vermemesi halinde cezaya muhatap olabileceğinden, kendisine bildirimin yapıldığı </a:t>
            </a:r>
            <a:r>
              <a:rPr lang="tr-TR" b="1" i="1" u="sng" dirty="0">
                <a:solidFill>
                  <a:srgbClr val="FF0000"/>
                </a:solidFill>
              </a:rPr>
              <a:t>11.09.2012 tarihinden önce yani fiilen bilanço esasına göre defter tutmadığı dönemlerde </a:t>
            </a:r>
            <a:r>
              <a:rPr lang="tr-TR" b="1" i="1" u="sng" dirty="0" err="1">
                <a:solidFill>
                  <a:srgbClr val="FF0000"/>
                </a:solidFill>
              </a:rPr>
              <a:t>Ba</a:t>
            </a:r>
            <a:r>
              <a:rPr lang="tr-TR" b="1" i="1" u="sng" dirty="0">
                <a:solidFill>
                  <a:srgbClr val="FF0000"/>
                </a:solidFill>
              </a:rPr>
              <a:t> </a:t>
            </a:r>
            <a:r>
              <a:rPr lang="tr-TR" b="1" i="1" u="sng" dirty="0" err="1">
                <a:solidFill>
                  <a:srgbClr val="FF0000"/>
                </a:solidFill>
              </a:rPr>
              <a:t>Bs</a:t>
            </a:r>
            <a:r>
              <a:rPr lang="tr-TR" b="1" i="1" u="sng" dirty="0">
                <a:solidFill>
                  <a:srgbClr val="FF0000"/>
                </a:solidFill>
              </a:rPr>
              <a:t> bildirim formlarını elektronik ortamda vermesi mümkün olmayan </a:t>
            </a:r>
            <a:r>
              <a:rPr lang="tr-TR" b="1" i="1" u="sng" dirty="0" smtClean="0">
                <a:solidFill>
                  <a:srgbClr val="FF0000"/>
                </a:solidFill>
              </a:rPr>
              <a:t>davacı </a:t>
            </a:r>
            <a:r>
              <a:rPr lang="tr-TR" b="1" i="1" u="sng" dirty="0">
                <a:solidFill>
                  <a:srgbClr val="FF0000"/>
                </a:solidFill>
              </a:rPr>
              <a:t>adına geçmişe dönük olarak kesilen dava konusu özel usulsüzlük cezalarında yasal isabet, davanın reddine ilişkin Mahkeme kararında da hukuka uyarlık görülmemiştir.”</a:t>
            </a:r>
            <a:endParaRPr lang="tr-TR" u="sng" dirty="0">
              <a:solidFill>
                <a:srgbClr val="FF0000"/>
              </a:solidFill>
            </a:endParaRPr>
          </a:p>
        </p:txBody>
      </p:sp>
    </p:spTree>
    <p:extLst>
      <p:ext uri="{BB962C8B-B14F-4D97-AF65-F5344CB8AC3E}">
        <p14:creationId xmlns:p14="http://schemas.microsoft.com/office/powerpoint/2010/main" val="478844981"/>
      </p:ext>
    </p:extLst>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fld id="{FD007806-E202-4D1D-9C40-9653F041FDCC}" type="slidenum">
              <a:rPr lang="tr-TR" smtClean="0"/>
              <a:pPr/>
              <a:t>11</a:t>
            </a:fld>
            <a:endParaRPr lang="tr-TR"/>
          </a:p>
        </p:txBody>
      </p:sp>
      <p:sp>
        <p:nvSpPr>
          <p:cNvPr id="4" name="3 Oval"/>
          <p:cNvSpPr/>
          <p:nvPr/>
        </p:nvSpPr>
        <p:spPr>
          <a:xfrm>
            <a:off x="1338488" y="831871"/>
            <a:ext cx="10303567" cy="4824536"/>
          </a:xfrm>
          <a:prstGeom prst="ellipse">
            <a:avLst/>
          </a:prstGeom>
          <a:solidFill>
            <a:srgbClr val="FF0000"/>
          </a:solidFill>
        </p:spPr>
        <p:style>
          <a:lnRef idx="3">
            <a:schemeClr val="lt1"/>
          </a:lnRef>
          <a:fillRef idx="1">
            <a:schemeClr val="accent6"/>
          </a:fillRef>
          <a:effectRef idx="1">
            <a:schemeClr val="accent6"/>
          </a:effectRef>
          <a:fontRef idx="minor">
            <a:schemeClr val="lt1"/>
          </a:fontRef>
        </p:style>
        <p:txBody>
          <a:bodyPr rtlCol="0" anchor="t"/>
          <a:lstStyle/>
          <a:p>
            <a:pPr algn="ctr"/>
            <a:r>
              <a:rPr lang="tr-TR" sz="2100" b="1" dirty="0" smtClean="0">
                <a:solidFill>
                  <a:schemeClr val="bg1"/>
                </a:solidFill>
              </a:rPr>
              <a:t>31.12.2014 </a:t>
            </a:r>
            <a:r>
              <a:rPr lang="tr-TR" sz="2100" b="1" dirty="0">
                <a:solidFill>
                  <a:schemeClr val="bg1"/>
                </a:solidFill>
              </a:rPr>
              <a:t>TARİHLİ MALİ TABLOLAR VUK HÜKÜMLERİNE GÖRE DÜZENLENECEĞİNDEN DEĞERLEME İŞLEMLERİ DE BU KANUN HÜKÜMLERİNE GÖRE YÜRÜTÜLECEKTİR</a:t>
            </a:r>
            <a:r>
              <a:rPr lang="tr-TR" sz="2100" b="1" dirty="0" smtClean="0">
                <a:solidFill>
                  <a:schemeClr val="bg1"/>
                </a:solidFill>
              </a:rPr>
              <a:t>.</a:t>
            </a:r>
          </a:p>
          <a:p>
            <a:pPr algn="ctr"/>
            <a:endParaRPr lang="tr-TR" sz="2100" b="1" dirty="0" smtClean="0">
              <a:solidFill>
                <a:schemeClr val="bg2">
                  <a:lumMod val="10000"/>
                </a:schemeClr>
              </a:solidFill>
            </a:endParaRPr>
          </a:p>
          <a:p>
            <a:pPr algn="ctr"/>
            <a:endParaRPr lang="tr-TR" sz="2100" b="1" dirty="0" smtClean="0">
              <a:solidFill>
                <a:schemeClr val="bg2">
                  <a:lumMod val="10000"/>
                </a:schemeClr>
              </a:solidFill>
            </a:endParaRPr>
          </a:p>
          <a:p>
            <a:pPr algn="ctr"/>
            <a:r>
              <a:rPr lang="tr-TR" sz="2400" b="1" dirty="0" smtClean="0">
                <a:solidFill>
                  <a:srgbClr val="FFFF00"/>
                </a:solidFill>
              </a:rPr>
              <a:t>Bağımsız Denetime Tabi Şirketler Ayrıca, 6102 Sayılı TTK Hükümlerine göre Muhasebe ve Raporlama Standartlarına Göre Finansal Tabloları da Düzenleyeceklerdir.</a:t>
            </a:r>
            <a:endParaRPr lang="tr-TR" sz="2400" b="1" dirty="0">
              <a:solidFill>
                <a:srgbClr val="FFFF00"/>
              </a:solidFill>
            </a:endParaRPr>
          </a:p>
        </p:txBody>
      </p:sp>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4367214" y="620713"/>
            <a:ext cx="3240087" cy="1079500"/>
          </a:xfrm>
          <a:prstGeom prst="rect">
            <a:avLst/>
          </a:prstGeom>
          <a:solidFill>
            <a:schemeClr val="accent2">
              <a:lumMod val="20000"/>
              <a:lumOff val="80000"/>
            </a:schemeClr>
          </a:solidFill>
          <a:ln w="9525">
            <a:solidFill>
              <a:schemeClr val="tx1"/>
            </a:solidFill>
            <a:miter lim="800000"/>
            <a:headEnd/>
            <a:tailEnd/>
          </a:ln>
          <a:effectLst/>
        </p:spPr>
        <p:txBody>
          <a:bodyPr wrap="none" anchor="ctr"/>
          <a:lstStyle/>
          <a:p>
            <a:pPr algn="ctr">
              <a:lnSpc>
                <a:spcPct val="100000"/>
              </a:lnSpc>
              <a:spcBef>
                <a:spcPct val="0"/>
              </a:spcBef>
            </a:pPr>
            <a:r>
              <a:rPr lang="tr-TR" dirty="0">
                <a:latin typeface="Georgia" pitchFamily="18" charset="0"/>
              </a:rPr>
              <a:t>Dönem Başı Bilançosu</a:t>
            </a:r>
          </a:p>
          <a:p>
            <a:pPr algn="ctr">
              <a:lnSpc>
                <a:spcPct val="100000"/>
              </a:lnSpc>
              <a:spcBef>
                <a:spcPct val="0"/>
              </a:spcBef>
            </a:pPr>
            <a:endParaRPr lang="tr-TR" dirty="0">
              <a:latin typeface="Georgia" pitchFamily="18" charset="0"/>
            </a:endParaRPr>
          </a:p>
          <a:p>
            <a:pPr algn="ctr">
              <a:lnSpc>
                <a:spcPct val="100000"/>
              </a:lnSpc>
              <a:spcBef>
                <a:spcPct val="0"/>
              </a:spcBef>
            </a:pPr>
            <a:endParaRPr lang="tr-TR" dirty="0">
              <a:latin typeface="Georgia" pitchFamily="18" charset="0"/>
            </a:endParaRPr>
          </a:p>
          <a:p>
            <a:pPr algn="ctr">
              <a:lnSpc>
                <a:spcPct val="100000"/>
              </a:lnSpc>
              <a:spcBef>
                <a:spcPct val="0"/>
              </a:spcBef>
            </a:pPr>
            <a:endParaRPr lang="tr-TR" dirty="0">
              <a:latin typeface="Georgia" pitchFamily="18" charset="0"/>
            </a:endParaRPr>
          </a:p>
        </p:txBody>
      </p:sp>
      <p:sp>
        <p:nvSpPr>
          <p:cNvPr id="8197" name="Line 5"/>
          <p:cNvSpPr>
            <a:spLocks noChangeShapeType="1"/>
          </p:cNvSpPr>
          <p:nvPr/>
        </p:nvSpPr>
        <p:spPr bwMode="auto">
          <a:xfrm>
            <a:off x="4943475" y="1052513"/>
            <a:ext cx="2160588" cy="0"/>
          </a:xfrm>
          <a:prstGeom prst="line">
            <a:avLst/>
          </a:prstGeom>
          <a:noFill/>
          <a:ln w="9525">
            <a:solidFill>
              <a:schemeClr val="tx1"/>
            </a:solidFill>
            <a:round/>
            <a:headEnd/>
            <a:tailEnd/>
          </a:ln>
          <a:effectLst/>
        </p:spPr>
        <p:txBody>
          <a:bodyPr/>
          <a:lstStyle/>
          <a:p>
            <a:endParaRPr lang="tr-TR"/>
          </a:p>
        </p:txBody>
      </p:sp>
      <p:sp>
        <p:nvSpPr>
          <p:cNvPr id="8198" name="Line 6"/>
          <p:cNvSpPr>
            <a:spLocks noChangeShapeType="1"/>
          </p:cNvSpPr>
          <p:nvPr/>
        </p:nvSpPr>
        <p:spPr bwMode="auto">
          <a:xfrm>
            <a:off x="5951538" y="1052513"/>
            <a:ext cx="0" cy="576262"/>
          </a:xfrm>
          <a:prstGeom prst="line">
            <a:avLst/>
          </a:prstGeom>
          <a:noFill/>
          <a:ln w="9525">
            <a:solidFill>
              <a:schemeClr val="tx1"/>
            </a:solidFill>
            <a:round/>
            <a:headEnd/>
            <a:tailEnd/>
          </a:ln>
          <a:effectLst/>
        </p:spPr>
        <p:txBody>
          <a:bodyPr/>
          <a:lstStyle/>
          <a:p>
            <a:endParaRPr lang="tr-TR"/>
          </a:p>
        </p:txBody>
      </p:sp>
      <p:sp>
        <p:nvSpPr>
          <p:cNvPr id="8199" name="Rectangle 7"/>
          <p:cNvSpPr>
            <a:spLocks noChangeArrowheads="1"/>
          </p:cNvSpPr>
          <p:nvPr/>
        </p:nvSpPr>
        <p:spPr bwMode="auto">
          <a:xfrm>
            <a:off x="4367214" y="1916113"/>
            <a:ext cx="3241675" cy="1223962"/>
          </a:xfrm>
          <a:prstGeom prst="rect">
            <a:avLst/>
          </a:prstGeom>
          <a:solidFill>
            <a:schemeClr val="bg1">
              <a:lumMod val="95000"/>
            </a:schemeClr>
          </a:solidFill>
          <a:ln w="9525">
            <a:solidFill>
              <a:schemeClr val="tx1"/>
            </a:solidFill>
            <a:miter lim="800000"/>
            <a:headEnd/>
            <a:tailEnd/>
          </a:ln>
          <a:effectLst/>
        </p:spPr>
        <p:txBody>
          <a:bodyPr wrap="none" anchor="ctr"/>
          <a:lstStyle/>
          <a:p>
            <a:pPr algn="ctr">
              <a:lnSpc>
                <a:spcPct val="100000"/>
              </a:lnSpc>
              <a:spcBef>
                <a:spcPct val="0"/>
              </a:spcBef>
            </a:pPr>
            <a:r>
              <a:rPr lang="tr-TR" dirty="0">
                <a:latin typeface="Georgia" pitchFamily="18" charset="0"/>
              </a:rPr>
              <a:t>-------------/--------------</a:t>
            </a:r>
          </a:p>
          <a:p>
            <a:pPr algn="ctr">
              <a:lnSpc>
                <a:spcPct val="100000"/>
              </a:lnSpc>
              <a:spcBef>
                <a:spcPct val="0"/>
              </a:spcBef>
            </a:pPr>
            <a:r>
              <a:rPr lang="tr-TR" dirty="0">
                <a:effectLst>
                  <a:outerShdw blurRad="38100" dist="38100" dir="2700000" algn="tl">
                    <a:srgbClr val="FFFFFF"/>
                  </a:outerShdw>
                </a:effectLst>
                <a:latin typeface="Georgia" pitchFamily="18" charset="0"/>
              </a:rPr>
              <a:t>Yevmiye Defteri Kaydı</a:t>
            </a:r>
          </a:p>
          <a:p>
            <a:pPr algn="ctr">
              <a:lnSpc>
                <a:spcPct val="100000"/>
              </a:lnSpc>
              <a:spcBef>
                <a:spcPct val="0"/>
              </a:spcBef>
            </a:pPr>
            <a:r>
              <a:rPr lang="tr-TR" dirty="0">
                <a:latin typeface="Georgia" pitchFamily="18" charset="0"/>
              </a:rPr>
              <a:t>--------------/---------------</a:t>
            </a:r>
          </a:p>
          <a:p>
            <a:pPr algn="ctr">
              <a:lnSpc>
                <a:spcPct val="100000"/>
              </a:lnSpc>
              <a:spcBef>
                <a:spcPct val="0"/>
              </a:spcBef>
            </a:pPr>
            <a:endParaRPr lang="tr-TR" dirty="0">
              <a:latin typeface="Georgia" pitchFamily="18" charset="0"/>
            </a:endParaRPr>
          </a:p>
        </p:txBody>
      </p:sp>
      <p:sp>
        <p:nvSpPr>
          <p:cNvPr id="8200" name="Rectangle 8"/>
          <p:cNvSpPr>
            <a:spLocks noChangeArrowheads="1"/>
          </p:cNvSpPr>
          <p:nvPr/>
        </p:nvSpPr>
        <p:spPr bwMode="auto">
          <a:xfrm>
            <a:off x="3792538" y="3357564"/>
            <a:ext cx="4248150" cy="1150937"/>
          </a:xfrm>
          <a:prstGeom prst="rect">
            <a:avLst/>
          </a:prstGeom>
          <a:solidFill>
            <a:srgbClr val="00B0F0"/>
          </a:solidFill>
          <a:ln w="9525">
            <a:solidFill>
              <a:schemeClr val="tx1"/>
            </a:solidFill>
            <a:miter lim="800000"/>
            <a:headEnd/>
            <a:tailEnd/>
          </a:ln>
          <a:effectLst/>
        </p:spPr>
        <p:txBody>
          <a:bodyPr wrap="none" anchor="ctr"/>
          <a:lstStyle/>
          <a:p>
            <a:pPr algn="ctr">
              <a:lnSpc>
                <a:spcPct val="100000"/>
              </a:lnSpc>
              <a:spcBef>
                <a:spcPct val="0"/>
              </a:spcBef>
            </a:pPr>
            <a:r>
              <a:rPr lang="tr-TR">
                <a:latin typeface="Georgia" pitchFamily="18" charset="0"/>
              </a:rPr>
              <a:t>Defteri Kebir Hesaplarını Sınıflama</a:t>
            </a:r>
          </a:p>
          <a:p>
            <a:pPr algn="ctr">
              <a:lnSpc>
                <a:spcPct val="100000"/>
              </a:lnSpc>
              <a:spcBef>
                <a:spcPct val="0"/>
              </a:spcBef>
            </a:pPr>
            <a:endParaRPr lang="tr-TR">
              <a:latin typeface="Georgia" pitchFamily="18" charset="0"/>
            </a:endParaRPr>
          </a:p>
          <a:p>
            <a:pPr algn="ctr">
              <a:lnSpc>
                <a:spcPct val="100000"/>
              </a:lnSpc>
              <a:spcBef>
                <a:spcPct val="0"/>
              </a:spcBef>
            </a:pPr>
            <a:endParaRPr lang="tr-TR">
              <a:latin typeface="Georgia" pitchFamily="18" charset="0"/>
            </a:endParaRPr>
          </a:p>
        </p:txBody>
      </p:sp>
      <p:sp>
        <p:nvSpPr>
          <p:cNvPr id="8201" name="Line 9"/>
          <p:cNvSpPr>
            <a:spLocks noChangeShapeType="1"/>
          </p:cNvSpPr>
          <p:nvPr/>
        </p:nvSpPr>
        <p:spPr bwMode="auto">
          <a:xfrm>
            <a:off x="4079876" y="4005263"/>
            <a:ext cx="1008063" cy="0"/>
          </a:xfrm>
          <a:prstGeom prst="line">
            <a:avLst/>
          </a:prstGeom>
          <a:noFill/>
          <a:ln w="9525">
            <a:solidFill>
              <a:schemeClr val="tx1"/>
            </a:solidFill>
            <a:round/>
            <a:headEnd/>
            <a:tailEnd/>
          </a:ln>
          <a:effectLst/>
        </p:spPr>
        <p:txBody>
          <a:bodyPr/>
          <a:lstStyle/>
          <a:p>
            <a:endParaRPr lang="tr-TR"/>
          </a:p>
        </p:txBody>
      </p:sp>
      <p:sp>
        <p:nvSpPr>
          <p:cNvPr id="8202" name="Line 10"/>
          <p:cNvSpPr>
            <a:spLocks noChangeShapeType="1"/>
          </p:cNvSpPr>
          <p:nvPr/>
        </p:nvSpPr>
        <p:spPr bwMode="auto">
          <a:xfrm flipV="1">
            <a:off x="6456364" y="4005263"/>
            <a:ext cx="1152525" cy="0"/>
          </a:xfrm>
          <a:prstGeom prst="line">
            <a:avLst/>
          </a:prstGeom>
          <a:noFill/>
          <a:ln w="9525">
            <a:solidFill>
              <a:schemeClr val="tx1"/>
            </a:solidFill>
            <a:round/>
            <a:headEnd/>
            <a:tailEnd/>
          </a:ln>
          <a:effectLst/>
        </p:spPr>
        <p:txBody>
          <a:bodyPr/>
          <a:lstStyle/>
          <a:p>
            <a:endParaRPr lang="tr-TR"/>
          </a:p>
        </p:txBody>
      </p:sp>
      <p:sp>
        <p:nvSpPr>
          <p:cNvPr id="8203" name="Line 11"/>
          <p:cNvSpPr>
            <a:spLocks noChangeShapeType="1"/>
          </p:cNvSpPr>
          <p:nvPr/>
        </p:nvSpPr>
        <p:spPr bwMode="auto">
          <a:xfrm>
            <a:off x="4511675" y="4005263"/>
            <a:ext cx="0" cy="360362"/>
          </a:xfrm>
          <a:prstGeom prst="line">
            <a:avLst/>
          </a:prstGeom>
          <a:noFill/>
          <a:ln w="9525">
            <a:solidFill>
              <a:schemeClr val="tx1"/>
            </a:solidFill>
            <a:round/>
            <a:headEnd/>
            <a:tailEnd/>
          </a:ln>
          <a:effectLst/>
        </p:spPr>
        <p:txBody>
          <a:bodyPr/>
          <a:lstStyle/>
          <a:p>
            <a:endParaRPr lang="tr-TR"/>
          </a:p>
        </p:txBody>
      </p:sp>
      <p:sp>
        <p:nvSpPr>
          <p:cNvPr id="8204" name="Line 12"/>
          <p:cNvSpPr>
            <a:spLocks noChangeShapeType="1"/>
          </p:cNvSpPr>
          <p:nvPr/>
        </p:nvSpPr>
        <p:spPr bwMode="auto">
          <a:xfrm>
            <a:off x="6959600" y="4005264"/>
            <a:ext cx="0" cy="287337"/>
          </a:xfrm>
          <a:prstGeom prst="line">
            <a:avLst/>
          </a:prstGeom>
          <a:noFill/>
          <a:ln w="9525">
            <a:solidFill>
              <a:schemeClr val="tx1"/>
            </a:solidFill>
            <a:round/>
            <a:headEnd/>
            <a:tailEnd/>
          </a:ln>
          <a:effectLst/>
        </p:spPr>
        <p:txBody>
          <a:bodyPr/>
          <a:lstStyle/>
          <a:p>
            <a:endParaRPr lang="tr-TR"/>
          </a:p>
        </p:txBody>
      </p:sp>
      <p:sp>
        <p:nvSpPr>
          <p:cNvPr id="8205" name="Rectangle 13"/>
          <p:cNvSpPr>
            <a:spLocks noChangeArrowheads="1"/>
          </p:cNvSpPr>
          <p:nvPr/>
        </p:nvSpPr>
        <p:spPr bwMode="auto">
          <a:xfrm>
            <a:off x="4295775" y="4652963"/>
            <a:ext cx="3384550" cy="431800"/>
          </a:xfrm>
          <a:prstGeom prst="rect">
            <a:avLst/>
          </a:prstGeom>
          <a:solidFill>
            <a:srgbClr val="00B050"/>
          </a:solidFill>
          <a:ln w="9525">
            <a:solidFill>
              <a:schemeClr val="tx1"/>
            </a:solidFill>
            <a:miter lim="800000"/>
            <a:headEnd/>
            <a:tailEnd/>
          </a:ln>
          <a:effectLst/>
        </p:spPr>
        <p:txBody>
          <a:bodyPr wrap="none" anchor="ctr"/>
          <a:lstStyle/>
          <a:p>
            <a:pPr algn="ctr">
              <a:lnSpc>
                <a:spcPct val="100000"/>
              </a:lnSpc>
              <a:spcBef>
                <a:spcPct val="0"/>
              </a:spcBef>
            </a:pPr>
            <a:r>
              <a:rPr lang="tr-TR" sz="2000" b="1" dirty="0">
                <a:solidFill>
                  <a:schemeClr val="bg1"/>
                </a:solidFill>
                <a:latin typeface="Garamond" pitchFamily="18" charset="0"/>
              </a:rPr>
              <a:t>GENEL GEÇİCİ  MİZAN</a:t>
            </a:r>
          </a:p>
        </p:txBody>
      </p:sp>
      <p:sp>
        <p:nvSpPr>
          <p:cNvPr id="8206" name="Rectangle 14"/>
          <p:cNvSpPr>
            <a:spLocks noChangeArrowheads="1"/>
          </p:cNvSpPr>
          <p:nvPr/>
        </p:nvSpPr>
        <p:spPr bwMode="auto">
          <a:xfrm>
            <a:off x="2855914" y="5805489"/>
            <a:ext cx="2016125" cy="503237"/>
          </a:xfrm>
          <a:prstGeom prst="rect">
            <a:avLst/>
          </a:prstGeom>
          <a:solidFill>
            <a:srgbClr val="FFFF00"/>
          </a:solidFill>
          <a:ln w="9525">
            <a:solidFill>
              <a:schemeClr val="tx1"/>
            </a:solidFill>
            <a:miter lim="800000"/>
            <a:headEnd/>
            <a:tailEnd/>
          </a:ln>
          <a:effectLst/>
        </p:spPr>
        <p:txBody>
          <a:bodyPr wrap="none" anchor="ctr"/>
          <a:lstStyle/>
          <a:p>
            <a:pPr algn="ctr">
              <a:lnSpc>
                <a:spcPct val="100000"/>
              </a:lnSpc>
              <a:spcBef>
                <a:spcPct val="0"/>
              </a:spcBef>
            </a:pPr>
            <a:r>
              <a:rPr lang="tr-TR" dirty="0">
                <a:latin typeface="Georgia" pitchFamily="18" charset="0"/>
              </a:rPr>
              <a:t>Kesin Mizan</a:t>
            </a:r>
          </a:p>
        </p:txBody>
      </p:sp>
      <p:sp>
        <p:nvSpPr>
          <p:cNvPr id="8207" name="Rectangle 15"/>
          <p:cNvSpPr>
            <a:spLocks noChangeArrowheads="1"/>
          </p:cNvSpPr>
          <p:nvPr/>
        </p:nvSpPr>
        <p:spPr bwMode="auto">
          <a:xfrm>
            <a:off x="3863975" y="5229225"/>
            <a:ext cx="4464050" cy="433388"/>
          </a:xfrm>
          <a:prstGeom prst="rect">
            <a:avLst/>
          </a:prstGeom>
          <a:gradFill rotWithShape="1">
            <a:gsLst>
              <a:gs pos="0">
                <a:schemeClr val="tx2"/>
              </a:gs>
              <a:gs pos="50000">
                <a:schemeClr val="tx2">
                  <a:gamma/>
                  <a:tint val="0"/>
                  <a:invGamma/>
                </a:schemeClr>
              </a:gs>
              <a:gs pos="100000">
                <a:schemeClr val="tx2"/>
              </a:gs>
            </a:gsLst>
            <a:lin ang="5400000" scaled="1"/>
          </a:gradFill>
          <a:ln w="9525">
            <a:solidFill>
              <a:schemeClr val="tx1"/>
            </a:solidFill>
            <a:miter lim="800000"/>
            <a:headEnd/>
            <a:tailEnd/>
          </a:ln>
          <a:effectLst/>
        </p:spPr>
        <p:txBody>
          <a:bodyPr wrap="none" anchor="ctr"/>
          <a:lstStyle/>
          <a:p>
            <a:pPr algn="ctr">
              <a:lnSpc>
                <a:spcPct val="100000"/>
              </a:lnSpc>
              <a:spcBef>
                <a:spcPct val="0"/>
              </a:spcBef>
            </a:pPr>
            <a:r>
              <a:rPr lang="tr-TR" sz="2400" b="1" dirty="0">
                <a:solidFill>
                  <a:srgbClr val="FF0000"/>
                </a:solidFill>
                <a:effectLst>
                  <a:outerShdw blurRad="38100" dist="38100" dir="2700000" algn="tl">
                    <a:srgbClr val="FFFFFF"/>
                  </a:outerShdw>
                </a:effectLst>
                <a:latin typeface="Bitstream Vera Serif" pitchFamily="18" charset="0"/>
              </a:rPr>
              <a:t>ENVANTER İŞLEMLERİ</a:t>
            </a:r>
          </a:p>
        </p:txBody>
      </p:sp>
      <p:sp>
        <p:nvSpPr>
          <p:cNvPr id="8208" name="Rectangle 16"/>
          <p:cNvSpPr>
            <a:spLocks noChangeArrowheads="1"/>
          </p:cNvSpPr>
          <p:nvPr/>
        </p:nvSpPr>
        <p:spPr bwMode="auto">
          <a:xfrm>
            <a:off x="8024827" y="5857892"/>
            <a:ext cx="2232025" cy="428628"/>
          </a:xfrm>
          <a:prstGeom prst="rect">
            <a:avLst/>
          </a:prstGeom>
          <a:solidFill>
            <a:srgbClr val="FFFF00"/>
          </a:solidFill>
          <a:ln w="9525">
            <a:solidFill>
              <a:schemeClr val="tx1"/>
            </a:solidFill>
            <a:miter lim="800000"/>
            <a:headEnd/>
            <a:tailEnd/>
          </a:ln>
          <a:effectLst/>
        </p:spPr>
        <p:txBody>
          <a:bodyPr wrap="none" anchor="ctr"/>
          <a:lstStyle/>
          <a:p>
            <a:pPr algn="ctr">
              <a:lnSpc>
                <a:spcPct val="100000"/>
              </a:lnSpc>
              <a:spcBef>
                <a:spcPct val="0"/>
              </a:spcBef>
            </a:pPr>
            <a:r>
              <a:rPr lang="tr-TR" dirty="0">
                <a:latin typeface="Georgia" pitchFamily="18" charset="0"/>
              </a:rPr>
              <a:t>Gelir Tablosu</a:t>
            </a:r>
          </a:p>
        </p:txBody>
      </p:sp>
      <p:sp>
        <p:nvSpPr>
          <p:cNvPr id="8209" name="Rectangle 17"/>
          <p:cNvSpPr>
            <a:spLocks noChangeArrowheads="1"/>
          </p:cNvSpPr>
          <p:nvPr/>
        </p:nvSpPr>
        <p:spPr bwMode="auto">
          <a:xfrm>
            <a:off x="5159375" y="5876926"/>
            <a:ext cx="2592388" cy="360363"/>
          </a:xfrm>
          <a:prstGeom prst="rect">
            <a:avLst/>
          </a:prstGeom>
          <a:solidFill>
            <a:srgbClr val="FFFF00"/>
          </a:solidFill>
          <a:ln w="9525">
            <a:solidFill>
              <a:schemeClr val="tx1"/>
            </a:solidFill>
            <a:miter lim="800000"/>
            <a:headEnd/>
            <a:tailEnd/>
          </a:ln>
          <a:effectLst/>
        </p:spPr>
        <p:txBody>
          <a:bodyPr wrap="none" anchor="ctr"/>
          <a:lstStyle/>
          <a:p>
            <a:pPr algn="ctr">
              <a:lnSpc>
                <a:spcPct val="100000"/>
              </a:lnSpc>
              <a:spcBef>
                <a:spcPct val="0"/>
              </a:spcBef>
            </a:pPr>
            <a:r>
              <a:rPr lang="tr-TR" b="1" dirty="0">
                <a:latin typeface="Century Gothic" pitchFamily="34" charset="0"/>
              </a:rPr>
              <a:t>Dönem Sonu Bilançosu</a:t>
            </a:r>
          </a:p>
        </p:txBody>
      </p:sp>
      <p:sp>
        <p:nvSpPr>
          <p:cNvPr id="8210" name="Line 18"/>
          <p:cNvSpPr>
            <a:spLocks noChangeShapeType="1"/>
          </p:cNvSpPr>
          <p:nvPr/>
        </p:nvSpPr>
        <p:spPr bwMode="auto">
          <a:xfrm>
            <a:off x="5951538" y="3141664"/>
            <a:ext cx="0" cy="142875"/>
          </a:xfrm>
          <a:prstGeom prst="line">
            <a:avLst/>
          </a:prstGeom>
          <a:noFill/>
          <a:ln w="9525">
            <a:solidFill>
              <a:schemeClr val="tx1"/>
            </a:solidFill>
            <a:round/>
            <a:headEnd/>
            <a:tailEnd type="triangle" w="med" len="med"/>
          </a:ln>
          <a:effectLst/>
        </p:spPr>
        <p:txBody>
          <a:bodyPr/>
          <a:lstStyle/>
          <a:p>
            <a:endParaRPr lang="tr-TR"/>
          </a:p>
        </p:txBody>
      </p:sp>
      <p:sp>
        <p:nvSpPr>
          <p:cNvPr id="8211" name="Line 19"/>
          <p:cNvSpPr>
            <a:spLocks noChangeShapeType="1"/>
          </p:cNvSpPr>
          <p:nvPr/>
        </p:nvSpPr>
        <p:spPr bwMode="auto">
          <a:xfrm>
            <a:off x="6024563" y="4508501"/>
            <a:ext cx="0" cy="144463"/>
          </a:xfrm>
          <a:prstGeom prst="line">
            <a:avLst/>
          </a:prstGeom>
          <a:noFill/>
          <a:ln w="9525">
            <a:solidFill>
              <a:schemeClr val="tx1"/>
            </a:solidFill>
            <a:round/>
            <a:headEnd/>
            <a:tailEnd type="triangle" w="med" len="med"/>
          </a:ln>
          <a:effectLst/>
        </p:spPr>
        <p:txBody>
          <a:bodyPr/>
          <a:lstStyle/>
          <a:p>
            <a:endParaRPr lang="tr-TR"/>
          </a:p>
        </p:txBody>
      </p:sp>
      <p:sp>
        <p:nvSpPr>
          <p:cNvPr id="8212" name="Line 20"/>
          <p:cNvSpPr>
            <a:spLocks noChangeShapeType="1"/>
          </p:cNvSpPr>
          <p:nvPr/>
        </p:nvSpPr>
        <p:spPr bwMode="auto">
          <a:xfrm>
            <a:off x="6167438" y="5661026"/>
            <a:ext cx="0" cy="142875"/>
          </a:xfrm>
          <a:prstGeom prst="line">
            <a:avLst/>
          </a:prstGeom>
          <a:noFill/>
          <a:ln w="9525">
            <a:solidFill>
              <a:schemeClr val="tx1"/>
            </a:solidFill>
            <a:round/>
            <a:headEnd/>
            <a:tailEnd type="triangle" w="med" len="med"/>
          </a:ln>
          <a:effectLst/>
        </p:spPr>
        <p:txBody>
          <a:bodyPr/>
          <a:lstStyle/>
          <a:p>
            <a:endParaRPr lang="tr-TR"/>
          </a:p>
        </p:txBody>
      </p:sp>
      <p:sp>
        <p:nvSpPr>
          <p:cNvPr id="8213" name="Line 21"/>
          <p:cNvSpPr>
            <a:spLocks noChangeShapeType="1"/>
          </p:cNvSpPr>
          <p:nvPr/>
        </p:nvSpPr>
        <p:spPr bwMode="auto">
          <a:xfrm>
            <a:off x="4943476" y="6092825"/>
            <a:ext cx="73025" cy="0"/>
          </a:xfrm>
          <a:prstGeom prst="line">
            <a:avLst/>
          </a:prstGeom>
          <a:noFill/>
          <a:ln w="9525">
            <a:solidFill>
              <a:schemeClr val="tx1"/>
            </a:solidFill>
            <a:round/>
            <a:headEnd/>
            <a:tailEnd type="triangle" w="med" len="med"/>
          </a:ln>
          <a:effectLst/>
        </p:spPr>
        <p:txBody>
          <a:bodyPr/>
          <a:lstStyle/>
          <a:p>
            <a:endParaRPr lang="tr-TR"/>
          </a:p>
        </p:txBody>
      </p:sp>
      <p:sp>
        <p:nvSpPr>
          <p:cNvPr id="8214" name="Line 22"/>
          <p:cNvSpPr>
            <a:spLocks noChangeShapeType="1"/>
          </p:cNvSpPr>
          <p:nvPr/>
        </p:nvSpPr>
        <p:spPr bwMode="auto">
          <a:xfrm flipV="1">
            <a:off x="7751763" y="6021388"/>
            <a:ext cx="215900" cy="0"/>
          </a:xfrm>
          <a:prstGeom prst="line">
            <a:avLst/>
          </a:prstGeom>
          <a:noFill/>
          <a:ln w="9525">
            <a:solidFill>
              <a:schemeClr val="tx1"/>
            </a:solidFill>
            <a:round/>
            <a:headEnd/>
            <a:tailEnd type="triangle" w="med" len="med"/>
          </a:ln>
          <a:effectLst/>
        </p:spPr>
        <p:txBody>
          <a:bodyPr/>
          <a:lstStyle/>
          <a:p>
            <a:endParaRPr lang="tr-TR"/>
          </a:p>
        </p:txBody>
      </p:sp>
      <p:sp>
        <p:nvSpPr>
          <p:cNvPr id="8215" name="Line 23"/>
          <p:cNvSpPr>
            <a:spLocks noChangeShapeType="1"/>
          </p:cNvSpPr>
          <p:nvPr/>
        </p:nvSpPr>
        <p:spPr bwMode="auto">
          <a:xfrm>
            <a:off x="6024563" y="1773239"/>
            <a:ext cx="0" cy="71437"/>
          </a:xfrm>
          <a:prstGeom prst="line">
            <a:avLst/>
          </a:prstGeom>
          <a:noFill/>
          <a:ln w="9525">
            <a:solidFill>
              <a:schemeClr val="tx1"/>
            </a:solidFill>
            <a:round/>
            <a:headEnd/>
            <a:tailEnd type="triangle" w="med" len="med"/>
          </a:ln>
          <a:effectLst/>
        </p:spPr>
        <p:txBody>
          <a:bodyPr/>
          <a:lstStyle/>
          <a:p>
            <a:endParaRPr lang="tr-TR"/>
          </a:p>
        </p:txBody>
      </p:sp>
      <p:sp>
        <p:nvSpPr>
          <p:cNvPr id="8216" name="Line 24"/>
          <p:cNvSpPr>
            <a:spLocks noChangeShapeType="1"/>
          </p:cNvSpPr>
          <p:nvPr/>
        </p:nvSpPr>
        <p:spPr bwMode="auto">
          <a:xfrm>
            <a:off x="6024563" y="5157789"/>
            <a:ext cx="0" cy="73025"/>
          </a:xfrm>
          <a:prstGeom prst="line">
            <a:avLst/>
          </a:prstGeom>
          <a:noFill/>
          <a:ln w="9525">
            <a:solidFill>
              <a:schemeClr val="tx1"/>
            </a:solidFill>
            <a:round/>
            <a:headEnd/>
            <a:tailEnd type="triangle" w="med" len="med"/>
          </a:ln>
          <a:effectLst/>
        </p:spPr>
        <p:txBody>
          <a:bodyPr/>
          <a:lstStyle/>
          <a:p>
            <a:endParaRPr lang="tr-TR"/>
          </a:p>
        </p:txBody>
      </p:sp>
      <p:sp>
        <p:nvSpPr>
          <p:cNvPr id="23" name="22 Slayt Numarası Yer Tutucusu"/>
          <p:cNvSpPr>
            <a:spLocks noGrp="1"/>
          </p:cNvSpPr>
          <p:nvPr>
            <p:ph type="sldNum" sz="quarter" idx="12"/>
          </p:nvPr>
        </p:nvSpPr>
        <p:spPr/>
        <p:txBody>
          <a:bodyPr/>
          <a:lstStyle/>
          <a:p>
            <a:fld id="{FD007806-E202-4D1D-9C40-9653F041FDCC}" type="slidenum">
              <a:rPr lang="tr-TR" smtClean="0"/>
              <a:pPr/>
              <a:t>12</a:t>
            </a:fld>
            <a:endParaRPr lang="tr-TR"/>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63552" y="332656"/>
            <a:ext cx="10018713" cy="1015008"/>
          </a:xfrm>
          <a:scene3d>
            <a:camera prst="perspectiveRight"/>
            <a:lightRig rig="threePt" dir="t"/>
          </a:scene3d>
        </p:spPr>
        <p:txBody>
          <a:bodyPr>
            <a:normAutofit/>
          </a:bodyPr>
          <a:lstStyle/>
          <a:p>
            <a:r>
              <a:rPr lang="tr-TR" sz="6000" b="1" dirty="0" smtClean="0">
                <a:solidFill>
                  <a:srgbClr val="FF0000"/>
                </a:solidFill>
              </a:rPr>
              <a:t>ENVANTER</a:t>
            </a:r>
            <a:endParaRPr lang="tr-TR" sz="6000"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13</a:t>
            </a:fld>
            <a:endParaRPr lang="tr-TR"/>
          </a:p>
        </p:txBody>
      </p:sp>
      <p:sp>
        <p:nvSpPr>
          <p:cNvPr id="4" name="3 Akış Çizelgesi: Sıralı Erişimli Depolama"/>
          <p:cNvSpPr/>
          <p:nvPr/>
        </p:nvSpPr>
        <p:spPr>
          <a:xfrm>
            <a:off x="2279576" y="1700808"/>
            <a:ext cx="10081120" cy="4752528"/>
          </a:xfrm>
          <a:prstGeom prst="foldedCorner">
            <a:avLst/>
          </a:prstGeom>
          <a:scene3d>
            <a:camera prst="perspectiveRight"/>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lnSpc>
                <a:spcPct val="90000"/>
              </a:lnSpc>
              <a:spcBef>
                <a:spcPct val="0"/>
              </a:spcBef>
              <a:buFontTx/>
              <a:buNone/>
            </a:pPr>
            <a:r>
              <a:rPr lang="tr-TR" sz="3200" b="1" dirty="0">
                <a:solidFill>
                  <a:srgbClr val="000000"/>
                </a:solidFill>
                <a:effectLst>
                  <a:outerShdw blurRad="38100" dist="38100" dir="2700000" algn="tl">
                    <a:srgbClr val="C0C0C0"/>
                  </a:outerShdw>
                </a:effectLst>
                <a:latin typeface="Verdana" pitchFamily="34" charset="0"/>
              </a:rPr>
              <a:t>Bilanço günündeki</a:t>
            </a:r>
            <a:r>
              <a:rPr lang="tr-TR" b="1" dirty="0">
                <a:solidFill>
                  <a:srgbClr val="000000"/>
                </a:solidFill>
                <a:effectLst>
                  <a:outerShdw blurRad="38100" dist="38100" dir="2700000" algn="tl">
                    <a:srgbClr val="C0C0C0"/>
                  </a:outerShdw>
                </a:effectLst>
                <a:latin typeface="Verdana" pitchFamily="34" charset="0"/>
              </a:rPr>
              <a:t> </a:t>
            </a:r>
          </a:p>
          <a:p>
            <a:pPr algn="ctr">
              <a:lnSpc>
                <a:spcPct val="90000"/>
              </a:lnSpc>
              <a:spcBef>
                <a:spcPct val="0"/>
              </a:spcBef>
              <a:buFontTx/>
              <a:buNone/>
            </a:pPr>
            <a:endParaRPr lang="tr-TR" sz="1600" b="1" dirty="0">
              <a:solidFill>
                <a:srgbClr val="000000"/>
              </a:solidFill>
              <a:effectLst>
                <a:outerShdw blurRad="38100" dist="38100" dir="2700000" algn="tl">
                  <a:srgbClr val="C0C0C0"/>
                </a:outerShdw>
              </a:effectLst>
              <a:latin typeface="Verdana" pitchFamily="34" charset="0"/>
            </a:endParaRPr>
          </a:p>
          <a:p>
            <a:pPr lvl="4">
              <a:lnSpc>
                <a:spcPct val="90000"/>
              </a:lnSpc>
              <a:spcBef>
                <a:spcPct val="0"/>
              </a:spcBef>
              <a:buFont typeface="Webdings" pitchFamily="18" charset="2"/>
              <a:buChar char="Ò"/>
            </a:pPr>
            <a:r>
              <a:rPr lang="tr-TR" sz="2800" b="1" dirty="0">
                <a:solidFill>
                  <a:srgbClr val="FF0000"/>
                </a:solidFill>
                <a:effectLst>
                  <a:outerShdw blurRad="38100" dist="38100" dir="2700000" algn="tl">
                    <a:srgbClr val="C0C0C0"/>
                  </a:outerShdw>
                </a:effectLst>
                <a:latin typeface="Verdana" pitchFamily="34" charset="0"/>
              </a:rPr>
              <a:t>Mevcutları, </a:t>
            </a:r>
          </a:p>
          <a:p>
            <a:pPr lvl="4">
              <a:lnSpc>
                <a:spcPct val="90000"/>
              </a:lnSpc>
              <a:spcBef>
                <a:spcPct val="0"/>
              </a:spcBef>
              <a:buFont typeface="Webdings" pitchFamily="18" charset="2"/>
              <a:buChar char="Ò"/>
            </a:pPr>
            <a:r>
              <a:rPr lang="tr-TR" sz="2800" b="1" dirty="0">
                <a:solidFill>
                  <a:srgbClr val="FF0000"/>
                </a:solidFill>
                <a:effectLst>
                  <a:outerShdw blurRad="38100" dist="38100" dir="2700000" algn="tl">
                    <a:srgbClr val="C0C0C0"/>
                  </a:outerShdw>
                </a:effectLst>
                <a:latin typeface="Verdana" pitchFamily="34" charset="0"/>
              </a:rPr>
              <a:t>Alacakları,</a:t>
            </a:r>
          </a:p>
          <a:p>
            <a:pPr lvl="4">
              <a:lnSpc>
                <a:spcPct val="90000"/>
              </a:lnSpc>
              <a:spcBef>
                <a:spcPct val="0"/>
              </a:spcBef>
              <a:buFont typeface="Webdings" pitchFamily="18" charset="2"/>
              <a:buChar char="Ò"/>
            </a:pPr>
            <a:r>
              <a:rPr lang="tr-TR" sz="2800" b="1" dirty="0">
                <a:solidFill>
                  <a:srgbClr val="FF0000"/>
                </a:solidFill>
                <a:effectLst>
                  <a:outerShdw blurRad="38100" dist="38100" dir="2700000" algn="tl">
                    <a:srgbClr val="C0C0C0"/>
                  </a:outerShdw>
                </a:effectLst>
                <a:latin typeface="Verdana" pitchFamily="34" charset="0"/>
              </a:rPr>
              <a:t>Borçları; </a:t>
            </a:r>
          </a:p>
          <a:p>
            <a:pPr algn="ctr">
              <a:lnSpc>
                <a:spcPct val="90000"/>
              </a:lnSpc>
              <a:spcBef>
                <a:spcPct val="0"/>
              </a:spcBef>
              <a:buFontTx/>
              <a:buNone/>
            </a:pPr>
            <a:endParaRPr lang="tr-TR" b="1" dirty="0">
              <a:solidFill>
                <a:srgbClr val="CC0000"/>
              </a:solidFill>
              <a:effectLst>
                <a:outerShdw blurRad="38100" dist="38100" dir="2700000" algn="tl">
                  <a:srgbClr val="C0C0C0"/>
                </a:outerShdw>
              </a:effectLst>
              <a:latin typeface="Verdana" pitchFamily="34" charset="0"/>
            </a:endParaRPr>
          </a:p>
          <a:p>
            <a:pPr algn="ctr">
              <a:lnSpc>
                <a:spcPct val="90000"/>
              </a:lnSpc>
              <a:spcBef>
                <a:spcPct val="0"/>
              </a:spcBef>
              <a:buFontTx/>
              <a:buNone/>
            </a:pPr>
            <a:r>
              <a:rPr lang="tr-TR" sz="3200" b="1" dirty="0">
                <a:solidFill>
                  <a:srgbClr val="000000"/>
                </a:solidFill>
                <a:effectLst>
                  <a:outerShdw blurRad="38100" dist="38100" dir="2700000" algn="tl">
                    <a:srgbClr val="C0C0C0"/>
                  </a:outerShdw>
                </a:effectLst>
                <a:latin typeface="Verdana" pitchFamily="34" charset="0"/>
              </a:rPr>
              <a:t>  </a:t>
            </a:r>
            <a:r>
              <a:rPr lang="tr-TR" sz="4000" b="1" dirty="0">
                <a:solidFill>
                  <a:srgbClr val="000000"/>
                </a:solidFill>
                <a:effectLst>
                  <a:outerShdw blurRad="38100" dist="38100" dir="2700000" algn="tl">
                    <a:srgbClr val="C0C0C0"/>
                  </a:outerShdw>
                </a:effectLst>
                <a:latin typeface="Calibri" pitchFamily="34" charset="0"/>
              </a:rPr>
              <a:t>Saymak, ölçmek tartmak ve değerlemek Suretiyle kesin bir şekilde ve müfredatlı Olarak tespit etmektir</a:t>
            </a:r>
          </a:p>
        </p:txBody>
      </p:sp>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4000" y="188640"/>
            <a:ext cx="9144000" cy="1025782"/>
          </a:xfrm>
        </p:spPr>
        <p:txBody>
          <a:bodyPr>
            <a:normAutofit fontScale="90000"/>
          </a:bodyPr>
          <a:lstStyle/>
          <a:p>
            <a:r>
              <a:rPr lang="tr-TR" b="1" dirty="0" smtClean="0">
                <a:effectLst>
                  <a:outerShdw blurRad="38100" dist="38100" dir="2700000" algn="tl">
                    <a:srgbClr val="C0C0C0"/>
                  </a:outerShdw>
                </a:effectLst>
              </a:rPr>
              <a:t>  MUHASEBEDE DÖNEM SONU İŞLEMLERİ</a:t>
            </a:r>
            <a:r>
              <a:rPr lang="tr-TR" dirty="0" smtClean="0">
                <a:effectLst>
                  <a:outerShdw blurRad="38100" dist="38100" dir="2700000" algn="tl">
                    <a:srgbClr val="C0C0C0"/>
                  </a:outerShdw>
                </a:effectLst>
              </a:rPr>
              <a:t/>
            </a:r>
            <a:br>
              <a:rPr lang="tr-TR" dirty="0" smtClean="0">
                <a:effectLst>
                  <a:outerShdw blurRad="38100" dist="38100" dir="2700000" algn="tl">
                    <a:srgbClr val="C0C0C0"/>
                  </a:outerShdw>
                </a:effectLst>
              </a:rPr>
            </a:b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14</a:t>
            </a:fld>
            <a:endParaRPr lang="tr-TR"/>
          </a:p>
        </p:txBody>
      </p:sp>
      <p:sp>
        <p:nvSpPr>
          <p:cNvPr id="4" name="3 Akış Çizelgesi: Kart"/>
          <p:cNvSpPr/>
          <p:nvPr/>
        </p:nvSpPr>
        <p:spPr>
          <a:xfrm>
            <a:off x="1919535" y="1340768"/>
            <a:ext cx="9583487" cy="5256584"/>
          </a:xfrm>
          <a:prstGeom prst="homePlate">
            <a:avLst/>
          </a:prstGeom>
          <a:solidFill>
            <a:srgbClr val="FFFF00"/>
          </a:solidFill>
        </p:spPr>
        <p:style>
          <a:lnRef idx="1">
            <a:schemeClr val="accent1"/>
          </a:lnRef>
          <a:fillRef idx="2">
            <a:schemeClr val="accent1"/>
          </a:fillRef>
          <a:effectRef idx="1">
            <a:schemeClr val="accent1"/>
          </a:effectRef>
          <a:fontRef idx="minor">
            <a:schemeClr val="dk1"/>
          </a:fontRef>
        </p:style>
        <p:txBody>
          <a:bodyPr rtlCol="0" anchor="ctr"/>
          <a:lstStyle/>
          <a:p>
            <a:pPr algn="just"/>
            <a:endParaRPr lang="tr-TR" sz="2800" b="1" dirty="0" smtClean="0">
              <a:solidFill>
                <a:schemeClr val="tx1"/>
              </a:solidFill>
              <a:latin typeface="Calibri" pitchFamily="34" charset="0"/>
            </a:endParaRPr>
          </a:p>
          <a:p>
            <a:pPr algn="just"/>
            <a:endParaRPr lang="tr-TR" sz="2800" b="1" dirty="0">
              <a:solidFill>
                <a:schemeClr val="tx1"/>
              </a:solidFill>
              <a:latin typeface="Calibri" pitchFamily="34" charset="0"/>
            </a:endParaRPr>
          </a:p>
          <a:p>
            <a:pPr algn="just"/>
            <a:r>
              <a:rPr lang="tr-TR" sz="2800" b="1" dirty="0" smtClean="0">
                <a:ln w="0"/>
                <a:solidFill>
                  <a:schemeClr val="tx1"/>
                </a:solidFill>
                <a:effectLst>
                  <a:outerShdw blurRad="38100" dist="19050" dir="2700000" algn="tl" rotWithShape="0">
                    <a:schemeClr val="dk1">
                      <a:alpha val="40000"/>
                    </a:schemeClr>
                  </a:outerShdw>
                </a:effectLst>
                <a:latin typeface="Calibri" pitchFamily="34" charset="0"/>
              </a:rPr>
              <a:t>1-  </a:t>
            </a:r>
            <a:r>
              <a:rPr lang="tr-TR" sz="2800" b="1" dirty="0">
                <a:ln w="0"/>
                <a:solidFill>
                  <a:schemeClr val="tx1"/>
                </a:solidFill>
                <a:effectLst>
                  <a:outerShdw blurRad="38100" dist="19050" dir="2700000" algn="tl" rotWithShape="0">
                    <a:schemeClr val="dk1">
                      <a:alpha val="40000"/>
                    </a:schemeClr>
                  </a:outerShdw>
                </a:effectLst>
                <a:latin typeface="Calibri" pitchFamily="34" charset="0"/>
              </a:rPr>
              <a:t>Envanter işlemleri (sayım, tarım vb.),</a:t>
            </a:r>
          </a:p>
          <a:p>
            <a:pPr algn="just"/>
            <a:r>
              <a:rPr lang="tr-TR" sz="2800" b="1" dirty="0">
                <a:ln w="0"/>
                <a:solidFill>
                  <a:schemeClr val="tx1"/>
                </a:solidFill>
                <a:effectLst>
                  <a:outerShdw blurRad="38100" dist="19050" dir="2700000" algn="tl" rotWithShape="0">
                    <a:schemeClr val="dk1">
                      <a:alpha val="40000"/>
                    </a:schemeClr>
                  </a:outerShdw>
                </a:effectLst>
                <a:latin typeface="Calibri" pitchFamily="34" charset="0"/>
              </a:rPr>
              <a:t>2- DEĞERLEME İŞLEMLERİ</a:t>
            </a:r>
          </a:p>
          <a:p>
            <a:pPr algn="just"/>
            <a:r>
              <a:rPr lang="tr-TR" sz="2800" b="1" dirty="0" smtClean="0">
                <a:ln w="0"/>
                <a:solidFill>
                  <a:schemeClr val="tx1"/>
                </a:solidFill>
                <a:effectLst>
                  <a:outerShdw blurRad="38100" dist="19050" dir="2700000" algn="tl" rotWithShape="0">
                    <a:schemeClr val="dk1">
                      <a:alpha val="40000"/>
                    </a:schemeClr>
                  </a:outerShdw>
                </a:effectLst>
                <a:latin typeface="Calibri" pitchFamily="34" charset="0"/>
              </a:rPr>
              <a:t>3-DÖNEMSELLİK </a:t>
            </a:r>
            <a:r>
              <a:rPr lang="tr-TR" sz="2800" b="1" dirty="0">
                <a:ln w="0"/>
                <a:solidFill>
                  <a:schemeClr val="tx1"/>
                </a:solidFill>
                <a:effectLst>
                  <a:outerShdw blurRad="38100" dist="19050" dir="2700000" algn="tl" rotWithShape="0">
                    <a:schemeClr val="dk1">
                      <a:alpha val="40000"/>
                    </a:schemeClr>
                  </a:outerShdw>
                </a:effectLst>
                <a:latin typeface="Calibri" pitchFamily="34" charset="0"/>
              </a:rPr>
              <a:t>KAVRAMI GEREĞİ YAPILMASI İŞLEMLER,</a:t>
            </a:r>
          </a:p>
          <a:p>
            <a:pPr algn="just"/>
            <a:r>
              <a:rPr lang="tr-TR" sz="2800" b="1" dirty="0">
                <a:ln w="0"/>
                <a:solidFill>
                  <a:schemeClr val="tx1"/>
                </a:solidFill>
                <a:effectLst>
                  <a:outerShdw blurRad="38100" dist="19050" dir="2700000" algn="tl" rotWithShape="0">
                    <a:schemeClr val="dk1">
                      <a:alpha val="40000"/>
                    </a:schemeClr>
                  </a:outerShdw>
                </a:effectLst>
                <a:latin typeface="Calibri" pitchFamily="34" charset="0"/>
              </a:rPr>
              <a:t>4- AMORTİSMANLARIN HESAPLANMASI</a:t>
            </a:r>
          </a:p>
          <a:p>
            <a:r>
              <a:rPr lang="tr-TR" sz="2800" b="1" dirty="0">
                <a:ln w="0"/>
                <a:solidFill>
                  <a:schemeClr val="tx1"/>
                </a:solidFill>
                <a:effectLst>
                  <a:outerShdw blurRad="38100" dist="19050" dir="2700000" algn="tl" rotWithShape="0">
                    <a:schemeClr val="dk1">
                      <a:alpha val="40000"/>
                    </a:schemeClr>
                  </a:outerShdw>
                </a:effectLst>
                <a:latin typeface="Calibri" pitchFamily="34" charset="0"/>
              </a:rPr>
              <a:t>5- GELİR VE GİDER HESAPLARININ DÖNEM SONU İŞLEMLERİ,</a:t>
            </a:r>
          </a:p>
          <a:p>
            <a:pPr algn="just"/>
            <a:r>
              <a:rPr lang="tr-TR" sz="2800" b="1" dirty="0">
                <a:ln w="0"/>
                <a:solidFill>
                  <a:schemeClr val="tx1"/>
                </a:solidFill>
                <a:effectLst>
                  <a:outerShdw blurRad="38100" dist="19050" dir="2700000" algn="tl" rotWithShape="0">
                    <a:schemeClr val="dk1">
                      <a:alpha val="40000"/>
                    </a:schemeClr>
                  </a:outerShdw>
                </a:effectLst>
                <a:latin typeface="Calibri" pitchFamily="34" charset="0"/>
              </a:rPr>
              <a:t>6- DÖNEM SONU İŞLEMLERİNE YÖNELİK HESAPLARIN KAYITLARA YANSITILMASI,</a:t>
            </a:r>
          </a:p>
          <a:p>
            <a:pPr algn="just"/>
            <a:r>
              <a:rPr lang="tr-TR" sz="2800" b="1" dirty="0">
                <a:ln w="0"/>
                <a:solidFill>
                  <a:schemeClr val="tx1"/>
                </a:solidFill>
                <a:effectLst>
                  <a:outerShdw blurRad="38100" dist="19050" dir="2700000" algn="tl" rotWithShape="0">
                    <a:schemeClr val="dk1">
                      <a:alpha val="40000"/>
                    </a:schemeClr>
                  </a:outerShdw>
                </a:effectLst>
                <a:latin typeface="Calibri" pitchFamily="34" charset="0"/>
              </a:rPr>
              <a:t>6- FİNANSAL TABLOLARIN DÜZENLENMESİ</a:t>
            </a:r>
            <a:r>
              <a:rPr lang="tr-TR" sz="2800" dirty="0">
                <a:ln w="0"/>
                <a:solidFill>
                  <a:schemeClr val="bg2"/>
                </a:solidFill>
                <a:effectLst>
                  <a:outerShdw blurRad="38100" dist="19050" dir="2700000" algn="tl" rotWithShape="0">
                    <a:schemeClr val="dk1">
                      <a:alpha val="40000"/>
                    </a:schemeClr>
                  </a:outerShdw>
                </a:effectLst>
                <a:latin typeface="Calibri" pitchFamily="34" charset="0"/>
              </a:rPr>
              <a:t>,</a:t>
            </a:r>
          </a:p>
          <a:p>
            <a:pPr algn="just"/>
            <a:endParaRPr lang="tr-TR" sz="2800" b="1" dirty="0">
              <a:solidFill>
                <a:schemeClr val="tx1"/>
              </a:solidFill>
              <a:effectLst>
                <a:outerShdw blurRad="38100" dist="38100" dir="2700000" algn="tl">
                  <a:srgbClr val="C0C0C0"/>
                </a:outerShdw>
              </a:effectLst>
              <a:latin typeface="Calibri" pitchFamily="34" charset="0"/>
            </a:endParaRPr>
          </a:p>
          <a:p>
            <a:pPr algn="ctr"/>
            <a:r>
              <a:rPr lang="tr-TR" sz="2800" dirty="0"/>
              <a:t> </a:t>
            </a:r>
          </a:p>
        </p:txBody>
      </p:sp>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60648"/>
            <a:ext cx="10018713" cy="798984"/>
          </a:xfrm>
        </p:spPr>
        <p:txBody>
          <a:bodyPr/>
          <a:lstStyle/>
          <a:p>
            <a:r>
              <a:rPr lang="tr-TR" b="1" dirty="0" smtClean="0">
                <a:solidFill>
                  <a:srgbClr val="FF0000"/>
                </a:solidFill>
              </a:rPr>
              <a:t>DEĞERLEME</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15</a:t>
            </a:fld>
            <a:endParaRPr lang="tr-TR"/>
          </a:p>
        </p:txBody>
      </p:sp>
      <p:sp>
        <p:nvSpPr>
          <p:cNvPr id="4" name="3 Beşgen"/>
          <p:cNvSpPr/>
          <p:nvPr/>
        </p:nvSpPr>
        <p:spPr>
          <a:xfrm>
            <a:off x="1127448" y="1059632"/>
            <a:ext cx="10801200" cy="5609728"/>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t"/>
          <a:lstStyle/>
          <a:p>
            <a:pPr lvl="1" algn="just">
              <a:lnSpc>
                <a:spcPct val="90000"/>
              </a:lnSpc>
            </a:pPr>
            <a:r>
              <a:rPr lang="tr-TR" sz="2400" b="1" dirty="0">
                <a:solidFill>
                  <a:srgbClr val="FF0000"/>
                </a:solidFill>
                <a:effectLst>
                  <a:outerShdw blurRad="38100" dist="38100" dir="2700000" algn="tl">
                    <a:srgbClr val="C0C0C0"/>
                  </a:outerShdw>
                </a:effectLst>
                <a:latin typeface="Calibri" pitchFamily="34" charset="0"/>
              </a:rPr>
              <a:t>Değerleme,</a:t>
            </a:r>
            <a:r>
              <a:rPr lang="tr-TR" sz="2400" b="1" i="1" dirty="0">
                <a:solidFill>
                  <a:srgbClr val="000000"/>
                </a:solidFill>
                <a:latin typeface="Calibri" pitchFamily="34" charset="0"/>
              </a:rPr>
              <a:t> </a:t>
            </a:r>
            <a:r>
              <a:rPr lang="tr-TR" sz="2400" b="1" dirty="0">
                <a:solidFill>
                  <a:srgbClr val="000000"/>
                </a:solidFill>
                <a:effectLst>
                  <a:outerShdw blurRad="38100" dist="38100" dir="2700000" algn="tl">
                    <a:srgbClr val="C0C0C0"/>
                  </a:outerShdw>
                </a:effectLst>
                <a:latin typeface="Calibri" pitchFamily="34" charset="0"/>
              </a:rPr>
              <a:t>vergi matrahlarının </a:t>
            </a:r>
          </a:p>
          <a:p>
            <a:pPr lvl="1" algn="just">
              <a:lnSpc>
                <a:spcPct val="90000"/>
              </a:lnSpc>
            </a:pPr>
            <a:r>
              <a:rPr lang="tr-TR" sz="2400" b="1" dirty="0">
                <a:solidFill>
                  <a:srgbClr val="000000"/>
                </a:solidFill>
                <a:effectLst>
                  <a:outerShdw blurRad="38100" dist="38100" dir="2700000" algn="tl">
                    <a:srgbClr val="C0C0C0"/>
                  </a:outerShdw>
                </a:effectLst>
                <a:latin typeface="Calibri" pitchFamily="34" charset="0"/>
              </a:rPr>
              <a:t>hesaplanmasıyla </a:t>
            </a:r>
          </a:p>
          <a:p>
            <a:pPr lvl="1" algn="just">
              <a:lnSpc>
                <a:spcPct val="90000"/>
              </a:lnSpc>
            </a:pPr>
            <a:r>
              <a:rPr lang="tr-TR" sz="2400" b="1" dirty="0">
                <a:solidFill>
                  <a:srgbClr val="000000"/>
                </a:solidFill>
                <a:effectLst>
                  <a:outerShdw blurRad="38100" dist="38100" dir="2700000" algn="tl">
                    <a:srgbClr val="C0C0C0"/>
                  </a:outerShdw>
                </a:effectLst>
                <a:latin typeface="Calibri" pitchFamily="34" charset="0"/>
              </a:rPr>
              <a:t>ilgili iktisadi kıymetlerin takdir ve tespitidir.</a:t>
            </a:r>
          </a:p>
          <a:p>
            <a:pPr lvl="1" algn="just">
              <a:lnSpc>
                <a:spcPct val="90000"/>
              </a:lnSpc>
            </a:pPr>
            <a:r>
              <a:rPr lang="tr-TR" sz="2400" b="1" dirty="0">
                <a:solidFill>
                  <a:srgbClr val="000000"/>
                </a:solidFill>
                <a:effectLst>
                  <a:outerShdw blurRad="38100" dist="38100" dir="2700000" algn="tl">
                    <a:srgbClr val="C0C0C0"/>
                  </a:outerShdw>
                </a:effectLst>
                <a:latin typeface="Calibri" pitchFamily="34" charset="0"/>
              </a:rPr>
              <a:t>Tanım uyarınca değerleme</a:t>
            </a:r>
          </a:p>
          <a:p>
            <a:pPr lvl="1" algn="just">
              <a:lnSpc>
                <a:spcPct val="90000"/>
              </a:lnSpc>
            </a:pPr>
            <a:r>
              <a:rPr lang="tr-TR" sz="2400" b="1" dirty="0">
                <a:solidFill>
                  <a:srgbClr val="0000CC"/>
                </a:solidFill>
                <a:effectLst>
                  <a:outerShdw blurRad="38100" dist="38100" dir="2700000" algn="tl">
                    <a:srgbClr val="C0C0C0"/>
                  </a:outerShdw>
                </a:effectLst>
                <a:latin typeface="Calibri" pitchFamily="34" charset="0"/>
              </a:rPr>
              <a:t>A) Tespit </a:t>
            </a:r>
          </a:p>
          <a:p>
            <a:pPr lvl="1" algn="just">
              <a:lnSpc>
                <a:spcPct val="90000"/>
              </a:lnSpc>
            </a:pPr>
            <a:r>
              <a:rPr lang="tr-TR" sz="2400" b="1" dirty="0">
                <a:solidFill>
                  <a:srgbClr val="0000CC"/>
                </a:solidFill>
                <a:effectLst>
                  <a:outerShdw blurRad="38100" dist="38100" dir="2700000" algn="tl">
                    <a:srgbClr val="C0C0C0"/>
                  </a:outerShdw>
                </a:effectLst>
                <a:latin typeface="Calibri" pitchFamily="34" charset="0"/>
              </a:rPr>
              <a:t>B) Takdir</a:t>
            </a:r>
          </a:p>
          <a:p>
            <a:pPr lvl="1" algn="just">
              <a:lnSpc>
                <a:spcPct val="90000"/>
              </a:lnSpc>
            </a:pPr>
            <a:r>
              <a:rPr lang="tr-TR" sz="2400" b="1" dirty="0">
                <a:solidFill>
                  <a:srgbClr val="000000"/>
                </a:solidFill>
                <a:effectLst>
                  <a:outerShdw blurRad="38100" dist="38100" dir="2700000" algn="tl">
                    <a:srgbClr val="C0C0C0"/>
                  </a:outerShdw>
                </a:effectLst>
                <a:latin typeface="Calibri" pitchFamily="34" charset="0"/>
              </a:rPr>
              <a:t>Şeklinde yapılmaktadır. </a:t>
            </a:r>
          </a:p>
          <a:p>
            <a:pPr lvl="1" algn="just">
              <a:lnSpc>
                <a:spcPct val="90000"/>
              </a:lnSpc>
            </a:pPr>
            <a:r>
              <a:rPr lang="tr-TR" sz="2400" b="1" dirty="0">
                <a:solidFill>
                  <a:srgbClr val="CC0000"/>
                </a:solidFill>
                <a:effectLst>
                  <a:outerShdw blurRad="38100" dist="38100" dir="2700000" algn="tl">
                    <a:srgbClr val="C0C0C0"/>
                  </a:outerShdw>
                </a:effectLst>
                <a:latin typeface="Calibri" pitchFamily="34" charset="0"/>
              </a:rPr>
              <a:t>Tespit,</a:t>
            </a:r>
            <a:r>
              <a:rPr lang="tr-TR" sz="2400" b="1" dirty="0">
                <a:solidFill>
                  <a:srgbClr val="000000"/>
                </a:solidFill>
                <a:effectLst>
                  <a:outerShdw blurRad="38100" dist="38100" dir="2700000" algn="tl">
                    <a:srgbClr val="C0C0C0"/>
                  </a:outerShdw>
                </a:effectLst>
                <a:latin typeface="Calibri" pitchFamily="34" charset="0"/>
              </a:rPr>
              <a:t> mükelleflerce </a:t>
            </a:r>
            <a:r>
              <a:rPr lang="tr-TR" sz="2400" b="1" dirty="0" err="1">
                <a:solidFill>
                  <a:srgbClr val="000000"/>
                </a:solidFill>
                <a:effectLst>
                  <a:outerShdw blurRad="38100" dist="38100" dir="2700000" algn="tl">
                    <a:srgbClr val="C0C0C0"/>
                  </a:outerShdw>
                </a:effectLst>
                <a:latin typeface="Calibri" pitchFamily="34" charset="0"/>
              </a:rPr>
              <a:t>VUK’nunda</a:t>
            </a:r>
            <a:r>
              <a:rPr lang="tr-TR" sz="2400" b="1" dirty="0">
                <a:solidFill>
                  <a:srgbClr val="000000"/>
                </a:solidFill>
                <a:effectLst>
                  <a:outerShdw blurRad="38100" dist="38100" dir="2700000" algn="tl">
                    <a:srgbClr val="C0C0C0"/>
                  </a:outerShdw>
                </a:effectLst>
                <a:latin typeface="Calibri" pitchFamily="34" charset="0"/>
              </a:rPr>
              <a:t> yer alan değerleme ölçüleri kullanılarak yapılan değerleme işlemi, </a:t>
            </a:r>
          </a:p>
          <a:p>
            <a:pPr lvl="1" algn="just">
              <a:lnSpc>
                <a:spcPct val="90000"/>
              </a:lnSpc>
            </a:pPr>
            <a:r>
              <a:rPr lang="tr-TR" sz="2400" b="1" dirty="0">
                <a:solidFill>
                  <a:srgbClr val="CC0000"/>
                </a:solidFill>
                <a:effectLst>
                  <a:outerShdw blurRad="38100" dist="38100" dir="2700000" algn="tl">
                    <a:srgbClr val="C0C0C0"/>
                  </a:outerShdw>
                </a:effectLst>
                <a:latin typeface="Calibri" pitchFamily="34" charset="0"/>
              </a:rPr>
              <a:t>Takdir ise</a:t>
            </a:r>
            <a:r>
              <a:rPr lang="tr-TR" sz="2400" b="1" dirty="0">
                <a:solidFill>
                  <a:srgbClr val="000000"/>
                </a:solidFill>
                <a:effectLst>
                  <a:outerShdw blurRad="38100" dist="38100" dir="2700000" algn="tl">
                    <a:srgbClr val="C0C0C0"/>
                  </a:outerShdw>
                </a:effectLst>
                <a:latin typeface="Calibri" pitchFamily="34" charset="0"/>
              </a:rPr>
              <a:t>, mutat değerleme ölçüleri kullanılarak değerleme yapılamadığı takdirde idare tarafından yapılan takdir işlemidir</a:t>
            </a:r>
            <a:r>
              <a:rPr lang="tr-TR" i="1" dirty="0">
                <a:latin typeface="Calibri" pitchFamily="34" charset="0"/>
              </a:rPr>
              <a:t>. </a:t>
            </a:r>
          </a:p>
        </p:txBody>
      </p:sp>
    </p:spTree>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3182" y="188640"/>
            <a:ext cx="10018713" cy="1015008"/>
          </a:xfrm>
        </p:spPr>
        <p:txBody>
          <a:bodyPr/>
          <a:lstStyle/>
          <a:p>
            <a:r>
              <a:rPr lang="tr-TR" b="1" dirty="0" smtClean="0">
                <a:solidFill>
                  <a:srgbClr val="FF0000"/>
                </a:solidFill>
              </a:rPr>
              <a:t>EMSAL BEDEL</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16</a:t>
            </a:fld>
            <a:endParaRPr lang="tr-TR"/>
          </a:p>
        </p:txBody>
      </p:sp>
      <p:sp>
        <p:nvSpPr>
          <p:cNvPr id="4" name="3 Akış Çizelgesi: Öteki İşlem"/>
          <p:cNvSpPr/>
          <p:nvPr/>
        </p:nvSpPr>
        <p:spPr>
          <a:xfrm>
            <a:off x="1775520" y="1203648"/>
            <a:ext cx="9908988" cy="5321696"/>
          </a:xfrm>
          <a:prstGeom prst="flowChartPredefinedProcess">
            <a:avLst/>
          </a:prstGeom>
          <a:solidFill>
            <a:schemeClr val="bg1">
              <a:lumMod val="95000"/>
            </a:schemeClr>
          </a:solidFill>
          <a:ln w="57150">
            <a:solidFill>
              <a:schemeClr val="tx1"/>
            </a:solidFill>
          </a:ln>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80000"/>
              </a:lnSpc>
            </a:pPr>
            <a:r>
              <a:rPr lang="tr-TR" sz="2400" b="1" dirty="0">
                <a:solidFill>
                  <a:srgbClr val="FF0000"/>
                </a:solidFill>
                <a:latin typeface="Calibri" pitchFamily="34" charset="0"/>
              </a:rPr>
              <a:t>Emsal bedel ölçüsünün kullanılması gereken durumlarda bu ölçüye göre değerleme yapılması zorunludur. </a:t>
            </a:r>
            <a:endParaRPr lang="tr-TR" sz="2400" b="1" dirty="0" smtClean="0">
              <a:solidFill>
                <a:srgbClr val="FF0000"/>
              </a:solidFill>
              <a:latin typeface="Calibri" pitchFamily="34" charset="0"/>
            </a:endParaRPr>
          </a:p>
          <a:p>
            <a:pPr algn="just">
              <a:lnSpc>
                <a:spcPct val="80000"/>
              </a:lnSpc>
            </a:pPr>
            <a:endParaRPr lang="tr-TR" sz="2400" dirty="0">
              <a:ln w="0"/>
              <a:solidFill>
                <a:schemeClr val="tx1"/>
              </a:solidFill>
              <a:effectLst>
                <a:outerShdw blurRad="38100" dist="19050" dir="2700000" algn="tl" rotWithShape="0">
                  <a:schemeClr val="dk1">
                    <a:alpha val="40000"/>
                  </a:schemeClr>
                </a:outerShdw>
              </a:effectLst>
              <a:latin typeface="Calibri" pitchFamily="34" charset="0"/>
            </a:endParaRPr>
          </a:p>
          <a:p>
            <a:pPr algn="just">
              <a:lnSpc>
                <a:spcPct val="80000"/>
              </a:lnSpc>
            </a:pPr>
            <a:r>
              <a:rPr lang="tr-TR" sz="2400" dirty="0">
                <a:ln w="0"/>
                <a:solidFill>
                  <a:srgbClr val="FF0000"/>
                </a:solidFill>
                <a:effectLst>
                  <a:outerShdw blurRad="38100" dist="19050" dir="2700000" algn="tl" rotWithShape="0">
                    <a:schemeClr val="dk1">
                      <a:alpha val="40000"/>
                    </a:schemeClr>
                  </a:outerShdw>
                </a:effectLst>
                <a:latin typeface="Calibri" pitchFamily="34" charset="0"/>
              </a:rPr>
              <a:t>A- </a:t>
            </a:r>
            <a:r>
              <a:rPr lang="tr-TR" sz="2400" b="1" dirty="0">
                <a:ln w="0"/>
                <a:solidFill>
                  <a:schemeClr val="tx1"/>
                </a:solidFill>
                <a:latin typeface="Calibri" pitchFamily="34" charset="0"/>
              </a:rPr>
              <a:t>Yangın, deprem ve su basması gibi afetler yüzünden veyahut bozulmak, çürümek, kırılmak, çatlamak, paslanmak gibi haller neticesinde iktisadi kıymetlerinde önemli bir azalış vaki olan emtia ile maliyetlerin hesaplanması </a:t>
            </a:r>
            <a:r>
              <a:rPr lang="tr-TR" sz="2400" b="1" dirty="0" err="1">
                <a:ln w="0"/>
                <a:solidFill>
                  <a:schemeClr val="tx1"/>
                </a:solidFill>
                <a:latin typeface="Calibri" pitchFamily="34" charset="0"/>
              </a:rPr>
              <a:t>mutad</a:t>
            </a:r>
            <a:r>
              <a:rPr lang="tr-TR" sz="2400" b="1" dirty="0">
                <a:ln w="0"/>
                <a:solidFill>
                  <a:schemeClr val="tx1"/>
                </a:solidFill>
                <a:latin typeface="Calibri" pitchFamily="34" charset="0"/>
              </a:rPr>
              <a:t> olmayan hurdalar ve döküntüler, üstüpü, deşe ve ıskartalar</a:t>
            </a:r>
            <a:r>
              <a:rPr lang="tr-TR" sz="2400" b="1" dirty="0" smtClean="0">
                <a:ln w="0"/>
                <a:solidFill>
                  <a:schemeClr val="tx1"/>
                </a:solidFill>
                <a:latin typeface="Calibri" pitchFamily="34" charset="0"/>
              </a:rPr>
              <a:t>.</a:t>
            </a:r>
          </a:p>
          <a:p>
            <a:pPr algn="just">
              <a:lnSpc>
                <a:spcPct val="80000"/>
              </a:lnSpc>
            </a:pPr>
            <a:endParaRPr lang="tr-TR" sz="2400" dirty="0">
              <a:ln w="0"/>
              <a:solidFill>
                <a:schemeClr val="tx1"/>
              </a:solidFill>
              <a:effectLst>
                <a:outerShdw blurRad="38100" dist="19050" dir="2700000" algn="tl" rotWithShape="0">
                  <a:schemeClr val="dk1">
                    <a:alpha val="40000"/>
                  </a:schemeClr>
                </a:outerShdw>
              </a:effectLst>
              <a:latin typeface="Calibri" pitchFamily="34" charset="0"/>
            </a:endParaRPr>
          </a:p>
          <a:p>
            <a:pPr algn="just">
              <a:lnSpc>
                <a:spcPct val="80000"/>
              </a:lnSpc>
            </a:pPr>
            <a:r>
              <a:rPr lang="tr-TR" sz="2400" b="1" dirty="0" smtClean="0">
                <a:ln w="0"/>
                <a:solidFill>
                  <a:srgbClr val="FF0000"/>
                </a:solidFill>
                <a:effectLst>
                  <a:outerShdw blurRad="38100" dist="19050" dir="2700000" algn="tl" rotWithShape="0">
                    <a:schemeClr val="dk1">
                      <a:alpha val="40000"/>
                    </a:schemeClr>
                  </a:outerShdw>
                </a:effectLst>
                <a:latin typeface="Calibri" pitchFamily="34" charset="0"/>
              </a:rPr>
              <a:t>B-</a:t>
            </a:r>
            <a:r>
              <a:rPr lang="tr-TR" sz="2400" b="1" dirty="0" smtClean="0">
                <a:ln w="0"/>
                <a:solidFill>
                  <a:schemeClr val="tx1"/>
                </a:solidFill>
                <a:effectLst>
                  <a:outerShdw blurRad="38100" dist="19050" dir="2700000" algn="tl" rotWithShape="0">
                    <a:schemeClr val="dk1">
                      <a:alpha val="40000"/>
                    </a:schemeClr>
                  </a:outerShdw>
                </a:effectLst>
                <a:latin typeface="Calibri" pitchFamily="34" charset="0"/>
              </a:rPr>
              <a:t>Emtianın </a:t>
            </a:r>
            <a:r>
              <a:rPr lang="tr-TR" sz="2400" b="1" dirty="0">
                <a:ln w="0"/>
                <a:solidFill>
                  <a:schemeClr val="tx1"/>
                </a:solidFill>
                <a:effectLst>
                  <a:outerShdw blurRad="38100" dist="19050" dir="2700000" algn="tl" rotWithShape="0">
                    <a:schemeClr val="dk1">
                      <a:alpha val="40000"/>
                    </a:schemeClr>
                  </a:outerShdw>
                </a:effectLst>
                <a:latin typeface="Calibri" pitchFamily="34" charset="0"/>
              </a:rPr>
              <a:t>maliyet bedeline nazaran değerleme günündeki satış bedelleri % 10 ve daha fazla bir düşüklük gösterdiği hallerde maliyet bedeli yerine VUK’nun 267. maddesinin ikinci sırasındaki usul hariç </a:t>
            </a:r>
            <a:r>
              <a:rPr lang="tr-TR" sz="2400" b="1" i="1" dirty="0">
                <a:solidFill>
                  <a:srgbClr val="FF0000"/>
                </a:solidFill>
                <a:effectLst>
                  <a:outerShdw blurRad="38100" dist="38100" dir="2700000" algn="tl">
                    <a:srgbClr val="C0C0C0"/>
                  </a:outerShdw>
                </a:effectLst>
                <a:latin typeface="Calibri" pitchFamily="34" charset="0"/>
              </a:rPr>
              <a:t>(</a:t>
            </a:r>
            <a:r>
              <a:rPr lang="tr-TR" sz="2400" b="1" i="1" dirty="0">
                <a:solidFill>
                  <a:srgbClr val="FF0000"/>
                </a:solidFill>
                <a:latin typeface="Calibri" pitchFamily="34" charset="0"/>
              </a:rPr>
              <a:t>MALİYET BEDELİ HARİÇ</a:t>
            </a:r>
            <a:r>
              <a:rPr lang="tr-TR" sz="2400" b="1" i="1" dirty="0">
                <a:solidFill>
                  <a:srgbClr val="FF0000"/>
                </a:solidFill>
                <a:effectLst>
                  <a:outerShdw blurRad="38100" dist="38100" dir="2700000" algn="tl">
                    <a:srgbClr val="C0C0C0"/>
                  </a:outerShdw>
                </a:effectLst>
                <a:latin typeface="Calibri" pitchFamily="34" charset="0"/>
              </a:rPr>
              <a:t>)</a:t>
            </a:r>
            <a:r>
              <a:rPr lang="tr-TR" sz="2400" b="1" dirty="0">
                <a:solidFill>
                  <a:schemeClr val="accent2"/>
                </a:solidFill>
                <a:latin typeface="Calibri" pitchFamily="34" charset="0"/>
              </a:rPr>
              <a:t> </a:t>
            </a:r>
            <a:r>
              <a:rPr lang="tr-TR" sz="2400" b="1" dirty="0">
                <a:ln w="0"/>
                <a:solidFill>
                  <a:schemeClr val="tx1"/>
                </a:solidFill>
                <a:effectLst>
                  <a:outerShdw blurRad="38100" dist="19050" dir="2700000" algn="tl" rotWithShape="0">
                    <a:schemeClr val="dk1">
                      <a:alpha val="40000"/>
                    </a:schemeClr>
                  </a:outerShdw>
                </a:effectLst>
                <a:latin typeface="Calibri" pitchFamily="34" charset="0"/>
              </a:rPr>
              <a:t>olmak üzere, emsal bedeli ölçüsü uygulanabilir. </a:t>
            </a:r>
          </a:p>
        </p:txBody>
      </p:sp>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11579" y="94044"/>
            <a:ext cx="10018713" cy="1752599"/>
          </a:xfrm>
        </p:spPr>
        <p:txBody>
          <a:bodyPr>
            <a:normAutofit/>
          </a:bodyPr>
          <a:lstStyle/>
          <a:p>
            <a:r>
              <a:rPr lang="tr-TR" b="1" dirty="0" smtClean="0">
                <a:solidFill>
                  <a:srgbClr val="FF0000"/>
                </a:solidFill>
              </a:rPr>
              <a:t>KAT KARŞILIĞI İNŞAAT İŞLERİNDE ARSA SAHİBİNE VERİLEN BAĞIMSIZ BÖLÜMLERE DÜZENLENECEK FATURA BEDELİ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17</a:t>
            </a:fld>
            <a:endParaRPr lang="tr-TR"/>
          </a:p>
        </p:txBody>
      </p:sp>
      <p:sp>
        <p:nvSpPr>
          <p:cNvPr id="5" name="Dolu Çerçeve 4"/>
          <p:cNvSpPr/>
          <p:nvPr/>
        </p:nvSpPr>
        <p:spPr>
          <a:xfrm>
            <a:off x="1676418" y="2276872"/>
            <a:ext cx="9653873" cy="3999049"/>
          </a:xfrm>
          <a:prstGeom prst="bevel">
            <a:avLst/>
          </a:prstGeom>
          <a:scene3d>
            <a:camera prst="perspectiveRight"/>
            <a:lightRig rig="threePt" dir="t"/>
          </a:scene3d>
        </p:spPr>
        <p:style>
          <a:lnRef idx="1">
            <a:schemeClr val="dk1"/>
          </a:lnRef>
          <a:fillRef idx="3">
            <a:schemeClr val="dk1"/>
          </a:fillRef>
          <a:effectRef idx="2">
            <a:schemeClr val="dk1"/>
          </a:effectRef>
          <a:fontRef idx="minor">
            <a:schemeClr val="lt1"/>
          </a:fontRef>
        </p:style>
        <p:txBody>
          <a:bodyPr rtlCol="0" anchor="ctr"/>
          <a:lstStyle/>
          <a:p>
            <a:pPr algn="ctr"/>
            <a:r>
              <a:rPr lang="tr-TR" sz="4000" b="1" dirty="0" smtClean="0">
                <a:solidFill>
                  <a:schemeClr val="bg1"/>
                </a:solidFill>
              </a:rPr>
              <a:t>EMSAL BEDEL ÜZERİNDEN FATURA DÜZENLENMELİDİR.</a:t>
            </a:r>
          </a:p>
          <a:p>
            <a:pPr algn="ctr"/>
            <a:r>
              <a:rPr lang="tr-TR" sz="4000" b="1" dirty="0" smtClean="0">
                <a:solidFill>
                  <a:schemeClr val="bg1"/>
                </a:solidFill>
              </a:rPr>
              <a:t>(KDV GT, özelge)</a:t>
            </a:r>
          </a:p>
          <a:p>
            <a:pPr algn="ctr"/>
            <a:r>
              <a:rPr lang="tr-TR" sz="4000" b="1" dirty="0" smtClean="0">
                <a:solidFill>
                  <a:schemeClr val="bg1"/>
                </a:solidFill>
              </a:rPr>
              <a:t>GİDER PUSULASI DA DÜZENLENMELİDİR </a:t>
            </a:r>
            <a:r>
              <a:rPr lang="tr-TR" sz="4000" b="1" dirty="0" smtClean="0">
                <a:solidFill>
                  <a:srgbClr val="FF0000"/>
                </a:solidFill>
              </a:rPr>
              <a:t>???</a:t>
            </a:r>
            <a:r>
              <a:rPr lang="tr-TR" sz="4000" b="1" dirty="0" smtClean="0">
                <a:solidFill>
                  <a:schemeClr val="bg1"/>
                </a:solidFill>
              </a:rPr>
              <a:t>(ÖZELGE)</a:t>
            </a:r>
            <a:endParaRPr lang="tr-TR" sz="4000" b="1" dirty="0">
              <a:solidFill>
                <a:schemeClr val="bg1"/>
              </a:solidFill>
            </a:endParaRPr>
          </a:p>
        </p:txBody>
      </p:sp>
    </p:spTree>
    <p:extLst>
      <p:ext uri="{BB962C8B-B14F-4D97-AF65-F5344CB8AC3E}">
        <p14:creationId xmlns:p14="http://schemas.microsoft.com/office/powerpoint/2010/main" val="3755598648"/>
      </p:ext>
    </p:extLst>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TAPU HARCININ MATRAHI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18</a:t>
            </a:fld>
            <a:endParaRPr lang="tr-TR"/>
          </a:p>
        </p:txBody>
      </p:sp>
      <p:sp>
        <p:nvSpPr>
          <p:cNvPr id="5" name="Aşağı Bükülmüş Şerit 4"/>
          <p:cNvSpPr/>
          <p:nvPr/>
        </p:nvSpPr>
        <p:spPr>
          <a:xfrm>
            <a:off x="2495600" y="2060848"/>
            <a:ext cx="7992888" cy="4320480"/>
          </a:xfrm>
          <a:prstGeom prst="ellipseRibbon">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6000" b="1" dirty="0" smtClean="0">
                <a:effectLst>
                  <a:outerShdw blurRad="38100" dist="38100" dir="2700000" algn="tl">
                    <a:srgbClr val="000000">
                      <a:alpha val="43137"/>
                    </a:srgbClr>
                  </a:outerShdw>
                </a:effectLst>
              </a:rPr>
              <a:t>KDV hariç tutardır.</a:t>
            </a:r>
            <a:endParaRPr lang="tr-TR"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98784654"/>
      </p:ext>
    </p:extLst>
  </p:cSld>
  <p:clrMapOvr>
    <a:masterClrMapping/>
  </p:clrMapOvr>
  <p:transition spd="slow">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8000" dirty="0" smtClean="0">
                <a:solidFill>
                  <a:srgbClr val="FF0000"/>
                </a:solidFill>
              </a:rPr>
              <a:t>Yargı!!!</a:t>
            </a:r>
            <a:endParaRPr lang="tr-TR" sz="8000"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19</a:t>
            </a:fld>
            <a:endParaRPr lang="tr-TR"/>
          </a:p>
        </p:txBody>
      </p:sp>
      <p:sp>
        <p:nvSpPr>
          <p:cNvPr id="5" name="Oval 4"/>
          <p:cNvSpPr/>
          <p:nvPr/>
        </p:nvSpPr>
        <p:spPr>
          <a:xfrm>
            <a:off x="2423592" y="1772816"/>
            <a:ext cx="8280920" cy="4464496"/>
          </a:xfrm>
          <a:prstGeom prst="ellipse">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250000"/>
              </a:lnSpc>
            </a:pPr>
            <a:r>
              <a:rPr lang="tr-TR" sz="3200" b="1" dirty="0" smtClean="0"/>
              <a:t>ARSA SAHİBİNE TESLİM EDİLEN BAĞIMSIZ BÖLÜMLER KDV’YE TABİ DEĞİLDİR.</a:t>
            </a:r>
            <a:endParaRPr lang="tr-TR" sz="3200" b="1" dirty="0"/>
          </a:p>
        </p:txBody>
      </p:sp>
    </p:spTree>
    <p:extLst>
      <p:ext uri="{BB962C8B-B14F-4D97-AF65-F5344CB8AC3E}">
        <p14:creationId xmlns:p14="http://schemas.microsoft.com/office/powerpoint/2010/main" val="99531399"/>
      </p:ext>
    </p:extLst>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İŞLETME HESABINDAN BİLANÇOYA- BİLANÇODAN İŞLETME HESABINA GEÇİŞ</a:t>
            </a:r>
            <a:endParaRPr lang="tr-TR" b="1"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2</a:t>
            </a:fld>
            <a:endParaRPr lang="tr-TR"/>
          </a:p>
        </p:txBody>
      </p:sp>
      <p:sp>
        <p:nvSpPr>
          <p:cNvPr id="5" name="Dolu Çerçeve 4"/>
          <p:cNvSpPr/>
          <p:nvPr/>
        </p:nvSpPr>
        <p:spPr>
          <a:xfrm>
            <a:off x="1127448" y="1905000"/>
            <a:ext cx="10225136" cy="447632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effectLst>
                  <a:outerShdw blurRad="38100" dist="38100" dir="2700000" algn="tl">
                    <a:srgbClr val="000000">
                      <a:alpha val="43137"/>
                    </a:srgbClr>
                  </a:outerShdw>
                </a:effectLst>
              </a:rPr>
              <a:t>VUK M.179;</a:t>
            </a:r>
          </a:p>
          <a:p>
            <a:r>
              <a:rPr lang="tr-TR" b="1" dirty="0">
                <a:effectLst>
                  <a:outerShdw blurRad="38100" dist="38100" dir="2700000" algn="tl">
                    <a:srgbClr val="000000">
                      <a:alpha val="43137"/>
                    </a:srgbClr>
                  </a:outerShdw>
                </a:effectLst>
              </a:rPr>
              <a:t>a) </a:t>
            </a:r>
            <a:r>
              <a:rPr lang="tr-TR" b="1" dirty="0"/>
              <a:t>(I)'inciden (II)'</a:t>
            </a:r>
            <a:r>
              <a:rPr lang="tr-TR" b="1" dirty="0" err="1"/>
              <a:t>nciye</a:t>
            </a:r>
            <a:r>
              <a:rPr lang="tr-TR" b="1" dirty="0"/>
              <a:t> geçiş: İş hacmi bakımından </a:t>
            </a:r>
            <a:r>
              <a:rPr lang="tr-TR" b="1" dirty="0" err="1"/>
              <a:t>I'inci</a:t>
            </a:r>
            <a:r>
              <a:rPr lang="tr-TR" b="1" dirty="0"/>
              <a:t> sınıfa dahil olan tüccarların durumları aşağıdaki şartlara uyduğu takdirde, bunlar, bu şartların tahakkukunu takip eden hesap döneminden </a:t>
            </a:r>
            <a:r>
              <a:rPr lang="tr-TR" b="1" dirty="0" err="1"/>
              <a:t>başlıyarak</a:t>
            </a:r>
            <a:r>
              <a:rPr lang="tr-TR" b="1" dirty="0"/>
              <a:t>, </a:t>
            </a:r>
            <a:r>
              <a:rPr lang="tr-TR" b="1" dirty="0" err="1"/>
              <a:t>II'nci</a:t>
            </a:r>
            <a:r>
              <a:rPr lang="tr-TR" b="1" dirty="0"/>
              <a:t> sınıfa geçebilirler: 1. Bir hesap döneminin iş hacmi 177'nci maddede yazılı hadlerden % 20'yi aşan bir nispette düşük olursa, veya; </a:t>
            </a:r>
          </a:p>
          <a:p>
            <a:r>
              <a:rPr lang="tr-TR" b="1" dirty="0"/>
              <a:t>2. Arka arkaya üç dönemin iş hacmi 177'nci maddede yazılı hadlere nazaran % 20'ye kadar bir düşüklük gösterirse.</a:t>
            </a:r>
          </a:p>
          <a:p>
            <a:pPr algn="ctr"/>
            <a:endParaRPr lang="tr-TR" dirty="0" smtClean="0"/>
          </a:p>
          <a:p>
            <a:pPr algn="ctr"/>
            <a:endParaRPr lang="tr-TR" dirty="0"/>
          </a:p>
        </p:txBody>
      </p:sp>
    </p:spTree>
    <p:extLst>
      <p:ext uri="{BB962C8B-B14F-4D97-AF65-F5344CB8AC3E}">
        <p14:creationId xmlns:p14="http://schemas.microsoft.com/office/powerpoint/2010/main" val="998586882"/>
      </p:ext>
    </p:extLst>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effectLst>
                  <a:outerShdw blurRad="38100" dist="38100" dir="2700000" algn="tl">
                    <a:srgbClr val="000000">
                      <a:alpha val="43137"/>
                    </a:srgbClr>
                  </a:outerShdw>
                </a:effectLst>
              </a:rPr>
              <a:t>Özelge!!!!</a:t>
            </a:r>
            <a:br>
              <a:rPr lang="tr-TR" b="1" dirty="0" smtClean="0">
                <a:solidFill>
                  <a:srgbClr val="FF0000"/>
                </a:solidFill>
                <a:effectLst>
                  <a:outerShdw blurRad="38100" dist="38100" dir="2700000" algn="tl">
                    <a:srgbClr val="000000">
                      <a:alpha val="43137"/>
                    </a:srgbClr>
                  </a:outerShdw>
                </a:effectLst>
              </a:rPr>
            </a:br>
            <a:r>
              <a:rPr lang="tr-TR" b="1" dirty="0" smtClean="0">
                <a:solidFill>
                  <a:srgbClr val="FF0000"/>
                </a:solidFill>
                <a:effectLst>
                  <a:outerShdw blurRad="38100" dist="38100" dir="2700000" algn="tl">
                    <a:srgbClr val="000000">
                      <a:alpha val="43137"/>
                    </a:srgbClr>
                  </a:outerShdw>
                </a:effectLst>
              </a:rPr>
              <a:t>(ARSA SAHİBİ YÖNÜNDEN)</a:t>
            </a:r>
            <a:endParaRPr lang="tr-TR" b="1" dirty="0">
              <a:solidFill>
                <a:srgbClr val="FF0000"/>
              </a:solidFill>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20</a:t>
            </a:fld>
            <a:endParaRPr lang="tr-TR"/>
          </a:p>
        </p:txBody>
      </p:sp>
      <p:sp>
        <p:nvSpPr>
          <p:cNvPr id="5" name="Akış Çizelgesi: İç Depolama 4"/>
          <p:cNvSpPr/>
          <p:nvPr/>
        </p:nvSpPr>
        <p:spPr>
          <a:xfrm>
            <a:off x="1127448" y="2204864"/>
            <a:ext cx="10377164" cy="4320480"/>
          </a:xfrm>
          <a:prstGeom prst="flowChartInternalStorag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Tx/>
              <a:buChar char="-"/>
            </a:pPr>
            <a:r>
              <a:rPr lang="tr-TR" b="1" dirty="0" smtClean="0">
                <a:solidFill>
                  <a:srgbClr val="002060"/>
                </a:solidFill>
              </a:rPr>
              <a:t>Sahibi </a:t>
            </a:r>
            <a:r>
              <a:rPr lang="tr-TR" b="1" dirty="0">
                <a:solidFill>
                  <a:srgbClr val="002060"/>
                </a:solidFill>
              </a:rPr>
              <a:t>olduğunuz arsanın, kat karşılığı müteahhide teslimi sonucu tapuda adınıza tescil işlemi yapılarak iktisap edilen ... adet gayrimenkulün tek tek satışının yapılması, gayrimenkul alım-satım işiyle uğraşıldığına karine teşkil edeceğinden söz konusu satış işlemleri dolayısıyla adınıza mükellefiyet tesis edilmesi ve elde edilen kazancın Gelir Vergisi Kanununun 37 nci maddesine göre ticari kazanç olarak vergilendirilmesi</a:t>
            </a:r>
            <a:r>
              <a:rPr lang="tr-TR" b="1" dirty="0" smtClean="0">
                <a:solidFill>
                  <a:srgbClr val="002060"/>
                </a:solidFill>
              </a:rPr>
              <a:t>,</a:t>
            </a:r>
          </a:p>
          <a:p>
            <a:pPr marL="285750" indent="-285750" algn="just">
              <a:buFontTx/>
              <a:buChar char="-"/>
            </a:pPr>
            <a:r>
              <a:rPr lang="tr-TR" b="1" dirty="0" smtClean="0">
                <a:solidFill>
                  <a:srgbClr val="002060"/>
                </a:solidFill>
              </a:rPr>
              <a:t> </a:t>
            </a:r>
            <a:r>
              <a:rPr lang="tr-TR" b="1" dirty="0">
                <a:solidFill>
                  <a:srgbClr val="002060"/>
                </a:solidFill>
              </a:rPr>
              <a:t>Müteahhit tarafından şahsınıza teslim edilen dairelerin, </a:t>
            </a:r>
            <a:r>
              <a:rPr lang="tr-TR" b="1" dirty="0">
                <a:solidFill>
                  <a:srgbClr val="FF0000"/>
                </a:solidFill>
              </a:rPr>
              <a:t>işletmeniz kayıtlarına dahil edildiği tarih itibarıyla maliyet bedeli ile maliyet bedeli ile değerleme imkanı bulunmadığı takdirde vergi değeri ile vergi değerinin bilinememesi durumunda ise emsal bedeli ile değerlenerek kayıtlarınıza alınması gerekmektedir.</a:t>
            </a:r>
          </a:p>
        </p:txBody>
      </p:sp>
    </p:spTree>
    <p:extLst>
      <p:ext uri="{BB962C8B-B14F-4D97-AF65-F5344CB8AC3E}">
        <p14:creationId xmlns:p14="http://schemas.microsoft.com/office/powerpoint/2010/main" val="395924815"/>
      </p:ext>
    </p:extLst>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23592" y="253686"/>
            <a:ext cx="8911687" cy="716658"/>
          </a:xfrm>
        </p:spPr>
        <p:txBody>
          <a:bodyPr/>
          <a:lstStyle/>
          <a:p>
            <a:pPr algn="ctr"/>
            <a:r>
              <a:rPr lang="tr-TR" b="1" dirty="0" smtClean="0">
                <a:solidFill>
                  <a:srgbClr val="FF0000"/>
                </a:solidFill>
              </a:rPr>
              <a:t>ÖRNEK UYGULAMA FARKLILIKLARI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21</a:t>
            </a:fld>
            <a:endParaRPr lang="tr-TR"/>
          </a:p>
        </p:txBody>
      </p:sp>
      <p:sp>
        <p:nvSpPr>
          <p:cNvPr id="5" name="Sağ Ok 4"/>
          <p:cNvSpPr/>
          <p:nvPr/>
        </p:nvSpPr>
        <p:spPr>
          <a:xfrm>
            <a:off x="1170823" y="991486"/>
            <a:ext cx="3816424" cy="1519225"/>
          </a:xfrm>
          <a:prstGeom prst="rightArrow">
            <a:avLst/>
          </a:prstGeom>
          <a:solidFill>
            <a:schemeClr val="bg2"/>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rPr>
              <a:t>VUK 267/2 Maliyet Bedeli esası (% 5)</a:t>
            </a:r>
            <a:endParaRPr lang="tr-TR" sz="2400" b="1" dirty="0">
              <a:solidFill>
                <a:schemeClr val="tx1"/>
              </a:solidFill>
            </a:endParaRPr>
          </a:p>
        </p:txBody>
      </p:sp>
      <p:sp>
        <p:nvSpPr>
          <p:cNvPr id="6" name="Sağ Ok 5"/>
          <p:cNvSpPr/>
          <p:nvPr/>
        </p:nvSpPr>
        <p:spPr>
          <a:xfrm>
            <a:off x="5447928" y="991486"/>
            <a:ext cx="5887351" cy="1519225"/>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tr-TR" sz="2400" b="1" dirty="0" smtClean="0">
                <a:solidFill>
                  <a:schemeClr val="tx1"/>
                </a:solidFill>
              </a:rPr>
              <a:t>VUK 267/1 Ortalama Fiyat Esası</a:t>
            </a:r>
            <a:endParaRPr lang="tr-TR" sz="2400" b="1" dirty="0">
              <a:solidFill>
                <a:schemeClr val="tx1"/>
              </a:solidFill>
            </a:endParaRPr>
          </a:p>
        </p:txBody>
      </p:sp>
      <p:sp>
        <p:nvSpPr>
          <p:cNvPr id="7" name="Sağ Ok 6"/>
          <p:cNvSpPr/>
          <p:nvPr/>
        </p:nvSpPr>
        <p:spPr>
          <a:xfrm>
            <a:off x="1058700" y="2531853"/>
            <a:ext cx="3928547" cy="1782759"/>
          </a:xfrm>
          <a:prstGeom prst="rightArrow">
            <a:avLst/>
          </a:prstGeom>
          <a:solidFill>
            <a:srgbClr val="7030A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bg1"/>
                </a:solidFill>
              </a:rPr>
              <a:t>Ç.Ş. Bakanlığı, İnşaat Birim Maliyet (% 25)</a:t>
            </a:r>
            <a:endParaRPr lang="tr-TR" sz="2400" b="1" dirty="0">
              <a:solidFill>
                <a:schemeClr val="bg1"/>
              </a:solidFill>
            </a:endParaRPr>
          </a:p>
        </p:txBody>
      </p:sp>
      <p:sp>
        <p:nvSpPr>
          <p:cNvPr id="8" name="Sağ Ok 7"/>
          <p:cNvSpPr/>
          <p:nvPr/>
        </p:nvSpPr>
        <p:spPr>
          <a:xfrm>
            <a:off x="5367267" y="2379116"/>
            <a:ext cx="6048672" cy="2088231"/>
          </a:xfrm>
          <a:prstGeom prst="rightArrow">
            <a:avLst/>
          </a:prstGeom>
          <a:solidFill>
            <a:srgbClr val="7030A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bg1"/>
                </a:solidFill>
              </a:rPr>
              <a:t>ANTALYA TİC. ODASI KOMİTE KARARI ENF OranıX2 BRÜT KARLILIK (ORT % 10)</a:t>
            </a:r>
            <a:endParaRPr lang="tr-TR" sz="2400" b="1" dirty="0">
              <a:solidFill>
                <a:schemeClr val="bg1"/>
              </a:solidFill>
            </a:endParaRPr>
          </a:p>
        </p:txBody>
      </p:sp>
      <p:sp>
        <p:nvSpPr>
          <p:cNvPr id="9" name="Kiriş 8"/>
          <p:cNvSpPr/>
          <p:nvPr/>
        </p:nvSpPr>
        <p:spPr>
          <a:xfrm>
            <a:off x="1058700" y="4579587"/>
            <a:ext cx="6696744" cy="1440161"/>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Ins="3456000" rtlCol="0" anchor="ctr"/>
          <a:lstStyle/>
          <a:p>
            <a:pPr algn="ctr"/>
            <a:r>
              <a:rPr lang="tr-TR" sz="2400" b="1" dirty="0" smtClean="0"/>
              <a:t>YARGI ???????</a:t>
            </a:r>
            <a:r>
              <a:rPr lang="tr-TR" dirty="0" smtClean="0"/>
              <a:t>?</a:t>
            </a:r>
            <a:endParaRPr lang="tr-TR" dirty="0"/>
          </a:p>
        </p:txBody>
      </p:sp>
      <p:sp>
        <p:nvSpPr>
          <p:cNvPr id="10" name="Sol Sağ Ok 9"/>
          <p:cNvSpPr/>
          <p:nvPr/>
        </p:nvSpPr>
        <p:spPr>
          <a:xfrm>
            <a:off x="5367267" y="4479970"/>
            <a:ext cx="6824733" cy="1966511"/>
          </a:xfrm>
          <a:prstGeom prst="leftRightArrow">
            <a:avLst/>
          </a:prstGeom>
          <a:solidFill>
            <a:srgbClr val="FF00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İDAREDE BİRLİK İLKESİ VE HUKUKİ GÜVENLİK İLKESİNE AYKIRIDIR</a:t>
            </a:r>
            <a:endParaRPr lang="tr-TR" b="1" dirty="0"/>
          </a:p>
        </p:txBody>
      </p:sp>
    </p:spTree>
    <p:extLst>
      <p:ext uri="{BB962C8B-B14F-4D97-AF65-F5344CB8AC3E}">
        <p14:creationId xmlns:p14="http://schemas.microsoft.com/office/powerpoint/2010/main" val="994128590"/>
      </p:ext>
    </p:extLst>
  </p:cSld>
  <p:clrMapOvr>
    <a:masterClrMapping/>
  </p:clrMapOvr>
  <p:transition spd="slow">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7772400" cy="1165816"/>
          </a:xfrm>
        </p:spPr>
        <p:txBody>
          <a:bodyPr>
            <a:normAutofit fontScale="90000"/>
          </a:bodyPr>
          <a:lstStyle/>
          <a:p>
            <a:r>
              <a:rPr lang="tr-TR" b="1" dirty="0" smtClean="0"/>
              <a:t>TAKDİR KOMİSYONU KARARI İLE GİDER YAZILMASI GEREKENLER</a:t>
            </a:r>
            <a:endParaRPr lang="tr-TR" b="1"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22</a:t>
            </a:fld>
            <a:endParaRPr lang="tr-TR"/>
          </a:p>
        </p:txBody>
      </p:sp>
      <p:sp>
        <p:nvSpPr>
          <p:cNvPr id="4" name="3 Akış Çizelgesi: Sıralı Erişimli Depolama"/>
          <p:cNvSpPr/>
          <p:nvPr/>
        </p:nvSpPr>
        <p:spPr>
          <a:xfrm>
            <a:off x="2095472" y="1426464"/>
            <a:ext cx="9329120" cy="5170888"/>
          </a:xfrm>
          <a:prstGeom prst="teardrop">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tr-TR" sz="2800" b="1" dirty="0" smtClean="0">
                <a:solidFill>
                  <a:srgbClr val="FF0000"/>
                </a:solidFill>
              </a:rPr>
              <a:t>   </a:t>
            </a:r>
            <a:r>
              <a:rPr lang="tr-TR" sz="2800" b="1" dirty="0">
                <a:solidFill>
                  <a:srgbClr val="FF0000"/>
                </a:solidFill>
              </a:rPr>
              <a:t>1- </a:t>
            </a:r>
            <a:r>
              <a:rPr lang="tr-TR" sz="2800" b="1" dirty="0" smtClean="0">
                <a:solidFill>
                  <a:srgbClr val="FF0000"/>
                </a:solidFill>
              </a:rPr>
              <a:t>Kırılan, </a:t>
            </a:r>
            <a:r>
              <a:rPr lang="tr-TR" sz="2800" b="1" dirty="0" err="1" smtClean="0">
                <a:solidFill>
                  <a:srgbClr val="FF0000"/>
                </a:solidFill>
              </a:rPr>
              <a:t>çürülen</a:t>
            </a:r>
            <a:r>
              <a:rPr lang="tr-TR" sz="2800" b="1" dirty="0" smtClean="0">
                <a:solidFill>
                  <a:srgbClr val="FF0000"/>
                </a:solidFill>
              </a:rPr>
              <a:t>  </a:t>
            </a:r>
            <a:r>
              <a:rPr lang="tr-TR" sz="2800" b="1" dirty="0">
                <a:solidFill>
                  <a:srgbClr val="FF0000"/>
                </a:solidFill>
              </a:rPr>
              <a:t>veya bozulan mallar,</a:t>
            </a:r>
          </a:p>
          <a:p>
            <a:pPr algn="ctr"/>
            <a:r>
              <a:rPr lang="tr-TR" sz="2800" b="1" dirty="0">
                <a:solidFill>
                  <a:srgbClr val="FF0000"/>
                </a:solidFill>
              </a:rPr>
              <a:t>2- İşletmeden </a:t>
            </a:r>
            <a:r>
              <a:rPr lang="tr-TR" sz="2800" b="1" dirty="0" smtClean="0">
                <a:solidFill>
                  <a:srgbClr val="FF0000"/>
                </a:solidFill>
              </a:rPr>
              <a:t>bedelsiz çekilen </a:t>
            </a:r>
            <a:r>
              <a:rPr lang="tr-TR" sz="2800" b="1" dirty="0">
                <a:solidFill>
                  <a:srgbClr val="FF0000"/>
                </a:solidFill>
              </a:rPr>
              <a:t>mallar,</a:t>
            </a:r>
          </a:p>
          <a:p>
            <a:pPr algn="ctr"/>
            <a:r>
              <a:rPr lang="tr-TR" sz="2800" b="1" dirty="0">
                <a:solidFill>
                  <a:srgbClr val="FF0000"/>
                </a:solidFill>
              </a:rPr>
              <a:t>3- İşletmeye konulan mallar,</a:t>
            </a:r>
          </a:p>
          <a:p>
            <a:pPr algn="ctr"/>
            <a:r>
              <a:rPr lang="tr-TR" sz="2800" b="1" dirty="0">
                <a:solidFill>
                  <a:srgbClr val="FF0000"/>
                </a:solidFill>
              </a:rPr>
              <a:t>        4- Kaza sonucu zayi olan mallar</a:t>
            </a:r>
            <a:r>
              <a:rPr lang="tr-TR" sz="2800" b="1" dirty="0" smtClean="0">
                <a:solidFill>
                  <a:srgbClr val="FF0000"/>
                </a:solidFill>
              </a:rPr>
              <a:t>, </a:t>
            </a:r>
            <a:r>
              <a:rPr lang="tr-TR" sz="2800" b="1" dirty="0" smtClean="0">
                <a:solidFill>
                  <a:schemeClr val="tx1"/>
                </a:solidFill>
              </a:rPr>
              <a:t>(Sigortasız ise)</a:t>
            </a:r>
          </a:p>
          <a:p>
            <a:pPr algn="ctr"/>
            <a:endParaRPr lang="tr-TR" sz="2800" b="1" dirty="0">
              <a:solidFill>
                <a:schemeClr val="tx1"/>
              </a:solidFill>
            </a:endParaRPr>
          </a:p>
          <a:p>
            <a:pPr algn="ctr"/>
            <a:endParaRPr lang="tr-TR" sz="2800" b="1" dirty="0">
              <a:solidFill>
                <a:srgbClr val="FF0000"/>
              </a:solidFill>
            </a:endParaRPr>
          </a:p>
          <a:p>
            <a:pPr algn="ctr"/>
            <a:endParaRPr lang="tr-TR" sz="2800" b="1" dirty="0">
              <a:solidFill>
                <a:srgbClr val="FF0000"/>
              </a:solidFill>
            </a:endParaRPr>
          </a:p>
          <a:p>
            <a:pPr algn="ctr"/>
            <a:endParaRPr lang="tr-TR" sz="2800" b="1" dirty="0">
              <a:solidFill>
                <a:srgbClr val="FF0000"/>
              </a:solidFill>
            </a:endParaRPr>
          </a:p>
          <a:p>
            <a:pPr algn="ctr"/>
            <a:endParaRPr lang="tr-TR" sz="2800" b="1" dirty="0">
              <a:solidFill>
                <a:srgbClr val="FF0000"/>
              </a:solidFill>
            </a:endParaRPr>
          </a:p>
          <a:p>
            <a:pPr algn="ctr"/>
            <a:endParaRPr lang="tr-TR" sz="2400" b="1" dirty="0">
              <a:solidFill>
                <a:srgbClr val="FF0000"/>
              </a:solidFill>
            </a:endParaRPr>
          </a:p>
        </p:txBody>
      </p:sp>
    </p:spTree>
  </p:cSld>
  <p:clrMapOvr>
    <a:masterClrMapping/>
  </p:clrMapOvr>
  <p:transition spd="slow">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7772400" cy="1165816"/>
          </a:xfrm>
        </p:spPr>
        <p:txBody>
          <a:bodyPr>
            <a:normAutofit/>
          </a:bodyPr>
          <a:lstStyle/>
          <a:p>
            <a:r>
              <a:rPr lang="tr-TR" sz="3200" b="1" dirty="0">
                <a:solidFill>
                  <a:schemeClr val="accent4"/>
                </a:solidFill>
              </a:rPr>
              <a:t>ZAYİ OLAN MALLARLA İLGİLİ OLARAK SİGORTADAN ALINAN TAZMİNAT</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23</a:t>
            </a:fld>
            <a:endParaRPr lang="tr-TR"/>
          </a:p>
        </p:txBody>
      </p:sp>
      <p:sp>
        <p:nvSpPr>
          <p:cNvPr id="4" name="3 Akış Çizelgesi: Sıralı Erişimli Depolama"/>
          <p:cNvSpPr/>
          <p:nvPr/>
        </p:nvSpPr>
        <p:spPr>
          <a:xfrm>
            <a:off x="1415479" y="1844824"/>
            <a:ext cx="10087543" cy="4752528"/>
          </a:xfrm>
          <a:prstGeom prst="foldedCorner">
            <a:avLst/>
          </a:prstGeom>
          <a:scene3d>
            <a:camera prst="perspectiveRight"/>
            <a:lightRig rig="threePt" dir="t"/>
          </a:scene3d>
        </p:spPr>
        <p:style>
          <a:lnRef idx="1">
            <a:schemeClr val="accent1"/>
          </a:lnRef>
          <a:fillRef idx="2">
            <a:schemeClr val="accent1"/>
          </a:fillRef>
          <a:effectRef idx="1">
            <a:schemeClr val="accent1"/>
          </a:effectRef>
          <a:fontRef idx="minor">
            <a:schemeClr val="dk1"/>
          </a:fontRef>
        </p:style>
        <p:txBody>
          <a:bodyPr rtlCol="0" anchor="ctr"/>
          <a:lstStyle/>
          <a:p>
            <a:pPr algn="just">
              <a:lnSpc>
                <a:spcPct val="150000"/>
              </a:lnSpc>
            </a:pPr>
            <a:r>
              <a:rPr lang="tr-TR" sz="2800" b="1" dirty="0">
                <a:solidFill>
                  <a:schemeClr val="tx1"/>
                </a:solidFill>
              </a:rPr>
              <a:t>Sigortadan tazminat alındığı takdirde, Vergi Usul Kanununun 330 uncu maddesi kapsamında sigortadan alınan tazminat ile zayi olan MALLARIN net defter değerlerinin kıyaslaması sonucu bulunacak müspet farkın gelir hesaplarına intikal ettirilmesi gerekmektedir. </a:t>
            </a:r>
            <a:r>
              <a:rPr lang="tr-TR" sz="2800" b="1" dirty="0">
                <a:solidFill>
                  <a:srgbClr val="FF0000"/>
                </a:solidFill>
              </a:rPr>
              <a:t>(VUK, m.330)</a:t>
            </a:r>
          </a:p>
        </p:txBody>
      </p:sp>
    </p:spTree>
  </p:cSld>
  <p:clrMapOvr>
    <a:masterClrMapping/>
  </p:clrMapOvr>
  <p:transition spd="slow">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0923" y="332656"/>
            <a:ext cx="10018713" cy="1015008"/>
          </a:xfrm>
        </p:spPr>
        <p:txBody>
          <a:bodyPr/>
          <a:lstStyle/>
          <a:p>
            <a:r>
              <a:rPr lang="tr-TR" b="1" dirty="0" smtClean="0">
                <a:solidFill>
                  <a:srgbClr val="FF0000"/>
                </a:solidFill>
              </a:rPr>
              <a:t>KULLANIM SÜRESİ DOLAN İLAÇLAR</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24</a:t>
            </a:fld>
            <a:endParaRPr lang="tr-TR"/>
          </a:p>
        </p:txBody>
      </p:sp>
      <p:sp>
        <p:nvSpPr>
          <p:cNvPr id="4" name="3 Katlanmış Nesne"/>
          <p:cNvSpPr/>
          <p:nvPr/>
        </p:nvSpPr>
        <p:spPr>
          <a:xfrm>
            <a:off x="2095472" y="2204864"/>
            <a:ext cx="9394164" cy="4248472"/>
          </a:xfrm>
          <a:prstGeom prst="foldedCorner">
            <a:avLst/>
          </a:prstGeom>
          <a:solidFill>
            <a:srgbClr val="FFFF00"/>
          </a:solidFill>
          <a:scene3d>
            <a:camera prst="perspectiveLeft"/>
            <a:lightRig rig="threePt" dir="t"/>
          </a:scene3d>
        </p:spPr>
        <p:style>
          <a:lnRef idx="1">
            <a:schemeClr val="accent3"/>
          </a:lnRef>
          <a:fillRef idx="2">
            <a:schemeClr val="accent3"/>
          </a:fillRef>
          <a:effectRef idx="1">
            <a:schemeClr val="accent3"/>
          </a:effectRef>
          <a:fontRef idx="minor">
            <a:schemeClr val="dk1"/>
          </a:fontRef>
        </p:style>
        <p:txBody>
          <a:bodyPr rtlCol="0" anchor="t"/>
          <a:lstStyle/>
          <a:p>
            <a:pPr algn="ctr"/>
            <a:r>
              <a:rPr lang="tr-TR" sz="3600" b="1" dirty="0"/>
              <a:t>Takdir Komisyonu Kararına gerek yoktur. ANCAK</a:t>
            </a:r>
            <a:r>
              <a:rPr lang="tr-TR" sz="2000" dirty="0"/>
              <a:t>;</a:t>
            </a:r>
          </a:p>
          <a:p>
            <a:pPr algn="ctr"/>
            <a:r>
              <a:rPr lang="tr-TR" sz="2800" b="1" dirty="0">
                <a:solidFill>
                  <a:srgbClr val="FF0000"/>
                </a:solidFill>
              </a:rPr>
              <a:t>İmha edilecek emtianın niteliğine göre, </a:t>
            </a:r>
            <a:r>
              <a:rPr lang="tr-TR" sz="2800" b="1" dirty="0">
                <a:solidFill>
                  <a:srgbClr val="002060"/>
                </a:solidFill>
              </a:rPr>
              <a:t>ilgili mevzuat gereği görevli olan bakanlıkların veya yetkili kurumun görevlileri </a:t>
            </a:r>
            <a:r>
              <a:rPr lang="tr-TR" sz="2800" b="1" dirty="0">
                <a:solidFill>
                  <a:srgbClr val="FF0000"/>
                </a:solidFill>
              </a:rPr>
              <a:t>ve bu emtiayı imha etmeye yetkili müessese ile mükellefin temsilcilerinin de yer aldığı bir komisyon nezdinde imha işleminin yapılması ve bu durumun komisyon tarafından tutanakla tespit edilmesi gerekmektedir.</a:t>
            </a:r>
          </a:p>
          <a:p>
            <a:pPr algn="ctr"/>
            <a:endParaRPr lang="tr-TR" dirty="0"/>
          </a:p>
        </p:txBody>
      </p:sp>
    </p:spTree>
  </p:cSld>
  <p:clrMapOvr>
    <a:masterClrMapping/>
  </p:clrMapOvr>
  <p:transition spd="slow">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D007806-E202-4D1D-9C40-9653F041FDCC}" type="slidenum">
              <a:rPr lang="tr-TR" smtClean="0"/>
              <a:pPr/>
              <a:t>25</a:t>
            </a:fld>
            <a:endParaRPr lang="tr-TR"/>
          </a:p>
        </p:txBody>
      </p:sp>
      <p:sp>
        <p:nvSpPr>
          <p:cNvPr id="5" name="Aynı Yan Köşesi Kesik Dikdörtgen 4"/>
          <p:cNvSpPr/>
          <p:nvPr/>
        </p:nvSpPr>
        <p:spPr>
          <a:xfrm>
            <a:off x="1631504" y="1152907"/>
            <a:ext cx="10081120" cy="515641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dirty="0" smtClean="0">
                <a:solidFill>
                  <a:srgbClr val="FFFF00"/>
                </a:solidFill>
              </a:rPr>
              <a:t>İşletmenin Demirbaşı </a:t>
            </a:r>
            <a:r>
              <a:rPr lang="tr-TR" sz="2800" b="1" dirty="0">
                <a:solidFill>
                  <a:srgbClr val="FFFF00"/>
                </a:solidFill>
              </a:rPr>
              <a:t>olan </a:t>
            </a:r>
            <a:r>
              <a:rPr lang="tr-TR" sz="2800" b="1" dirty="0"/>
              <a:t>ölen sualtı canlılarının imhasının hıfzıssıhha kurumunca rapora bağlanması da göz önüne alındığında, söz konusu imhaya ilişkin tutanak, rapor </a:t>
            </a:r>
            <a:r>
              <a:rPr lang="tr-TR" sz="2800" b="1" dirty="0" smtClean="0"/>
              <a:t>vb. </a:t>
            </a:r>
            <a:r>
              <a:rPr lang="tr-TR" sz="2800" b="1" dirty="0"/>
              <a:t>belgelerin birer örneğinin de yer aldığı bir dilekçe ile takdir komisyonuna fevkalade teknik amortisman için başvurulması sonucunda, ölen sualtı canlılarının takdir komisyonu tarafından belirlenecek hurda değerine göre işlem yapılması gerekmektedir</a:t>
            </a:r>
            <a:r>
              <a:rPr lang="tr-TR" sz="2800" b="1" dirty="0" smtClean="0"/>
              <a:t>. (ÖZELGE)</a:t>
            </a:r>
            <a:endParaRPr lang="tr-TR" sz="2800" b="1" dirty="0"/>
          </a:p>
        </p:txBody>
      </p:sp>
    </p:spTree>
    <p:extLst>
      <p:ext uri="{BB962C8B-B14F-4D97-AF65-F5344CB8AC3E}">
        <p14:creationId xmlns:p14="http://schemas.microsoft.com/office/powerpoint/2010/main" val="1419322887"/>
      </p:ext>
    </p:extLst>
  </p:cSld>
  <p:clrMapOvr>
    <a:masterClrMapping/>
  </p:clrMapOvr>
  <p:transition spd="slow">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09720" y="285728"/>
            <a:ext cx="9644098" cy="811468"/>
          </a:xfrm>
        </p:spPr>
        <p:txBody>
          <a:bodyPr>
            <a:normAutofit/>
          </a:bodyPr>
          <a:lstStyle/>
          <a:p>
            <a:r>
              <a:rPr lang="tr-TR" sz="3600" b="1" dirty="0">
                <a:solidFill>
                  <a:srgbClr val="FF0000"/>
                </a:solidFill>
              </a:rPr>
              <a:t>FİRE SAYILMAYAN İKTİSADİ KIYMETLER</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26</a:t>
            </a:fld>
            <a:endParaRPr lang="tr-TR"/>
          </a:p>
        </p:txBody>
      </p:sp>
      <p:sp>
        <p:nvSpPr>
          <p:cNvPr id="4" name="3 Dikey Kaydırma"/>
          <p:cNvSpPr/>
          <p:nvPr/>
        </p:nvSpPr>
        <p:spPr>
          <a:xfrm>
            <a:off x="2238348" y="1571612"/>
            <a:ext cx="9114236" cy="4953732"/>
          </a:xfrm>
          <a:prstGeom prst="flowChartDocument">
            <a:avLst/>
          </a:prstGeom>
          <a:solidFill>
            <a:srgbClr val="FFFF00"/>
          </a:solidFill>
          <a:scene3d>
            <a:camera prst="obliqueBottom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tr-TR" sz="3200" b="1" dirty="0">
                <a:solidFill>
                  <a:srgbClr val="FF0000"/>
                </a:solidFill>
              </a:rPr>
              <a:t>Fire;  </a:t>
            </a:r>
            <a:r>
              <a:rPr lang="tr-TR" sz="3200" b="1" dirty="0">
                <a:solidFill>
                  <a:schemeClr val="tx1"/>
                </a:solidFill>
              </a:rPr>
              <a:t>kendiliğinden meydana gelen bir azalmayı ifade etmekte olup</a:t>
            </a:r>
            <a:r>
              <a:rPr lang="tr-TR" sz="3200" b="1" dirty="0">
                <a:solidFill>
                  <a:schemeClr val="bg1"/>
                </a:solidFill>
              </a:rPr>
              <a:t>, </a:t>
            </a:r>
            <a:r>
              <a:rPr lang="tr-TR" sz="3200" b="1" dirty="0">
                <a:solidFill>
                  <a:srgbClr val="FF0000"/>
                </a:solidFill>
              </a:rPr>
              <a:t>bu durumda fiziken mevcut olan bir emtia bulunmadığından,  </a:t>
            </a:r>
            <a:r>
              <a:rPr lang="tr-TR" sz="3200" b="1" dirty="0">
                <a:solidFill>
                  <a:schemeClr val="tx1"/>
                </a:solidFill>
              </a:rPr>
              <a:t>değerlenecek bir emtiadan da söz etmemiz mümkün değildir</a:t>
            </a:r>
            <a:r>
              <a:rPr lang="tr-TR" sz="3200" b="1" dirty="0" smtClean="0">
                <a:solidFill>
                  <a:schemeClr val="tx1"/>
                </a:solidFill>
              </a:rPr>
              <a:t>.</a:t>
            </a:r>
          </a:p>
          <a:p>
            <a:pPr algn="ctr"/>
            <a:endParaRPr lang="tr-TR" sz="3200" b="1" dirty="0" smtClean="0">
              <a:solidFill>
                <a:schemeClr val="tx1"/>
              </a:solidFill>
              <a:effectLst>
                <a:outerShdw blurRad="38100" dist="38100" dir="2700000" algn="tl">
                  <a:srgbClr val="000000">
                    <a:alpha val="43137"/>
                  </a:srgbClr>
                </a:outerShdw>
              </a:effectLst>
            </a:endParaRPr>
          </a:p>
          <a:p>
            <a:pPr algn="ctr"/>
            <a:r>
              <a:rPr lang="tr-TR" sz="3200" b="1" dirty="0" smtClean="0">
                <a:solidFill>
                  <a:schemeClr val="tx1"/>
                </a:solidFill>
                <a:effectLst>
                  <a:outerShdw blurRad="38100" dist="38100" dir="2700000" algn="tl">
                    <a:srgbClr val="000000">
                      <a:alpha val="43137"/>
                    </a:srgbClr>
                  </a:outerShdw>
                </a:effectLst>
              </a:rPr>
              <a:t>Fire, fiziken mevcut ise bu fire de olsa değerlemeye tabidir.</a:t>
            </a:r>
            <a:endParaRPr lang="tr-TR" sz="22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52662" y="0"/>
            <a:ext cx="7772400" cy="914400"/>
          </a:xfrm>
        </p:spPr>
        <p:txBody>
          <a:bodyPr/>
          <a:lstStyle/>
          <a:p>
            <a:r>
              <a:rPr lang="tr-TR" dirty="0" smtClean="0"/>
              <a:t>60 NO’LU KDV SİRKÜLERİ</a:t>
            </a: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27</a:t>
            </a:fld>
            <a:endParaRPr lang="tr-TR"/>
          </a:p>
        </p:txBody>
      </p:sp>
      <p:sp>
        <p:nvSpPr>
          <p:cNvPr id="4" name="3 Tek Köşesi Kesik Dikdörtgen"/>
          <p:cNvSpPr/>
          <p:nvPr/>
        </p:nvSpPr>
        <p:spPr>
          <a:xfrm>
            <a:off x="1815003" y="890024"/>
            <a:ext cx="9688020" cy="6000768"/>
          </a:xfrm>
          <a:prstGeom prst="foldedCorne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000" b="1" dirty="0"/>
              <a:t>"</a:t>
            </a:r>
            <a:r>
              <a:rPr lang="tr-TR" sz="2200" b="1" dirty="0"/>
              <a:t>Malın tamamen yok olmaması, ancak değerinde önemli derecede düşüklük meydana gelmesi halinde malın zayi olması hükümleri geçerli olmayacaktır. Bu durumda malların zayi olması değil, düşük bedelle veya zararına satışı söz konusu olacağından, bu malların iktisabı dolayısıyla yüklenilen KDV'nin indirim konusu yapılabileceği tabiidir." açıklamasına yer verilmiş,</a:t>
            </a:r>
          </a:p>
          <a:p>
            <a:pPr algn="just"/>
            <a:r>
              <a:rPr lang="tr-TR" sz="2200" b="1" i="1" dirty="0">
                <a:solidFill>
                  <a:srgbClr val="FFFF00"/>
                </a:solidFill>
                <a:effectLst>
                  <a:outerShdw blurRad="38100" dist="38100" dir="2700000" algn="tl">
                    <a:srgbClr val="000000">
                      <a:alpha val="43137"/>
                    </a:srgbClr>
                  </a:outerShdw>
                </a:effectLst>
              </a:rPr>
              <a:t>            - Üretim esnasında renginde problem olan giyeceklerin,</a:t>
            </a:r>
          </a:p>
          <a:p>
            <a:pPr algn="just"/>
            <a:r>
              <a:rPr lang="tr-TR" sz="2200" b="1" i="1" dirty="0">
                <a:solidFill>
                  <a:srgbClr val="FFFF00"/>
                </a:solidFill>
                <a:effectLst>
                  <a:outerShdw blurRad="38100" dist="38100" dir="2700000" algn="tl">
                    <a:srgbClr val="000000">
                      <a:alpha val="43137"/>
                    </a:srgbClr>
                  </a:outerShdw>
                </a:effectLst>
              </a:rPr>
              <a:t>            - Yangın sonucu tamamen yok olmayan ve ekonomik değeri olan yedek parça ve malzemelerin</a:t>
            </a:r>
          </a:p>
          <a:p>
            <a:pPr algn="just"/>
            <a:r>
              <a:rPr lang="tr-TR" sz="2200" b="1" i="1" dirty="0">
                <a:solidFill>
                  <a:srgbClr val="FFFF00"/>
                </a:solidFill>
                <a:effectLst>
                  <a:outerShdw blurRad="38100" dist="38100" dir="2700000" algn="tl">
                    <a:srgbClr val="000000">
                      <a:alpha val="43137"/>
                    </a:srgbClr>
                  </a:outerShdw>
                </a:effectLst>
              </a:rPr>
              <a:t>            daha düşük bir fiyatla satılması halinde, bunlar nedeniyle yüklenilen KDV'nin tamamı indirim konusu yapılabileceği örnek verilerek açıklanmıştır.           </a:t>
            </a:r>
          </a:p>
          <a:p>
            <a:pPr algn="just"/>
            <a:endParaRPr lang="tr-TR" sz="2200" b="1" dirty="0" smtClean="0"/>
          </a:p>
          <a:p>
            <a:pPr algn="just"/>
            <a:r>
              <a:rPr lang="tr-TR" sz="2200" b="1" dirty="0" smtClean="0"/>
              <a:t>Ancak</a:t>
            </a:r>
            <a:r>
              <a:rPr lang="tr-TR" sz="2200" b="1" dirty="0"/>
              <a:t>, üretim sırasında ortaya çıkan kıymetlerin üretim artığı, tali ürün veya yan ürün vasfına sahip olmamaları ve ekonomik bir değer taşımamaları durumunda ise  bunların "fire"  kapsamında </a:t>
            </a:r>
            <a:r>
              <a:rPr lang="tr-TR" sz="2200" b="1" dirty="0" smtClean="0"/>
              <a:t>değerlendirilecektir.</a:t>
            </a:r>
            <a:endParaRPr lang="tr-TR" sz="2200" b="1" dirty="0"/>
          </a:p>
          <a:p>
            <a:pPr algn="just"/>
            <a:endParaRPr lang="tr-TR" sz="2200" b="1" dirty="0"/>
          </a:p>
          <a:p>
            <a:pPr algn="just"/>
            <a:endParaRPr lang="tr-TR" sz="2200" b="1" dirty="0"/>
          </a:p>
          <a:p>
            <a:pPr algn="just"/>
            <a:endParaRPr lang="tr-TR" sz="2200" b="1" dirty="0"/>
          </a:p>
          <a:p>
            <a:pPr algn="just"/>
            <a:endParaRPr lang="tr-TR" sz="2200" b="1" dirty="0"/>
          </a:p>
          <a:p>
            <a:pPr algn="just"/>
            <a:endParaRPr lang="tr-TR" sz="2200" b="1" dirty="0"/>
          </a:p>
        </p:txBody>
      </p:sp>
    </p:spTree>
  </p:cSld>
  <p:clrMapOvr>
    <a:masterClrMapping/>
  </p:clrMapOvr>
  <p:transition spd="slow">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260648"/>
            <a:ext cx="8715404" cy="1165816"/>
          </a:xfrm>
        </p:spPr>
        <p:txBody>
          <a:bodyPr>
            <a:normAutofit/>
          </a:bodyPr>
          <a:lstStyle/>
          <a:p>
            <a:r>
              <a:rPr lang="tr-TR" b="1" dirty="0" smtClean="0">
                <a:solidFill>
                  <a:srgbClr val="FF0000"/>
                </a:solidFill>
              </a:rPr>
              <a:t>DÖNEMSELLİK İLKESİ VDO İLİŞKİSİ</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28</a:t>
            </a:fld>
            <a:endParaRPr lang="tr-TR"/>
          </a:p>
        </p:txBody>
      </p:sp>
      <p:sp>
        <p:nvSpPr>
          <p:cNvPr id="4" name="3 Yuvarlatılmış Dikdörtgen"/>
          <p:cNvSpPr/>
          <p:nvPr/>
        </p:nvSpPr>
        <p:spPr>
          <a:xfrm>
            <a:off x="2024033" y="1428736"/>
            <a:ext cx="9478989" cy="4714908"/>
          </a:xfrm>
          <a:prstGeom prst="foldedCorner">
            <a:avLst/>
          </a:prstGeom>
          <a:ln w="38100">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just">
              <a:lnSpc>
                <a:spcPct val="100000"/>
              </a:lnSpc>
              <a:spcBef>
                <a:spcPct val="0"/>
              </a:spcBef>
            </a:pPr>
            <a:r>
              <a:rPr lang="tr-TR" sz="2600" b="1" dirty="0">
                <a:solidFill>
                  <a:schemeClr val="bg1"/>
                </a:solidFill>
              </a:rPr>
              <a:t>Dönemsellik ; </a:t>
            </a:r>
            <a:r>
              <a:rPr lang="tr-TR" sz="2600" b="1" dirty="0">
                <a:solidFill>
                  <a:schemeClr val="tx1"/>
                </a:solidFill>
              </a:rPr>
              <a:t>işletmelerin sınırsız kabul edilen ömrünün belli dönemlere bölünmesi ve her dönemin faaliyet sonuçlarının diğer dönemlerden bağımsız olarak saptanmasıdır. </a:t>
            </a:r>
          </a:p>
          <a:p>
            <a:pPr algn="just">
              <a:lnSpc>
                <a:spcPct val="100000"/>
              </a:lnSpc>
              <a:spcBef>
                <a:spcPct val="0"/>
              </a:spcBef>
            </a:pPr>
            <a:endParaRPr lang="tr-TR" sz="2600" b="1" dirty="0" smtClean="0">
              <a:solidFill>
                <a:schemeClr val="bg1">
                  <a:lumMod val="95000"/>
                  <a:lumOff val="5000"/>
                </a:schemeClr>
              </a:solidFill>
            </a:endParaRPr>
          </a:p>
          <a:p>
            <a:pPr algn="just">
              <a:lnSpc>
                <a:spcPct val="100000"/>
              </a:lnSpc>
              <a:spcBef>
                <a:spcPct val="0"/>
              </a:spcBef>
            </a:pPr>
            <a:r>
              <a:rPr lang="tr-TR" sz="2600" b="1" dirty="0" smtClean="0">
                <a:solidFill>
                  <a:schemeClr val="bg1">
                    <a:lumMod val="95000"/>
                    <a:lumOff val="5000"/>
                  </a:schemeClr>
                </a:solidFill>
              </a:rPr>
              <a:t>Gelir </a:t>
            </a:r>
            <a:r>
              <a:rPr lang="tr-TR" sz="2600" b="1" dirty="0">
                <a:solidFill>
                  <a:schemeClr val="bg1">
                    <a:lumMod val="95000"/>
                    <a:lumOff val="5000"/>
                  </a:schemeClr>
                </a:solidFill>
              </a:rPr>
              <a:t>ve giderlerin tahakkuk esasına göre muhasebeleştirilmesi, hasılat, gelir ve karların aynı döneme ait maliyet, gider ve zararlarla karşılaştırılması dönemsellik ilkesinin sonucudur. VUK uyarınca defterlerin hesap dönemi itibariyle tutulması gerekmektedir.</a:t>
            </a:r>
          </a:p>
        </p:txBody>
      </p:sp>
    </p:spTree>
  </p:cSld>
  <p:clrMapOvr>
    <a:masterClrMapping/>
  </p:clrMapOvr>
  <p:transition spd="slow">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039579" cy="1280890"/>
          </a:xfrm>
        </p:spPr>
        <p:txBody>
          <a:bodyPr/>
          <a:lstStyle/>
          <a:p>
            <a:r>
              <a:rPr lang="tr-TR" b="1" dirty="0" smtClean="0">
                <a:solidFill>
                  <a:srgbClr val="FF0000"/>
                </a:solidFill>
              </a:rPr>
              <a:t>İNKİŞAF BEDELİ ADI ALTINDA ALINAN İNKİŞAF/YATIRIM BEDELİ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29</a:t>
            </a:fld>
            <a:endParaRPr lang="tr-TR"/>
          </a:p>
        </p:txBody>
      </p:sp>
      <p:sp>
        <p:nvSpPr>
          <p:cNvPr id="5" name="Oval 4"/>
          <p:cNvSpPr/>
          <p:nvPr/>
        </p:nvSpPr>
        <p:spPr>
          <a:xfrm>
            <a:off x="921694" y="1905000"/>
            <a:ext cx="11078961" cy="4764360"/>
          </a:xfrm>
          <a:prstGeom prst="ellipse">
            <a:avLst/>
          </a:prstGeom>
          <a:solidFill>
            <a:srgbClr val="FFFF00"/>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a:solidFill>
                  <a:schemeClr val="tx1"/>
                </a:solidFill>
              </a:rPr>
              <a:t>A</a:t>
            </a:r>
            <a:r>
              <a:rPr lang="tr-TR" b="1" dirty="0" smtClean="0">
                <a:solidFill>
                  <a:schemeClr val="tx1"/>
                </a:solidFill>
              </a:rPr>
              <a:t>lınan </a:t>
            </a:r>
            <a:r>
              <a:rPr lang="tr-TR" b="1" dirty="0">
                <a:solidFill>
                  <a:schemeClr val="tx1"/>
                </a:solidFill>
              </a:rPr>
              <a:t>inkişaf/yatırım bedelinin </a:t>
            </a:r>
            <a:r>
              <a:rPr lang="tr-TR" b="1" dirty="0">
                <a:solidFill>
                  <a:srgbClr val="FF0000"/>
                </a:solidFill>
              </a:rPr>
              <a:t>tahakkuk ettiği dönem ticari kazancınızın tespitinde gelir olarak dikkate alınması gerekmektedir.</a:t>
            </a:r>
          </a:p>
          <a:p>
            <a:pPr algn="just"/>
            <a:endParaRPr lang="tr-TR" b="1" dirty="0" smtClean="0">
              <a:solidFill>
                <a:schemeClr val="tx1"/>
              </a:solidFill>
            </a:endParaRPr>
          </a:p>
          <a:p>
            <a:pPr algn="just"/>
            <a:r>
              <a:rPr lang="tr-TR" b="1" dirty="0" smtClean="0">
                <a:solidFill>
                  <a:schemeClr val="tx1"/>
                </a:solidFill>
              </a:rPr>
              <a:t>Öte </a:t>
            </a:r>
            <a:r>
              <a:rPr lang="tr-TR" b="1" dirty="0">
                <a:solidFill>
                  <a:schemeClr val="tx1"/>
                </a:solidFill>
              </a:rPr>
              <a:t>yandan, söz konusu inkişaf/yatırım bedeli kullanılarak şirketinizce yapılan harcamaların vergi uygulamaları açısından gider niteliği taşıması halinde yapıldığı dönemde; </a:t>
            </a:r>
            <a:r>
              <a:rPr lang="tr-TR" b="1" dirty="0">
                <a:solidFill>
                  <a:srgbClr val="FF0000"/>
                </a:solidFill>
              </a:rPr>
              <a:t>bu harcamaların amortismana tabi iktisadi kıymet edinimine yönelik olması halinde ise söz konusu iktisadi kıymetler için Maliye Bakanlığınca tespit edilen faydalı ömürleri dikkate alınarak hesaplanan amortisman tutarlarının ilgili oldukları dönemde kurum kazancından indirim konusu yapılabileceği tabiidir.</a:t>
            </a:r>
          </a:p>
        </p:txBody>
      </p:sp>
    </p:spTree>
    <p:extLst>
      <p:ext uri="{BB962C8B-B14F-4D97-AF65-F5344CB8AC3E}">
        <p14:creationId xmlns:p14="http://schemas.microsoft.com/office/powerpoint/2010/main" val="1615267194"/>
      </p:ext>
    </p:extLst>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İŞLETME HESABINDAN BİLANÇOYA- BİLANÇODAN İŞLETME HESABINA GEÇİŞ</a:t>
            </a:r>
            <a:endParaRPr lang="tr-TR" b="1"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3</a:t>
            </a:fld>
            <a:endParaRPr lang="tr-TR"/>
          </a:p>
        </p:txBody>
      </p:sp>
      <p:sp>
        <p:nvSpPr>
          <p:cNvPr id="5" name="Dolu Çerçeve 4"/>
          <p:cNvSpPr/>
          <p:nvPr/>
        </p:nvSpPr>
        <p:spPr>
          <a:xfrm>
            <a:off x="1127448" y="1905000"/>
            <a:ext cx="10225136" cy="447632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effectLst>
                  <a:outerShdw blurRad="38100" dist="38100" dir="2700000" algn="tl">
                    <a:srgbClr val="000000">
                      <a:alpha val="43137"/>
                    </a:srgbClr>
                  </a:outerShdw>
                </a:effectLst>
              </a:rPr>
              <a:t>VUK M.180;</a:t>
            </a:r>
          </a:p>
          <a:p>
            <a:pPr algn="just"/>
            <a:r>
              <a:rPr lang="tr-TR" b="1" dirty="0"/>
              <a:t>b) (II)'</a:t>
            </a:r>
            <a:r>
              <a:rPr lang="tr-TR" b="1" dirty="0" err="1"/>
              <a:t>nciden</a:t>
            </a:r>
            <a:r>
              <a:rPr lang="tr-TR" b="1" dirty="0"/>
              <a:t> (I)'inciye geçiş: İş hacmi bakımından </a:t>
            </a:r>
            <a:r>
              <a:rPr lang="tr-TR" b="1" dirty="0" err="1"/>
              <a:t>II'nci</a:t>
            </a:r>
            <a:r>
              <a:rPr lang="tr-TR" b="1" dirty="0"/>
              <a:t> sınıfa dahil tüccarların durumları aşağıda yazılı şartlara uyduğu takdirde bunlar bu şartların tahakkukunu takip eden hesap döneminden </a:t>
            </a:r>
            <a:r>
              <a:rPr lang="tr-TR" b="1" dirty="0" err="1"/>
              <a:t>başlıyarak</a:t>
            </a:r>
            <a:r>
              <a:rPr lang="tr-TR" b="1" dirty="0"/>
              <a:t> </a:t>
            </a:r>
            <a:r>
              <a:rPr lang="tr-TR" b="1" dirty="0" err="1"/>
              <a:t>I'inci</a:t>
            </a:r>
            <a:r>
              <a:rPr lang="tr-TR" b="1" dirty="0"/>
              <a:t> sınıfa geçerler. 1. Bir hesap döneminin iş hacmi 177'nci maddede yazılı hadlerden % 20'yi aşan bir nispette fazla olursa, veya; </a:t>
            </a:r>
          </a:p>
          <a:p>
            <a:pPr algn="just"/>
            <a:r>
              <a:rPr lang="tr-TR" b="1" dirty="0"/>
              <a:t>2. Arka arkaya 2 dönemin iş hacmi 177'nci maddede yazılı hadlere nazaran % 20'ye kadar bir fazlalık gösterirse.</a:t>
            </a:r>
          </a:p>
          <a:p>
            <a:pPr algn="ctr"/>
            <a:endParaRPr lang="tr-TR" dirty="0" smtClean="0"/>
          </a:p>
          <a:p>
            <a:pPr algn="ctr"/>
            <a:endParaRPr lang="tr-TR" dirty="0"/>
          </a:p>
        </p:txBody>
      </p:sp>
    </p:spTree>
    <p:extLst>
      <p:ext uri="{BB962C8B-B14F-4D97-AF65-F5344CB8AC3E}">
        <p14:creationId xmlns:p14="http://schemas.microsoft.com/office/powerpoint/2010/main" val="913193677"/>
      </p:ext>
    </p:extLst>
  </p:cSld>
  <p:clrMapOvr>
    <a:masterClrMapping/>
  </p:clrMapOvr>
  <p:transition spd="slow">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ASGARİ İŞÇİLİK ÖDEMELERİ GİDERDİR.</a:t>
            </a:r>
            <a:endParaRPr lang="tr-TR" b="1"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30</a:t>
            </a:fld>
            <a:endParaRPr lang="tr-TR"/>
          </a:p>
        </p:txBody>
      </p:sp>
      <p:sp>
        <p:nvSpPr>
          <p:cNvPr id="5" name="Yuvarlatılmış Dikdörtgen 4"/>
          <p:cNvSpPr/>
          <p:nvPr/>
        </p:nvSpPr>
        <p:spPr>
          <a:xfrm>
            <a:off x="2423592" y="2060848"/>
            <a:ext cx="8568952" cy="3888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dirty="0">
                <a:effectLst>
                  <a:outerShdw blurRad="38100" dist="38100" dir="2700000" algn="tl">
                    <a:srgbClr val="000000">
                      <a:alpha val="43137"/>
                    </a:srgbClr>
                  </a:outerShdw>
                </a:effectLst>
              </a:rPr>
              <a:t>Sosyal Güvenlik Kurumu tarafından re'sen tahakkuk ettirilen sigorta primleri, fiilen bu Kuruma ödendiği tarihte gider olarak dikkate alınabilecek olup bu şekilde hesaplanan sigorta primleri nedeniyle söz konusu kuruma ödenen para cezaları ile gecikme zamları ve faizlerin kurum kazancından indirilmesi mümkün bulunmamaktadır.</a:t>
            </a:r>
          </a:p>
        </p:txBody>
      </p:sp>
    </p:spTree>
    <p:extLst>
      <p:ext uri="{BB962C8B-B14F-4D97-AF65-F5344CB8AC3E}">
        <p14:creationId xmlns:p14="http://schemas.microsoft.com/office/powerpoint/2010/main" val="592813310"/>
      </p:ext>
    </p:extLst>
  </p:cSld>
  <p:clrMapOvr>
    <a:masterClrMapping/>
  </p:clrMapOvr>
  <p:transition spd="slow">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YETKİ BELGESİ ÖDEMELERİ PEŞİN ÖDENEN GİDERDİR.</a:t>
            </a:r>
            <a:endParaRPr lang="tr-TR" b="1"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31</a:t>
            </a:fld>
            <a:endParaRPr lang="tr-TR"/>
          </a:p>
        </p:txBody>
      </p:sp>
      <p:sp>
        <p:nvSpPr>
          <p:cNvPr id="5" name="Yuvarlatılmış Dikdörtgen 4"/>
          <p:cNvSpPr/>
          <p:nvPr/>
        </p:nvSpPr>
        <p:spPr>
          <a:xfrm>
            <a:off x="695400" y="2060848"/>
            <a:ext cx="10297144" cy="3888432"/>
          </a:xfrm>
          <a:prstGeom prst="roundRect">
            <a:avLst/>
          </a:prstGeom>
          <a:solidFill>
            <a:srgbClr val="FFFF00"/>
          </a:solidFill>
          <a:ln w="38100">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2800" b="1" dirty="0">
                <a:solidFill>
                  <a:srgbClr val="002060"/>
                </a:solidFill>
              </a:rPr>
              <a:t>U</a:t>
            </a:r>
            <a:r>
              <a:rPr lang="tr-TR" sz="2800" b="1" dirty="0" smtClean="0">
                <a:solidFill>
                  <a:srgbClr val="002060"/>
                </a:solidFill>
              </a:rPr>
              <a:t>luslararası </a:t>
            </a:r>
            <a:r>
              <a:rPr lang="tr-TR" sz="2800" b="1" dirty="0">
                <a:solidFill>
                  <a:srgbClr val="002060"/>
                </a:solidFill>
              </a:rPr>
              <a:t>taşıma yapılabilmesi için gerekli olan ve Ulaştırma Bakanlığından beş yıllık dönemi kapsayacak şekilde alınan R2 yetki belgesi dolayısıyla şirketiniz tarafından tek seferde yapılan ödemenin, dönemsellik ilkesi gereğince yetki belgesinin süresiyle orantılı olarak  ilgili dönemlerde Gelir Vergisi Kanununun 40 ıncı maddesinin (1) numaralı bendine göre safi kurum kazancının tespitinde gider olarak indirilmesi mümkün bulunmaktadır.</a:t>
            </a:r>
            <a:endParaRPr lang="tr-TR" sz="28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9876629"/>
      </p:ext>
    </p:extLst>
  </p:cSld>
  <p:clrMapOvr>
    <a:masterClrMapping/>
  </p:clrMapOvr>
  <p:transition spd="slow">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7772400" cy="1165816"/>
          </a:xfrm>
        </p:spPr>
        <p:txBody>
          <a:bodyPr>
            <a:normAutofit fontScale="90000"/>
          </a:bodyPr>
          <a:lstStyle/>
          <a:p>
            <a:r>
              <a:rPr lang="tr-TR" b="1" dirty="0" smtClean="0"/>
              <a:t>DÖNEM KAPANDIKTAN SONRA GELEN FATURA VB BELGELER</a:t>
            </a:r>
            <a:endParaRPr lang="tr-TR" b="1"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32</a:t>
            </a:fld>
            <a:endParaRPr lang="tr-TR"/>
          </a:p>
        </p:txBody>
      </p:sp>
      <p:sp>
        <p:nvSpPr>
          <p:cNvPr id="4" name="3 Yuvarlatılmış Dikdörtgen"/>
          <p:cNvSpPr/>
          <p:nvPr/>
        </p:nvSpPr>
        <p:spPr>
          <a:xfrm>
            <a:off x="767408" y="1700808"/>
            <a:ext cx="10971211" cy="4941168"/>
          </a:xfrm>
          <a:prstGeom prst="round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00000"/>
              </a:lnSpc>
              <a:spcBef>
                <a:spcPct val="0"/>
              </a:spcBef>
            </a:pPr>
            <a:r>
              <a:rPr lang="tr-TR" sz="2600" b="1" dirty="0">
                <a:solidFill>
                  <a:srgbClr val="FF0000"/>
                </a:solidFill>
              </a:rPr>
              <a:t>Örneğin, (A) işletmesinin </a:t>
            </a:r>
            <a:r>
              <a:rPr lang="tr-TR" sz="2600" b="1" dirty="0" smtClean="0">
                <a:solidFill>
                  <a:srgbClr val="FF0000"/>
                </a:solidFill>
              </a:rPr>
              <a:t>2014 </a:t>
            </a:r>
            <a:r>
              <a:rPr lang="tr-TR" sz="2600" b="1" dirty="0">
                <a:solidFill>
                  <a:srgbClr val="FF0000"/>
                </a:solidFill>
              </a:rPr>
              <a:t>yılına ilişkin yapmış olduğu bir gidere ilişkin fatura işletmeye  </a:t>
            </a:r>
            <a:r>
              <a:rPr lang="tr-TR" sz="2600" b="1" dirty="0" smtClean="0">
                <a:solidFill>
                  <a:srgbClr val="FF0000"/>
                </a:solidFill>
              </a:rPr>
              <a:t>25 </a:t>
            </a:r>
            <a:r>
              <a:rPr lang="tr-TR" sz="2600" b="1" dirty="0">
                <a:solidFill>
                  <a:srgbClr val="FF0000"/>
                </a:solidFill>
              </a:rPr>
              <a:t>Şubat </a:t>
            </a:r>
            <a:r>
              <a:rPr lang="tr-TR" sz="2600" b="1" dirty="0" smtClean="0">
                <a:solidFill>
                  <a:srgbClr val="FF0000"/>
                </a:solidFill>
              </a:rPr>
              <a:t>2015 </a:t>
            </a:r>
            <a:r>
              <a:rPr lang="tr-TR" sz="2600" b="1" dirty="0">
                <a:solidFill>
                  <a:srgbClr val="FF0000"/>
                </a:solidFill>
              </a:rPr>
              <a:t>tarihinde gelmiş ve söz konusu fatura </a:t>
            </a:r>
            <a:r>
              <a:rPr lang="tr-TR" sz="2600" b="1" dirty="0" smtClean="0">
                <a:solidFill>
                  <a:srgbClr val="FF0000"/>
                </a:solidFill>
              </a:rPr>
              <a:t>25 Şubat 2015 </a:t>
            </a:r>
            <a:r>
              <a:rPr lang="tr-TR" sz="2600" b="1" dirty="0">
                <a:solidFill>
                  <a:srgbClr val="FF0000"/>
                </a:solidFill>
              </a:rPr>
              <a:t>tarihinde </a:t>
            </a:r>
            <a:r>
              <a:rPr lang="tr-TR" sz="2600" b="1" dirty="0" smtClean="0">
                <a:solidFill>
                  <a:srgbClr val="FF0000"/>
                </a:solidFill>
              </a:rPr>
              <a:t>2015 </a:t>
            </a:r>
            <a:r>
              <a:rPr lang="tr-TR" sz="2600" b="1" dirty="0">
                <a:solidFill>
                  <a:srgbClr val="FF0000"/>
                </a:solidFill>
              </a:rPr>
              <a:t>yılı defterlerine kaydedilmiştir</a:t>
            </a:r>
            <a:r>
              <a:rPr lang="tr-TR" sz="2600" b="1" dirty="0" smtClean="0">
                <a:solidFill>
                  <a:srgbClr val="FF0000"/>
                </a:solidFill>
              </a:rPr>
              <a:t>.</a:t>
            </a:r>
          </a:p>
          <a:p>
            <a:pPr algn="just">
              <a:lnSpc>
                <a:spcPct val="100000"/>
              </a:lnSpc>
              <a:spcBef>
                <a:spcPct val="0"/>
              </a:spcBef>
            </a:pPr>
            <a:endParaRPr lang="tr-TR" sz="2600" b="1" dirty="0">
              <a:solidFill>
                <a:srgbClr val="FF0000"/>
              </a:solidFill>
            </a:endParaRPr>
          </a:p>
          <a:p>
            <a:pPr algn="just">
              <a:lnSpc>
                <a:spcPct val="100000"/>
              </a:lnSpc>
              <a:spcBef>
                <a:spcPct val="0"/>
              </a:spcBef>
            </a:pPr>
            <a:r>
              <a:rPr lang="tr-TR" sz="2600" b="1" dirty="0" smtClean="0">
                <a:solidFill>
                  <a:schemeClr val="tx1"/>
                </a:solidFill>
              </a:rPr>
              <a:t>2014 </a:t>
            </a:r>
            <a:r>
              <a:rPr lang="tr-TR" sz="2600" b="1" dirty="0">
                <a:solidFill>
                  <a:schemeClr val="tx1"/>
                </a:solidFill>
              </a:rPr>
              <a:t>yılında kaydedilen bu gider faturası </a:t>
            </a:r>
            <a:r>
              <a:rPr lang="tr-TR" sz="2600" b="1" dirty="0" smtClean="0">
                <a:solidFill>
                  <a:schemeClr val="tx1"/>
                </a:solidFill>
              </a:rPr>
              <a:t>2014 </a:t>
            </a:r>
            <a:r>
              <a:rPr lang="tr-TR" sz="2600" b="1" dirty="0">
                <a:solidFill>
                  <a:schemeClr val="tx1"/>
                </a:solidFill>
              </a:rPr>
              <a:t>yılına ilişkin olduğundan </a:t>
            </a:r>
            <a:r>
              <a:rPr lang="tr-TR" sz="2600" b="1" dirty="0" smtClean="0">
                <a:solidFill>
                  <a:schemeClr val="tx1"/>
                </a:solidFill>
              </a:rPr>
              <a:t>2014 </a:t>
            </a:r>
            <a:r>
              <a:rPr lang="tr-TR" sz="2600" b="1" dirty="0">
                <a:solidFill>
                  <a:schemeClr val="tx1"/>
                </a:solidFill>
              </a:rPr>
              <a:t>yılına ilişkin  vergi matrahı </a:t>
            </a:r>
            <a:r>
              <a:rPr lang="tr-TR" sz="2600" b="1" dirty="0" smtClean="0">
                <a:solidFill>
                  <a:schemeClr val="tx1"/>
                </a:solidFill>
              </a:rPr>
              <a:t>hesaplanırken Beyannamede </a:t>
            </a:r>
            <a:r>
              <a:rPr lang="tr-TR" sz="2600" b="1" dirty="0">
                <a:solidFill>
                  <a:schemeClr val="tx1"/>
                </a:solidFill>
              </a:rPr>
              <a:t>ticari </a:t>
            </a:r>
            <a:r>
              <a:rPr lang="tr-TR" sz="2600" b="1" dirty="0" smtClean="0">
                <a:solidFill>
                  <a:schemeClr val="tx1"/>
                </a:solidFill>
              </a:rPr>
              <a:t>kardan/KURUM KAZANCINDAN </a:t>
            </a:r>
            <a:r>
              <a:rPr lang="tr-TR" sz="2600" b="1" dirty="0">
                <a:solidFill>
                  <a:schemeClr val="tx1"/>
                </a:solidFill>
              </a:rPr>
              <a:t>indirilmelidir. Beyanname </a:t>
            </a:r>
            <a:r>
              <a:rPr lang="tr-TR" sz="2600" b="1" dirty="0" smtClean="0">
                <a:solidFill>
                  <a:schemeClr val="tx1"/>
                </a:solidFill>
              </a:rPr>
              <a:t>üzerinden </a:t>
            </a:r>
            <a:r>
              <a:rPr lang="tr-TR" sz="2600" b="1" dirty="0">
                <a:solidFill>
                  <a:schemeClr val="tx1"/>
                </a:solidFill>
              </a:rPr>
              <a:t>indirilen bu tutarın </a:t>
            </a:r>
            <a:r>
              <a:rPr lang="tr-TR" sz="2600" b="1" dirty="0" smtClean="0">
                <a:solidFill>
                  <a:schemeClr val="tx1"/>
                </a:solidFill>
              </a:rPr>
              <a:t>2015 </a:t>
            </a:r>
            <a:r>
              <a:rPr lang="tr-TR" sz="2600" b="1" dirty="0">
                <a:solidFill>
                  <a:schemeClr val="tx1"/>
                </a:solidFill>
              </a:rPr>
              <a:t>yılı </a:t>
            </a:r>
            <a:r>
              <a:rPr lang="tr-TR" sz="2600" b="1" dirty="0" smtClean="0">
                <a:solidFill>
                  <a:schemeClr val="tx1"/>
                </a:solidFill>
              </a:rPr>
              <a:t>beyannamesinde (Geçici Vergi Dahil) </a:t>
            </a:r>
            <a:r>
              <a:rPr lang="tr-TR" sz="2600" b="1" dirty="0">
                <a:solidFill>
                  <a:schemeClr val="tx1"/>
                </a:solidFill>
              </a:rPr>
              <a:t>ise ticari kara ilave </a:t>
            </a:r>
            <a:r>
              <a:rPr lang="tr-TR" sz="2600" b="1" dirty="0" smtClean="0">
                <a:solidFill>
                  <a:schemeClr val="tx1"/>
                </a:solidFill>
              </a:rPr>
              <a:t>edilmelidir.</a:t>
            </a:r>
            <a:endParaRPr lang="tr-TR" sz="2600" b="1" dirty="0">
              <a:solidFill>
                <a:schemeClr val="tx1"/>
              </a:solidFill>
            </a:endParaRPr>
          </a:p>
        </p:txBody>
      </p:sp>
    </p:spTree>
  </p:cSld>
  <p:clrMapOvr>
    <a:masterClrMapping/>
  </p:clrMapOvr>
  <p:transition spd="slow">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47389"/>
            <a:ext cx="10018713" cy="1519064"/>
          </a:xfrm>
        </p:spPr>
        <p:txBody>
          <a:bodyPr>
            <a:normAutofit/>
          </a:bodyPr>
          <a:lstStyle/>
          <a:p>
            <a:r>
              <a:rPr lang="tr-TR" sz="3200" b="1" dirty="0">
                <a:solidFill>
                  <a:srgbClr val="FF0000"/>
                </a:solidFill>
              </a:rPr>
              <a:t>FATURASI </a:t>
            </a:r>
            <a:r>
              <a:rPr lang="tr-TR" sz="3200" b="1" dirty="0" smtClean="0">
                <a:solidFill>
                  <a:srgbClr val="FF0000"/>
                </a:solidFill>
              </a:rPr>
              <a:t>2014 </a:t>
            </a:r>
            <a:r>
              <a:rPr lang="tr-TR" sz="3200" b="1" dirty="0">
                <a:solidFill>
                  <a:srgbClr val="FF0000"/>
                </a:solidFill>
              </a:rPr>
              <a:t>YILINDA DÜZENLENEN ANCAK, </a:t>
            </a:r>
            <a:r>
              <a:rPr lang="tr-TR" sz="3200" b="1" dirty="0" smtClean="0">
                <a:solidFill>
                  <a:srgbClr val="FF0000"/>
                </a:solidFill>
              </a:rPr>
              <a:t>2015 </a:t>
            </a:r>
            <a:r>
              <a:rPr lang="tr-TR" sz="3200" b="1" dirty="0">
                <a:solidFill>
                  <a:srgbClr val="FF0000"/>
                </a:solidFill>
              </a:rPr>
              <a:t>YILINDA İHRAÇ EDİLEN MALLAR</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33</a:t>
            </a:fld>
            <a:endParaRPr lang="tr-TR"/>
          </a:p>
        </p:txBody>
      </p:sp>
      <p:sp>
        <p:nvSpPr>
          <p:cNvPr id="4" name="3 Dikdörtgen"/>
          <p:cNvSpPr/>
          <p:nvPr/>
        </p:nvSpPr>
        <p:spPr>
          <a:xfrm>
            <a:off x="1807366" y="1916832"/>
            <a:ext cx="9649072" cy="4464496"/>
          </a:xfrm>
          <a:prstGeom prst="flowChartPunchedTape">
            <a:avLst/>
          </a:prstGeom>
          <a:solidFill>
            <a:schemeClr val="accent6">
              <a:lumMod val="75000"/>
            </a:schemeClr>
          </a:solidFill>
          <a:scene3d>
            <a:camera prst="isometricOffAxis2Left"/>
            <a:lightRig rig="threePt" dir="t"/>
          </a:scene3d>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just"/>
            <a:r>
              <a:rPr lang="tr-TR" sz="2800" b="1" dirty="0"/>
              <a:t>İ</a:t>
            </a:r>
            <a:r>
              <a:rPr lang="tr-TR" sz="2800" b="1" dirty="0" smtClean="0"/>
              <a:t>hracat </a:t>
            </a:r>
            <a:r>
              <a:rPr lang="tr-TR" sz="2800" b="1" dirty="0"/>
              <a:t>işlemlerinde </a:t>
            </a:r>
            <a:r>
              <a:rPr lang="tr-TR" sz="2800" b="1" dirty="0" smtClean="0"/>
              <a:t>KDVK, ÖTVK, GVK </a:t>
            </a:r>
            <a:r>
              <a:rPr lang="tr-TR" sz="2800" b="1" dirty="0"/>
              <a:t>ve KVK yönünden vergiyi doğuran olay, satışa konu olan malın fiilen ihraç edildiği tarihte gerçekleşmekte olup, satış akdi bu tarihte tamamlanmış olmaktadır.</a:t>
            </a:r>
          </a:p>
          <a:p>
            <a:pPr algn="just"/>
            <a:endParaRPr lang="tr-TR" sz="2800" b="1" dirty="0"/>
          </a:p>
          <a:p>
            <a:pPr algn="just"/>
            <a:r>
              <a:rPr lang="tr-TR" sz="2800" b="1" dirty="0"/>
              <a:t>Dolayısıyla, </a:t>
            </a:r>
            <a:r>
              <a:rPr lang="tr-TR" sz="2800" b="1" dirty="0" smtClean="0"/>
              <a:t>2015 </a:t>
            </a:r>
            <a:r>
              <a:rPr lang="tr-TR" sz="2800" b="1" dirty="0"/>
              <a:t>yılı geliri olarak kayıtlara alınacaktır.</a:t>
            </a:r>
          </a:p>
        </p:txBody>
      </p:sp>
    </p:spTree>
  </p:cSld>
  <p:clrMapOvr>
    <a:masterClrMapping/>
  </p:clrMapOvr>
  <p:transition spd="slow">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7772400" cy="1224136"/>
          </a:xfrm>
        </p:spPr>
        <p:txBody>
          <a:bodyPr>
            <a:normAutofit/>
          </a:bodyPr>
          <a:lstStyle/>
          <a:p>
            <a:pPr algn="just"/>
            <a:r>
              <a:rPr lang="tr-TR" sz="3200" b="1" dirty="0"/>
              <a:t>HASILAT VEYA GİDERİN DÖNEM KAPANDIKTAN SONRA DÜZELTİLMESİ</a:t>
            </a:r>
          </a:p>
        </p:txBody>
      </p:sp>
      <p:sp>
        <p:nvSpPr>
          <p:cNvPr id="6" name="5 Slayt Numarası Yer Tutucusu"/>
          <p:cNvSpPr>
            <a:spLocks noGrp="1"/>
          </p:cNvSpPr>
          <p:nvPr>
            <p:ph type="sldNum" sz="quarter" idx="12"/>
          </p:nvPr>
        </p:nvSpPr>
        <p:spPr/>
        <p:txBody>
          <a:bodyPr/>
          <a:lstStyle/>
          <a:p>
            <a:fld id="{FD007806-E202-4D1D-9C40-9653F041FDCC}" type="slidenum">
              <a:rPr lang="tr-TR" smtClean="0"/>
              <a:pPr/>
              <a:t>34</a:t>
            </a:fld>
            <a:endParaRPr lang="tr-TR"/>
          </a:p>
        </p:txBody>
      </p:sp>
      <p:sp>
        <p:nvSpPr>
          <p:cNvPr id="4" name="3 Paralelkenar"/>
          <p:cNvSpPr/>
          <p:nvPr/>
        </p:nvSpPr>
        <p:spPr>
          <a:xfrm>
            <a:off x="623392" y="1482527"/>
            <a:ext cx="5486370" cy="4946322"/>
          </a:xfrm>
          <a:prstGeom prst="parallelogram">
            <a:avLst>
              <a:gd name="adj" fmla="val 216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400" b="1" dirty="0"/>
              <a:t>1- Geçmiş yılda gider yazılan damga vergisinin iade alınması,</a:t>
            </a:r>
          </a:p>
          <a:p>
            <a:pPr algn="just"/>
            <a:r>
              <a:rPr lang="tr-TR" sz="2400" b="1" dirty="0"/>
              <a:t>2- Düzenlenen serbest meslek makbuzunun ödenmeden iade edilmesi,</a:t>
            </a:r>
          </a:p>
          <a:p>
            <a:pPr algn="just"/>
            <a:r>
              <a:rPr lang="tr-TR" sz="2400" b="1" dirty="0"/>
              <a:t>3- Geçmiş yıla ilişkin stopaj tarhiyat</a:t>
            </a:r>
            <a:r>
              <a:rPr lang="tr-TR" sz="2400" dirty="0"/>
              <a:t>ı. Vb…</a:t>
            </a:r>
          </a:p>
          <a:p>
            <a:endParaRPr lang="tr-TR" sz="2400" dirty="0"/>
          </a:p>
          <a:p>
            <a:endParaRPr lang="tr-TR" sz="2400" dirty="0"/>
          </a:p>
        </p:txBody>
      </p:sp>
      <p:sp>
        <p:nvSpPr>
          <p:cNvPr id="5" name="4 Gözyaşı Damlası"/>
          <p:cNvSpPr/>
          <p:nvPr/>
        </p:nvSpPr>
        <p:spPr>
          <a:xfrm>
            <a:off x="5879976" y="1340768"/>
            <a:ext cx="5359560" cy="5184576"/>
          </a:xfrm>
          <a:prstGeom prst="teardrop">
            <a:avLst/>
          </a:prstGeom>
          <a:solidFill>
            <a:schemeClr val="accent6">
              <a:lumMod val="20000"/>
              <a:lumOff val="80000"/>
            </a:schemeClr>
          </a:solidFill>
          <a:ln>
            <a:solidFill>
              <a:schemeClr val="tx1"/>
            </a:solidFill>
          </a:ln>
          <a:effectLst>
            <a:glow rad="101600">
              <a:schemeClr val="accent2">
                <a:satMod val="175000"/>
                <a:alpha val="40000"/>
              </a:schemeClr>
            </a:glow>
          </a:effectLst>
          <a:scene3d>
            <a:camera prst="obliqueBottom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200" b="1" dirty="0">
                <a:solidFill>
                  <a:schemeClr val="tx1"/>
                </a:solidFill>
              </a:rPr>
              <a:t>Bu işlemlerin sonucunda dönemsellik ilkesi gereği ilgili dönemde meydana gelen </a:t>
            </a:r>
            <a:r>
              <a:rPr lang="tr-TR" sz="2200" b="1" dirty="0" err="1">
                <a:solidFill>
                  <a:schemeClr val="tx1"/>
                </a:solidFill>
              </a:rPr>
              <a:t>VDO’ın</a:t>
            </a:r>
            <a:r>
              <a:rPr lang="tr-TR" sz="2200" b="1" dirty="0">
                <a:solidFill>
                  <a:schemeClr val="tx1"/>
                </a:solidFill>
              </a:rPr>
              <a:t> düzeltilmesi gerekmektedir.</a:t>
            </a:r>
          </a:p>
          <a:p>
            <a:r>
              <a:rPr lang="tr-TR" sz="2200" b="1" dirty="0">
                <a:solidFill>
                  <a:srgbClr val="FF0000"/>
                </a:solidFill>
              </a:rPr>
              <a:t>ANCAK, VUK DA VDO’NUN DÜZELTİLMESİ İLE İLGİLİ</a:t>
            </a:r>
            <a:r>
              <a:rPr lang="tr-TR" sz="2200" b="1" dirty="0">
                <a:solidFill>
                  <a:schemeClr val="bg1">
                    <a:lumMod val="95000"/>
                    <a:lumOff val="5000"/>
                  </a:schemeClr>
                </a:solidFill>
              </a:rPr>
              <a:t> </a:t>
            </a:r>
            <a:r>
              <a:rPr lang="tr-TR" sz="2200" b="1" dirty="0">
                <a:solidFill>
                  <a:srgbClr val="FF0000"/>
                </a:solidFill>
              </a:rPr>
              <a:t>BİR DÜZENLEME BULUNMAMAKTADIR</a:t>
            </a:r>
            <a:r>
              <a:rPr lang="tr-TR" sz="2200" b="1" dirty="0">
                <a:solidFill>
                  <a:schemeClr val="bg1">
                    <a:lumMod val="95000"/>
                    <a:lumOff val="5000"/>
                  </a:schemeClr>
                </a:solidFill>
              </a:rPr>
              <a:t>.</a:t>
            </a:r>
          </a:p>
        </p:txBody>
      </p:sp>
    </p:spTree>
  </p:cSld>
  <p:clrMapOvr>
    <a:masterClrMapping/>
  </p:clrMapOvr>
  <p:transition spd="slow">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95472" y="0"/>
            <a:ext cx="8115328" cy="1025212"/>
          </a:xfrm>
        </p:spPr>
        <p:txBody>
          <a:bodyPr>
            <a:normAutofit fontScale="90000"/>
          </a:bodyPr>
          <a:lstStyle/>
          <a:p>
            <a:pPr algn="ctr"/>
            <a:r>
              <a:rPr lang="tr-TR" sz="3200" b="1" dirty="0"/>
              <a:t>DEĞERLEME SONUCU DOĞAN KUR FARKLARI KDV YE TABİ MİDİR ?</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35</a:t>
            </a:fld>
            <a:endParaRPr lang="tr-TR"/>
          </a:p>
        </p:txBody>
      </p:sp>
      <p:sp>
        <p:nvSpPr>
          <p:cNvPr id="6" name="Yukarı Bükülmüş Şerit 5"/>
          <p:cNvSpPr/>
          <p:nvPr/>
        </p:nvSpPr>
        <p:spPr>
          <a:xfrm>
            <a:off x="2079615" y="2132856"/>
            <a:ext cx="8352928" cy="4320480"/>
          </a:xfrm>
          <a:prstGeom prst="ellipseRibbon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dirty="0">
                <a:solidFill>
                  <a:schemeClr val="bg1"/>
                </a:solidFill>
              </a:rPr>
              <a:t>Tahsil edildiği dönemde lehe oluşan kur farkı üzerinden, işlemin tabi olduğu </a:t>
            </a:r>
            <a:r>
              <a:rPr lang="tr-TR" sz="2800" b="1" dirty="0" smtClean="0">
                <a:solidFill>
                  <a:schemeClr val="bg1"/>
                </a:solidFill>
              </a:rPr>
              <a:t>oran </a:t>
            </a:r>
            <a:r>
              <a:rPr lang="tr-TR" sz="2800" b="1" dirty="0">
                <a:solidFill>
                  <a:schemeClr val="bg1"/>
                </a:solidFill>
              </a:rPr>
              <a:t>üzerinden KDV hesaplan</a:t>
            </a:r>
            <a:r>
              <a:rPr lang="tr-TR" sz="2800" b="1" dirty="0">
                <a:solidFill>
                  <a:srgbClr val="FF0000"/>
                </a:solidFill>
              </a:rPr>
              <a:t>ması gerekmektedir.</a:t>
            </a:r>
          </a:p>
          <a:p>
            <a:pPr algn="ctr"/>
            <a:endParaRPr lang="tr-TR" dirty="0"/>
          </a:p>
        </p:txBody>
      </p:sp>
    </p:spTree>
  </p:cSld>
  <p:clrMapOvr>
    <a:masterClrMapping/>
  </p:clrMapOvr>
  <p:transition spd="slow">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512064"/>
            <a:ext cx="9130208" cy="1836816"/>
          </a:xfrm>
        </p:spPr>
        <p:txBody>
          <a:bodyPr>
            <a:normAutofit/>
          </a:bodyPr>
          <a:lstStyle/>
          <a:p>
            <a:pPr algn="ctr"/>
            <a:r>
              <a:rPr lang="tr-TR" b="1" dirty="0" smtClean="0">
                <a:solidFill>
                  <a:srgbClr val="FF0000"/>
                </a:solidFill>
              </a:rPr>
              <a:t>KOSGEB'İN GERİ DÖNÜŞÜMSÜZ OLARAK SAĞLADIĞI DESTEKLERDE KDV?</a:t>
            </a:r>
            <a:endParaRPr lang="tr-TR" b="1" dirty="0">
              <a:solidFill>
                <a:srgbClr val="FF0000"/>
              </a:solidFill>
            </a:endParaRPr>
          </a:p>
        </p:txBody>
      </p:sp>
      <p:sp>
        <p:nvSpPr>
          <p:cNvPr id="3" name="2 İçerik Yer Tutucusu"/>
          <p:cNvSpPr>
            <a:spLocks noGrp="1"/>
          </p:cNvSpPr>
          <p:nvPr>
            <p:ph idx="1"/>
          </p:nvPr>
        </p:nvSpPr>
        <p:spPr>
          <a:xfrm>
            <a:off x="7392144" y="2143116"/>
            <a:ext cx="2761480" cy="3574632"/>
          </a:xfrm>
        </p:spPr>
        <p:txBody>
          <a:bodyPr>
            <a:normAutofit/>
          </a:bodyPr>
          <a:lstStyle/>
          <a:p>
            <a:pPr algn="just"/>
            <a:endParaRPr lang="tr-TR" b="1" dirty="0" smtClean="0"/>
          </a:p>
          <a:p>
            <a:pPr algn="just"/>
            <a:endParaRPr lang="tr-TR" b="1" dirty="0"/>
          </a:p>
          <a:p>
            <a:pPr algn="just"/>
            <a:endParaRPr lang="tr-TR" b="1" dirty="0" smtClean="0"/>
          </a:p>
          <a:p>
            <a:pPr algn="just"/>
            <a:endParaRPr lang="tr-TR" b="1" dirty="0"/>
          </a:p>
        </p:txBody>
      </p:sp>
      <p:sp>
        <p:nvSpPr>
          <p:cNvPr id="4" name="3 Slayt Numarası Yer Tutucusu"/>
          <p:cNvSpPr>
            <a:spLocks noGrp="1"/>
          </p:cNvSpPr>
          <p:nvPr>
            <p:ph type="sldNum" sz="quarter" idx="12"/>
          </p:nvPr>
        </p:nvSpPr>
        <p:spPr/>
        <p:txBody>
          <a:bodyPr/>
          <a:lstStyle/>
          <a:p>
            <a:fld id="{FD007806-E202-4D1D-9C40-9653F041FDCC}" type="slidenum">
              <a:rPr lang="tr-TR" smtClean="0"/>
              <a:pPr/>
              <a:t>36</a:t>
            </a:fld>
            <a:endParaRPr lang="tr-TR"/>
          </a:p>
        </p:txBody>
      </p:sp>
      <p:sp>
        <p:nvSpPr>
          <p:cNvPr id="5" name="Oval 4"/>
          <p:cNvSpPr/>
          <p:nvPr/>
        </p:nvSpPr>
        <p:spPr>
          <a:xfrm>
            <a:off x="1127448" y="2492896"/>
            <a:ext cx="9505056" cy="331236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400" b="1" dirty="0"/>
              <a:t>KOSGEB tarafından nitelikli eleman istihdamı ve yurtiçi fuarları finansal programı gibi geri dönüşümsüz olarak firmalara yapılan ödemeler bir teslim ve hizmetin karşılığı olarak ortaya çıkmadığından </a:t>
            </a:r>
            <a:r>
              <a:rPr lang="tr-TR" sz="2400" b="1" dirty="0">
                <a:solidFill>
                  <a:srgbClr val="FF0000"/>
                </a:solidFill>
              </a:rPr>
              <a:t>KDV'nin konusuna girmemektedir.</a:t>
            </a:r>
          </a:p>
          <a:p>
            <a:pPr algn="ctr"/>
            <a:endParaRPr lang="tr-TR" dirty="0"/>
          </a:p>
        </p:txBody>
      </p:sp>
    </p:spTree>
  </p:cSld>
  <p:clrMapOvr>
    <a:masterClrMapping/>
  </p:clrMapOvr>
  <p:transition spd="slow">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188640"/>
            <a:ext cx="7772400" cy="1237824"/>
          </a:xfrm>
        </p:spPr>
        <p:txBody>
          <a:bodyPr>
            <a:normAutofit/>
          </a:bodyPr>
          <a:lstStyle/>
          <a:p>
            <a:r>
              <a:rPr lang="tr-TR" dirty="0" smtClean="0"/>
              <a:t>SGK’NIN ÖDEMEDİĞİ BEDELLER</a:t>
            </a: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37</a:t>
            </a:fld>
            <a:endParaRPr lang="tr-TR"/>
          </a:p>
        </p:txBody>
      </p:sp>
      <p:sp>
        <p:nvSpPr>
          <p:cNvPr id="4" name="3 Yuvarlatılmış Dikdörtgen"/>
          <p:cNvSpPr/>
          <p:nvPr/>
        </p:nvSpPr>
        <p:spPr>
          <a:xfrm>
            <a:off x="983432" y="1412776"/>
            <a:ext cx="10369152" cy="5445224"/>
          </a:xfrm>
          <a:prstGeom prst="flowChartDisplay">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80000"/>
              </a:lnSpc>
            </a:pPr>
            <a:endParaRPr lang="tr-TR" sz="2800" b="1" dirty="0" smtClean="0">
              <a:latin typeface="Calibri" pitchFamily="34" charset="0"/>
            </a:endParaRPr>
          </a:p>
          <a:p>
            <a:pPr algn="just">
              <a:lnSpc>
                <a:spcPct val="80000"/>
              </a:lnSpc>
            </a:pPr>
            <a:r>
              <a:rPr lang="tr-TR" sz="2800" b="1" dirty="0" smtClean="0">
                <a:latin typeface="Calibri" pitchFamily="34" charset="0"/>
              </a:rPr>
              <a:t>Fatura bedelinden reddedilen </a:t>
            </a:r>
            <a:r>
              <a:rPr lang="tr-TR" sz="2800" b="1" dirty="0">
                <a:latin typeface="Calibri" pitchFamily="34" charset="0"/>
              </a:rPr>
              <a:t>miktar kadar ödemesi durumunda, ödenmeyen kısmın faturayı düzenleyen tarafından hasılattan çıkarılması, Vergi Usul Kanununun </a:t>
            </a:r>
            <a:r>
              <a:rPr lang="tr-TR" sz="2800" b="1" u="sng" dirty="0">
                <a:solidFill>
                  <a:srgbClr val="FF0000"/>
                </a:solidFill>
                <a:effectLst>
                  <a:outerShdw blurRad="38100" dist="38100" dir="2700000" algn="tl">
                    <a:srgbClr val="000000">
                      <a:alpha val="43137"/>
                    </a:srgbClr>
                  </a:outerShdw>
                </a:effectLst>
                <a:latin typeface="Calibri" pitchFamily="34" charset="0"/>
              </a:rPr>
              <a:t>alacaklarda amortisman (şüpheli alacaklar veya değersiz alacaklar) </a:t>
            </a:r>
            <a:r>
              <a:rPr lang="tr-TR" sz="2800" b="1" dirty="0">
                <a:latin typeface="Calibri" pitchFamily="34" charset="0"/>
              </a:rPr>
              <a:t>hükümlerine göre mümkün bulunmaktadır. </a:t>
            </a:r>
            <a:r>
              <a:rPr lang="tr-TR" sz="2800" b="1" dirty="0" smtClean="0">
                <a:latin typeface="Calibri" pitchFamily="34" charset="0"/>
              </a:rPr>
              <a:t>Özel </a:t>
            </a:r>
            <a:r>
              <a:rPr lang="tr-TR" sz="2800" b="1" dirty="0">
                <a:latin typeface="Calibri" pitchFamily="34" charset="0"/>
              </a:rPr>
              <a:t>sağlık kurum ve kuruluşları tarafından düzenlenen faturalarda hizmet bedellerinde bir değişiklik olması halinde, değişikliğin gerçekleştiği dönem içinde KDVK’ </a:t>
            </a:r>
            <a:r>
              <a:rPr lang="tr-TR" sz="2800" b="1" dirty="0" err="1">
                <a:latin typeface="Calibri" pitchFamily="34" charset="0"/>
              </a:rPr>
              <a:t>nun</a:t>
            </a:r>
            <a:r>
              <a:rPr lang="tr-TR" sz="2800" b="1" dirty="0">
                <a:latin typeface="Calibri" pitchFamily="34" charset="0"/>
              </a:rPr>
              <a:t> 35 inci maddesi kapsamında gerekli düzeltme işleminin yapılmasına Gelir İdaresince Kabul edilmiştir.</a:t>
            </a:r>
          </a:p>
        </p:txBody>
      </p:sp>
    </p:spTree>
  </p:cSld>
  <p:clrMapOvr>
    <a:masterClrMapping/>
  </p:clrMapOvr>
  <p:transition spd="slow">
    <p:newsfla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67211" y="404664"/>
            <a:ext cx="10018713" cy="1015008"/>
          </a:xfrm>
        </p:spPr>
        <p:txBody>
          <a:bodyPr/>
          <a:lstStyle/>
          <a:p>
            <a:r>
              <a:rPr lang="tr-TR" b="1" dirty="0" smtClean="0">
                <a:solidFill>
                  <a:srgbClr val="FF0000"/>
                </a:solidFill>
              </a:rPr>
              <a:t>DEĞERSİZ ALACAKLAR</a:t>
            </a:r>
            <a:endParaRPr lang="tr-TR" b="1" dirty="0">
              <a:solidFill>
                <a:srgbClr val="FF0000"/>
              </a:solidFill>
            </a:endParaRPr>
          </a:p>
        </p:txBody>
      </p:sp>
      <p:sp>
        <p:nvSpPr>
          <p:cNvPr id="3" name="İçerik Yer Tutucusu 2"/>
          <p:cNvSpPr>
            <a:spLocks noGrp="1"/>
          </p:cNvSpPr>
          <p:nvPr>
            <p:ph idx="1"/>
          </p:nvPr>
        </p:nvSpPr>
        <p:spPr>
          <a:xfrm>
            <a:off x="1484310" y="2780927"/>
            <a:ext cx="10018713" cy="3010273"/>
          </a:xfrm>
        </p:spPr>
        <p:txBody>
          <a:bodyPr>
            <a:normAutofit/>
          </a:bodyPr>
          <a:lstStyle/>
          <a:p>
            <a:pPr algn="just">
              <a:lnSpc>
                <a:spcPct val="150000"/>
              </a:lnSpc>
            </a:pPr>
            <a:r>
              <a:rPr lang="tr-TR" sz="2400" b="1" dirty="0" smtClean="0">
                <a:solidFill>
                  <a:srgbClr val="FF0000"/>
                </a:solidFill>
                <a:effectLst>
                  <a:outerShdw blurRad="38100" dist="38100" dir="2700000" algn="tl">
                    <a:srgbClr val="000000">
                      <a:alpha val="43137"/>
                    </a:srgbClr>
                  </a:outerShdw>
                </a:effectLst>
              </a:rPr>
              <a:t>VUK, M.322</a:t>
            </a:r>
            <a:r>
              <a:rPr lang="tr-TR" sz="2400" b="1" dirty="0" smtClean="0">
                <a:effectLst>
                  <a:outerShdw blurRad="38100" dist="38100" dir="2700000" algn="tl">
                    <a:srgbClr val="000000">
                      <a:alpha val="43137"/>
                    </a:srgbClr>
                  </a:outerShdw>
                </a:effectLst>
              </a:rPr>
              <a:t>; </a:t>
            </a:r>
            <a:r>
              <a:rPr lang="tr-TR" sz="2400" b="1" dirty="0"/>
              <a:t>Kazai bir hükme veya kanaat verici bir vesikaya göre tahsiline artık imkan </a:t>
            </a:r>
            <a:r>
              <a:rPr lang="tr-TR" sz="2400" b="1" dirty="0" err="1"/>
              <a:t>kalmıyan</a:t>
            </a:r>
            <a:r>
              <a:rPr lang="tr-TR" sz="2400" b="1" dirty="0"/>
              <a:t> alacaklar değersiz alacaktır. Değersiz alacaklar, bu mahiyete girdikleri tarihte tasarruf değerlerini kaybederler ve mukayyet kıymetleriyle zarara geçirilerek yok edilirler. </a:t>
            </a:r>
          </a:p>
        </p:txBody>
      </p:sp>
      <p:sp>
        <p:nvSpPr>
          <p:cNvPr id="4" name="Slayt Numarası Yer Tutucusu 3"/>
          <p:cNvSpPr>
            <a:spLocks noGrp="1"/>
          </p:cNvSpPr>
          <p:nvPr>
            <p:ph type="sldNum" sz="quarter" idx="12"/>
          </p:nvPr>
        </p:nvSpPr>
        <p:spPr/>
        <p:txBody>
          <a:bodyPr/>
          <a:lstStyle/>
          <a:p>
            <a:fld id="{FD007806-E202-4D1D-9C40-9653F041FDCC}" type="slidenum">
              <a:rPr lang="tr-TR" smtClean="0"/>
              <a:pPr/>
              <a:t>38</a:t>
            </a:fld>
            <a:endParaRPr lang="tr-TR"/>
          </a:p>
        </p:txBody>
      </p:sp>
    </p:spTree>
    <p:extLst>
      <p:ext uri="{BB962C8B-B14F-4D97-AF65-F5344CB8AC3E}">
        <p14:creationId xmlns:p14="http://schemas.microsoft.com/office/powerpoint/2010/main" val="385962271"/>
      </p:ext>
    </p:extLst>
  </p:cSld>
  <p:clrMapOvr>
    <a:masterClrMapping/>
  </p:clrMapOvr>
  <p:transition spd="slow">
    <p:newsfla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73164" y="329899"/>
            <a:ext cx="8911687" cy="722837"/>
          </a:xfrm>
        </p:spPr>
        <p:txBody>
          <a:bodyPr/>
          <a:lstStyle/>
          <a:p>
            <a:r>
              <a:rPr lang="tr-TR" b="1" dirty="0" smtClean="0">
                <a:solidFill>
                  <a:srgbClr val="FF0000"/>
                </a:solidFill>
                <a:effectLst>
                  <a:outerShdw blurRad="38100" dist="38100" dir="2700000" algn="tl">
                    <a:srgbClr val="000000">
                      <a:alpha val="43137"/>
                    </a:srgbClr>
                  </a:outerShdw>
                </a:effectLst>
              </a:rPr>
              <a:t>KANAAT GETİRİCİ BELGE (ÖZELGE)</a:t>
            </a:r>
            <a:endParaRPr lang="tr-TR" b="1" dirty="0">
              <a:solidFill>
                <a:srgbClr val="FF0000"/>
              </a:solidFill>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39</a:t>
            </a:fld>
            <a:endParaRPr lang="tr-TR"/>
          </a:p>
        </p:txBody>
      </p:sp>
      <p:sp>
        <p:nvSpPr>
          <p:cNvPr id="5" name="Yatay Kaydırma 4"/>
          <p:cNvSpPr/>
          <p:nvPr/>
        </p:nvSpPr>
        <p:spPr>
          <a:xfrm>
            <a:off x="263352" y="476672"/>
            <a:ext cx="11593288" cy="6233890"/>
          </a:xfrm>
          <a:prstGeom prst="horizontalScroll">
            <a:avLst/>
          </a:prstGeom>
          <a:solidFill>
            <a:srgbClr val="002060"/>
          </a:solidFill>
        </p:spPr>
        <p:style>
          <a:lnRef idx="1">
            <a:schemeClr val="accent5"/>
          </a:lnRef>
          <a:fillRef idx="3">
            <a:schemeClr val="accent5"/>
          </a:fillRef>
          <a:effectRef idx="2">
            <a:schemeClr val="accent5"/>
          </a:effectRef>
          <a:fontRef idx="minor">
            <a:schemeClr val="lt1"/>
          </a:fontRef>
        </p:style>
        <p:txBody>
          <a:bodyPr rtlCol="0" anchor="ctr"/>
          <a:lstStyle/>
          <a:p>
            <a:pPr algn="just"/>
            <a:r>
              <a:rPr lang="tr-TR" dirty="0"/>
              <a:t>-</a:t>
            </a:r>
            <a:r>
              <a:rPr lang="tr-TR" sz="1600" b="1" dirty="0"/>
              <a:t>Borçlunun herhangi bir mal varlığı bırakmadan ölümü veya Medeni Kanunun 31 ve izleyen maddelerine göre mahkemelerce borçlu hakkında verilen gaiplik kararı ve mirasçılarında mirası reddettiklerine dair sulh hukuk mahkemelerince verilmiş bulunan mirası </a:t>
            </a:r>
            <a:r>
              <a:rPr lang="tr-TR" sz="1600" b="1" dirty="0" err="1"/>
              <a:t>red</a:t>
            </a:r>
            <a:r>
              <a:rPr lang="tr-TR" sz="1600" b="1" dirty="0"/>
              <a:t> kararı,</a:t>
            </a:r>
          </a:p>
          <a:p>
            <a:pPr algn="just"/>
            <a:r>
              <a:rPr lang="tr-TR" sz="1600" b="1" dirty="0"/>
              <a:t>            -Borçlu aleyhine alacaklı tarafından açılan davayı borçlunun kazandığına dair mahkeme kararı,</a:t>
            </a:r>
          </a:p>
          <a:p>
            <a:pPr algn="just"/>
            <a:r>
              <a:rPr lang="tr-TR" sz="1600" b="1" dirty="0"/>
              <a:t>            -Mahkeme huzurunda alacaktan vazgeçildiğine ilişkin olarak düzenlenmiş belgeler,</a:t>
            </a:r>
          </a:p>
          <a:p>
            <a:pPr algn="just"/>
            <a:r>
              <a:rPr lang="tr-TR" sz="1600" b="1" dirty="0"/>
              <a:t>            -Alacaktan vazgeçildiğine dair konkordato anlaşması,</a:t>
            </a:r>
          </a:p>
          <a:p>
            <a:pPr algn="just"/>
            <a:r>
              <a:rPr lang="tr-TR" sz="1600" b="1" dirty="0"/>
              <a:t>          </a:t>
            </a:r>
            <a:r>
              <a:rPr lang="tr-TR" sz="1600" b="1" dirty="0" smtClean="0"/>
              <a:t>-</a:t>
            </a:r>
            <a:r>
              <a:rPr lang="tr-TR" sz="1600" b="1" dirty="0"/>
              <a:t>Borçlunun dolandırıcılıktan mahkum olması ve herhangi bir malvarlığı bulunmadığını belgeleyen resmi evrak,</a:t>
            </a:r>
          </a:p>
          <a:p>
            <a:pPr algn="just"/>
            <a:r>
              <a:rPr lang="tr-TR" sz="1600" b="1" dirty="0"/>
              <a:t>      </a:t>
            </a:r>
            <a:r>
              <a:rPr lang="tr-TR" sz="1600" b="1" dirty="0" smtClean="0"/>
              <a:t>-</a:t>
            </a:r>
            <a:r>
              <a:rPr lang="tr-TR" sz="1600" b="1" dirty="0"/>
              <a:t>Borçlunun adresinin saptanamaması nedeniyle icra takibat dosyasının kaldırıldığını ve yasal süresi içerisinde yenileme talebinde de bulunulmadığını gösteren icra memurluğu yazısı,</a:t>
            </a:r>
          </a:p>
          <a:p>
            <a:pPr algn="just"/>
            <a:r>
              <a:rPr lang="tr-TR" sz="1600" b="1" dirty="0"/>
              <a:t>    </a:t>
            </a:r>
            <a:r>
              <a:rPr lang="tr-TR" sz="1600" b="1" dirty="0" smtClean="0"/>
              <a:t>-</a:t>
            </a:r>
            <a:r>
              <a:rPr lang="tr-TR" sz="1600" b="1" dirty="0"/>
              <a:t>Gerek doğuşu gerekse vazgeçilmesi bakımından belli ve inandırıcı sebepleri olmak şartıyla alacaktan vazgeçildiğini gösteren anlaşmalar, (Alacaklının tek taraflı irade beyanı ile alınmasından vazgeçilen alacakların, değersiz alacak olarak zarar kaydı mümkün değildir.)</a:t>
            </a:r>
          </a:p>
          <a:p>
            <a:pPr algn="just"/>
            <a:r>
              <a:rPr lang="tr-TR" sz="1600" b="1" dirty="0"/>
              <a:t>        </a:t>
            </a:r>
            <a:r>
              <a:rPr lang="tr-TR" sz="1600" b="1" dirty="0" smtClean="0"/>
              <a:t>-</a:t>
            </a:r>
            <a:r>
              <a:rPr lang="tr-TR" sz="1600" b="1" dirty="0"/>
              <a:t>Ticaret mahkemesince borçlu hakkında verilmiş ve ilgili masa tarafından tasfiyeye tabi tutulmuş bulunan iflas kararına ilişkin belgeler.</a:t>
            </a:r>
          </a:p>
        </p:txBody>
      </p:sp>
    </p:spTree>
    <p:extLst>
      <p:ext uri="{BB962C8B-B14F-4D97-AF65-F5344CB8AC3E}">
        <p14:creationId xmlns:p14="http://schemas.microsoft.com/office/powerpoint/2010/main" val="148181033"/>
      </p:ext>
    </p:extLst>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0070C0"/>
                </a:solidFill>
              </a:rPr>
              <a:t>VUK M.177 HADLER 2014</a:t>
            </a:r>
            <a:endParaRPr lang="tr-TR" b="1" dirty="0">
              <a:solidFill>
                <a:srgbClr val="0070C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4</a:t>
            </a:fld>
            <a:endParaRPr lang="tr-TR"/>
          </a:p>
        </p:txBody>
      </p:sp>
      <p:sp>
        <p:nvSpPr>
          <p:cNvPr id="5" name="Katlanmış Nesne 4"/>
          <p:cNvSpPr/>
          <p:nvPr/>
        </p:nvSpPr>
        <p:spPr>
          <a:xfrm>
            <a:off x="2031932" y="1412776"/>
            <a:ext cx="9505056" cy="5157192"/>
          </a:xfrm>
          <a:prstGeom prst="foldedCorner">
            <a:avLst/>
          </a:prstGeom>
          <a:solidFill>
            <a:srgbClr val="FFFF00"/>
          </a:solidFill>
        </p:spPr>
        <p:style>
          <a:lnRef idx="3">
            <a:schemeClr val="lt1"/>
          </a:lnRef>
          <a:fillRef idx="1">
            <a:schemeClr val="accent5"/>
          </a:fillRef>
          <a:effectRef idx="1">
            <a:schemeClr val="accent5"/>
          </a:effectRef>
          <a:fontRef idx="minor">
            <a:schemeClr val="lt1"/>
          </a:fontRef>
        </p:style>
        <p:txBody>
          <a:bodyPr rtlCol="0" anchor="ctr"/>
          <a:lstStyle/>
          <a:p>
            <a:pPr marL="342900" indent="-342900" algn="just">
              <a:buFont typeface="+mj-lt"/>
              <a:buAutoNum type="arabicPeriod"/>
            </a:pPr>
            <a:r>
              <a:rPr lang="tr-TR" sz="2000" b="1" dirty="0" smtClean="0">
                <a:solidFill>
                  <a:schemeClr val="tx1"/>
                </a:solidFill>
              </a:rPr>
              <a:t>Satın </a:t>
            </a:r>
            <a:r>
              <a:rPr lang="tr-TR" sz="2000" b="1" dirty="0">
                <a:solidFill>
                  <a:schemeClr val="tx1"/>
                </a:solidFill>
              </a:rPr>
              <a:t>aldıkları malları olduğu gibi veya işledikten sonra satan ve yıllık alımlarının tutarı 7.200.000.000 </a:t>
            </a:r>
            <a:r>
              <a:rPr lang="tr-TR" sz="2000" b="1" dirty="0" smtClean="0">
                <a:solidFill>
                  <a:schemeClr val="tx1"/>
                </a:solidFill>
              </a:rPr>
              <a:t>(</a:t>
            </a:r>
            <a:r>
              <a:rPr lang="tr-TR" sz="2000" b="1" u="sng" dirty="0" smtClean="0">
                <a:solidFill>
                  <a:schemeClr val="tx1"/>
                </a:solidFill>
              </a:rPr>
              <a:t>1.1.2014'den </a:t>
            </a:r>
            <a:r>
              <a:rPr lang="tr-TR" sz="2000" b="1" u="sng" dirty="0">
                <a:solidFill>
                  <a:schemeClr val="tx1"/>
                </a:solidFill>
              </a:rPr>
              <a:t>itibaren </a:t>
            </a:r>
            <a:r>
              <a:rPr lang="tr-TR" sz="2000" b="1" u="sng" dirty="0">
                <a:solidFill>
                  <a:srgbClr val="FF0000"/>
                </a:solidFill>
              </a:rPr>
              <a:t>150.000 -TL</a:t>
            </a:r>
            <a:r>
              <a:rPr lang="tr-TR" sz="2000" b="1" dirty="0">
                <a:solidFill>
                  <a:schemeClr val="tx1"/>
                </a:solidFill>
              </a:rPr>
              <a:t>) veya satışları tutarı 8.640.000.000 </a:t>
            </a:r>
            <a:r>
              <a:rPr lang="tr-TR" sz="2000" b="1" dirty="0" smtClean="0">
                <a:solidFill>
                  <a:schemeClr val="tx1"/>
                </a:solidFill>
              </a:rPr>
              <a:t>(</a:t>
            </a:r>
            <a:r>
              <a:rPr lang="tr-TR" sz="2000" b="1" u="sng" dirty="0" smtClean="0">
                <a:solidFill>
                  <a:schemeClr val="tx1"/>
                </a:solidFill>
              </a:rPr>
              <a:t>1.1.2014'den </a:t>
            </a:r>
            <a:r>
              <a:rPr lang="tr-TR" sz="2000" b="1" u="sng" dirty="0">
                <a:solidFill>
                  <a:schemeClr val="tx1"/>
                </a:solidFill>
              </a:rPr>
              <a:t>itibaren </a:t>
            </a:r>
            <a:r>
              <a:rPr lang="tr-TR" sz="2000" b="1" u="sng" dirty="0">
                <a:solidFill>
                  <a:srgbClr val="FF0000"/>
                </a:solidFill>
              </a:rPr>
              <a:t>200.000 -TL</a:t>
            </a:r>
            <a:r>
              <a:rPr lang="tr-TR" sz="2000" b="1" dirty="0">
                <a:solidFill>
                  <a:schemeClr val="tx1"/>
                </a:solidFill>
              </a:rPr>
              <a:t>) lirayı </a:t>
            </a:r>
            <a:r>
              <a:rPr lang="tr-TR" sz="2000" b="1" dirty="0" smtClean="0">
                <a:solidFill>
                  <a:schemeClr val="tx1"/>
                </a:solidFill>
              </a:rPr>
              <a:t>aşanlar.</a:t>
            </a:r>
          </a:p>
          <a:p>
            <a:pPr algn="just"/>
            <a:r>
              <a:rPr lang="tr-TR" sz="2000" b="1" dirty="0" smtClean="0">
                <a:solidFill>
                  <a:schemeClr val="tx1"/>
                </a:solidFill>
              </a:rPr>
              <a:t> </a:t>
            </a:r>
            <a:endParaRPr lang="tr-TR" sz="2000" b="1" dirty="0">
              <a:solidFill>
                <a:schemeClr val="tx1"/>
              </a:solidFill>
            </a:endParaRPr>
          </a:p>
          <a:p>
            <a:pPr algn="just"/>
            <a:r>
              <a:rPr lang="tr-TR" sz="2000" b="1" dirty="0">
                <a:solidFill>
                  <a:schemeClr val="tx1"/>
                </a:solidFill>
              </a:rPr>
              <a:t>2. Birinci bentte yazılı olanların dışındaki işlerle uğraşıp da bir yıl içinde elde ettikleri gayri safi iş hasılatı 3.600.000.000 lirayı (1.1.2014'den itibaren </a:t>
            </a:r>
            <a:r>
              <a:rPr lang="tr-TR" sz="2000" b="1" dirty="0">
                <a:solidFill>
                  <a:srgbClr val="FF0000"/>
                </a:solidFill>
              </a:rPr>
              <a:t>80.000 -TL</a:t>
            </a:r>
            <a:r>
              <a:rPr lang="tr-TR" sz="2000" b="1" dirty="0">
                <a:solidFill>
                  <a:schemeClr val="tx1"/>
                </a:solidFill>
              </a:rPr>
              <a:t>) aşanlar;</a:t>
            </a:r>
          </a:p>
          <a:p>
            <a:pPr marL="342900" indent="-342900" algn="just">
              <a:buFont typeface="+mj-lt"/>
              <a:buAutoNum type="arabicPeriod"/>
            </a:pPr>
            <a:endParaRPr lang="tr-TR" sz="2000" b="1" dirty="0">
              <a:solidFill>
                <a:schemeClr val="tx1"/>
              </a:solidFill>
            </a:endParaRPr>
          </a:p>
          <a:p>
            <a:pPr algn="just"/>
            <a:r>
              <a:rPr lang="tr-TR" sz="2000" b="1" dirty="0">
                <a:solidFill>
                  <a:schemeClr val="tx1"/>
                </a:solidFill>
              </a:rPr>
              <a:t>3. </a:t>
            </a:r>
            <a:r>
              <a:rPr lang="tr-TR" sz="2000" b="1" dirty="0">
                <a:solidFill>
                  <a:srgbClr val="FF0000"/>
                </a:solidFill>
              </a:rPr>
              <a:t>1 ve 2 numaralı bentlerde yazılı işlerin birlikte yapılması halinde </a:t>
            </a:r>
            <a:r>
              <a:rPr lang="tr-TR" sz="2000" b="1" dirty="0">
                <a:solidFill>
                  <a:schemeClr val="tx1"/>
                </a:solidFill>
              </a:rPr>
              <a:t>2 numaralı bentte yazılı iş hasılatının beş </a:t>
            </a:r>
            <a:r>
              <a:rPr lang="tr-TR" sz="2000" b="1" dirty="0" smtClean="0">
                <a:solidFill>
                  <a:schemeClr val="tx1"/>
                </a:solidFill>
              </a:rPr>
              <a:t>katı </a:t>
            </a:r>
            <a:r>
              <a:rPr lang="tr-TR" sz="2000" b="1" dirty="0" smtClean="0">
                <a:solidFill>
                  <a:srgbClr val="FF0000"/>
                </a:solidFill>
              </a:rPr>
              <a:t>(400.000 TL)</a:t>
            </a:r>
            <a:r>
              <a:rPr lang="tr-TR" sz="2000" b="1" dirty="0" smtClean="0">
                <a:solidFill>
                  <a:schemeClr val="tx1"/>
                </a:solidFill>
              </a:rPr>
              <a:t> </a:t>
            </a:r>
            <a:r>
              <a:rPr lang="tr-TR" sz="2000" b="1" dirty="0">
                <a:solidFill>
                  <a:schemeClr val="tx1"/>
                </a:solidFill>
              </a:rPr>
              <a:t>ile yıllık satış tutarının toplamı 7.200.000.000 </a:t>
            </a:r>
            <a:r>
              <a:rPr lang="tr-TR" sz="2000" b="1" dirty="0" smtClean="0">
                <a:solidFill>
                  <a:schemeClr val="tx1"/>
                </a:solidFill>
              </a:rPr>
              <a:t>(1.1.2014'den </a:t>
            </a:r>
            <a:r>
              <a:rPr lang="tr-TR" sz="2000" b="1" dirty="0">
                <a:solidFill>
                  <a:schemeClr val="tx1"/>
                </a:solidFill>
              </a:rPr>
              <a:t>itibaren </a:t>
            </a:r>
            <a:r>
              <a:rPr lang="tr-TR" sz="2000" b="1" dirty="0">
                <a:solidFill>
                  <a:srgbClr val="FF0000"/>
                </a:solidFill>
              </a:rPr>
              <a:t>150.000 -TL) </a:t>
            </a:r>
            <a:r>
              <a:rPr lang="tr-TR" sz="2000" b="1" dirty="0">
                <a:solidFill>
                  <a:schemeClr val="tx1"/>
                </a:solidFill>
              </a:rPr>
              <a:t>lirayı </a:t>
            </a:r>
            <a:r>
              <a:rPr lang="tr-TR" sz="2000" b="1" dirty="0" smtClean="0">
                <a:solidFill>
                  <a:schemeClr val="tx1"/>
                </a:solidFill>
              </a:rPr>
              <a:t>aşanlar; </a:t>
            </a:r>
            <a:endParaRPr lang="tr-TR" sz="2000" b="1" dirty="0">
              <a:solidFill>
                <a:schemeClr val="tx1"/>
              </a:solidFill>
            </a:endParaRPr>
          </a:p>
        </p:txBody>
      </p:sp>
    </p:spTree>
    <p:extLst>
      <p:ext uri="{BB962C8B-B14F-4D97-AF65-F5344CB8AC3E}">
        <p14:creationId xmlns:p14="http://schemas.microsoft.com/office/powerpoint/2010/main" val="2929360443"/>
      </p:ext>
    </p:extLst>
  </p:cSld>
  <p:clrMapOvr>
    <a:masterClrMapping/>
  </p:clrMapOvr>
  <p:transition spd="slow">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188640"/>
            <a:ext cx="7772400" cy="1237824"/>
          </a:xfrm>
        </p:spPr>
        <p:txBody>
          <a:bodyPr/>
          <a:lstStyle/>
          <a:p>
            <a:r>
              <a:rPr lang="tr-TR" b="1" dirty="0" smtClean="0">
                <a:solidFill>
                  <a:srgbClr val="FF0000"/>
                </a:solidFill>
              </a:rPr>
              <a:t>AVANSLAR</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40</a:t>
            </a:fld>
            <a:endParaRPr lang="tr-TR"/>
          </a:p>
        </p:txBody>
      </p:sp>
      <p:sp>
        <p:nvSpPr>
          <p:cNvPr id="4" name="3 Yuvarlatılmış Dikdörtgen"/>
          <p:cNvSpPr/>
          <p:nvPr/>
        </p:nvSpPr>
        <p:spPr>
          <a:xfrm>
            <a:off x="2135560" y="1411631"/>
            <a:ext cx="8568952" cy="5184576"/>
          </a:xfrm>
          <a:prstGeom prst="foldedCorne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250000"/>
              </a:lnSpc>
            </a:pPr>
            <a:r>
              <a:rPr lang="tr-TR" sz="2400" b="1" dirty="0"/>
              <a:t>Alınan ve verilen dövizli sipariş avansları yabancı para ile </a:t>
            </a:r>
            <a:r>
              <a:rPr lang="tr-TR" sz="2400" b="1" dirty="0">
                <a:solidFill>
                  <a:srgbClr val="FF0000"/>
                </a:solidFill>
              </a:rPr>
              <a:t>borç ve alacak niteliği taşıdığından </a:t>
            </a:r>
            <a:r>
              <a:rPr lang="tr-TR" sz="2400" b="1" dirty="0"/>
              <a:t>dönem sonunda Maliye Bakanlığı tarafından ilan edilen kurlara göre değerlenmek suretiyle enflasyon düzeltmesi yapılır</a:t>
            </a:r>
            <a:r>
              <a:rPr lang="tr-TR" sz="2400" b="1" dirty="0" smtClean="0"/>
              <a:t>.</a:t>
            </a:r>
          </a:p>
          <a:p>
            <a:pPr algn="just">
              <a:lnSpc>
                <a:spcPct val="250000"/>
              </a:lnSpc>
            </a:pPr>
            <a:r>
              <a:rPr lang="tr-TR" sz="2400" b="1" dirty="0" smtClean="0"/>
              <a:t>(özelge 2005 Gel. </a:t>
            </a:r>
            <a:r>
              <a:rPr lang="tr-TR" sz="2400" b="1" dirty="0" err="1" smtClean="0"/>
              <a:t>Gn.Md</a:t>
            </a:r>
            <a:r>
              <a:rPr lang="tr-TR" sz="2400" b="1" dirty="0" smtClean="0"/>
              <a:t>)</a:t>
            </a:r>
            <a:endParaRPr lang="tr-TR" sz="2400" b="1" dirty="0"/>
          </a:p>
          <a:p>
            <a:pPr algn="just">
              <a:lnSpc>
                <a:spcPct val="80000"/>
              </a:lnSpc>
            </a:pPr>
            <a:endParaRPr lang="tr-TR" sz="2400" b="1" dirty="0">
              <a:latin typeface="Calibri" pitchFamily="34" charset="0"/>
            </a:endParaRPr>
          </a:p>
        </p:txBody>
      </p:sp>
    </p:spTree>
  </p:cSld>
  <p:clrMapOvr>
    <a:masterClrMapping/>
  </p:clrMapOvr>
  <p:transition spd="slow">
    <p:newsfla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9576" y="329899"/>
            <a:ext cx="8911687" cy="1280890"/>
          </a:xfrm>
        </p:spPr>
        <p:txBody>
          <a:bodyPr/>
          <a:lstStyle/>
          <a:p>
            <a:r>
              <a:rPr lang="tr-TR" b="1" dirty="0" smtClean="0">
                <a:solidFill>
                  <a:srgbClr val="FF0000"/>
                </a:solidFill>
              </a:rPr>
              <a:t>AVANSLAR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41</a:t>
            </a:fld>
            <a:endParaRPr lang="tr-TR"/>
          </a:p>
        </p:txBody>
      </p:sp>
      <p:sp>
        <p:nvSpPr>
          <p:cNvPr id="5" name="Dikey Kaydırma 4"/>
          <p:cNvSpPr/>
          <p:nvPr/>
        </p:nvSpPr>
        <p:spPr>
          <a:xfrm>
            <a:off x="948983" y="1640979"/>
            <a:ext cx="2798041" cy="4266483"/>
          </a:xfrm>
          <a:prstGeom prst="verticalScroll">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000" b="1" dirty="0" smtClean="0">
                <a:solidFill>
                  <a:srgbClr val="FFFF00"/>
                </a:solidFill>
              </a:rPr>
              <a:t>VERGİ İNCELEME ELAMANI BORÇ/ALACAK DEĞİLDİR. MUKAYYET DEĞERLE DEĞERLENMELİDİR.</a:t>
            </a:r>
            <a:endParaRPr lang="tr-TR" sz="2000" b="1" dirty="0">
              <a:solidFill>
                <a:srgbClr val="FFFF00"/>
              </a:solidFill>
            </a:endParaRPr>
          </a:p>
        </p:txBody>
      </p:sp>
      <p:sp>
        <p:nvSpPr>
          <p:cNvPr id="6" name="Dikey Kaydırma 5"/>
          <p:cNvSpPr/>
          <p:nvPr/>
        </p:nvSpPr>
        <p:spPr>
          <a:xfrm>
            <a:off x="4666678" y="1542493"/>
            <a:ext cx="2798041" cy="4266483"/>
          </a:xfrm>
          <a:prstGeom prst="verticalScroll">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800" b="1" dirty="0" smtClean="0">
                <a:solidFill>
                  <a:srgbClr val="FFFF00"/>
                </a:solidFill>
                <a:effectLst>
                  <a:outerShdw blurRad="38100" dist="38100" dir="2700000" algn="tl">
                    <a:srgbClr val="000000">
                      <a:alpha val="43137"/>
                    </a:srgbClr>
                  </a:outerShdw>
                </a:effectLst>
              </a:rPr>
              <a:t>Vergi mahkemesi denetim elamanı ile aynı görüştedir</a:t>
            </a:r>
            <a:r>
              <a:rPr lang="tr-TR" dirty="0" smtClean="0"/>
              <a:t>.</a:t>
            </a:r>
            <a:endParaRPr lang="tr-TR" dirty="0"/>
          </a:p>
        </p:txBody>
      </p:sp>
      <p:sp>
        <p:nvSpPr>
          <p:cNvPr id="7" name="Dikey Kaydırma 6"/>
          <p:cNvSpPr/>
          <p:nvPr/>
        </p:nvSpPr>
        <p:spPr>
          <a:xfrm>
            <a:off x="8832304" y="1553765"/>
            <a:ext cx="2798041" cy="4266483"/>
          </a:xfrm>
          <a:prstGeom prst="verticalScroll">
            <a:avLst/>
          </a:prstGeom>
          <a:solidFill>
            <a:srgbClr val="FF0000"/>
          </a:solidFill>
        </p:spPr>
        <p:style>
          <a:lnRef idx="3">
            <a:schemeClr val="lt1"/>
          </a:lnRef>
          <a:fillRef idx="1">
            <a:schemeClr val="dk1"/>
          </a:fillRef>
          <a:effectRef idx="1">
            <a:schemeClr val="dk1"/>
          </a:effectRef>
          <a:fontRef idx="minor">
            <a:schemeClr val="lt1"/>
          </a:fontRef>
        </p:style>
        <p:txBody>
          <a:bodyPr rtlCol="0" anchor="ctr"/>
          <a:lstStyle/>
          <a:p>
            <a:pPr algn="ctr">
              <a:lnSpc>
                <a:spcPct val="250000"/>
              </a:lnSpc>
            </a:pPr>
            <a:r>
              <a:rPr lang="tr-TR" b="1" dirty="0" smtClean="0"/>
              <a:t>Danıştay,</a:t>
            </a:r>
          </a:p>
          <a:p>
            <a:pPr algn="ctr">
              <a:lnSpc>
                <a:spcPct val="250000"/>
              </a:lnSpc>
            </a:pPr>
            <a:r>
              <a:rPr lang="tr-TR" b="1" dirty="0" smtClean="0"/>
              <a:t>Farklı görüştedir.</a:t>
            </a:r>
          </a:p>
          <a:p>
            <a:pPr algn="ctr">
              <a:lnSpc>
                <a:spcPct val="250000"/>
              </a:lnSpc>
            </a:pPr>
            <a:r>
              <a:rPr lang="tr-TR" b="1" dirty="0" smtClean="0"/>
              <a:t> gerçek borç ve alacaktır!!!</a:t>
            </a:r>
            <a:endParaRPr lang="tr-TR" b="1" dirty="0"/>
          </a:p>
        </p:txBody>
      </p:sp>
    </p:spTree>
    <p:extLst>
      <p:ext uri="{BB962C8B-B14F-4D97-AF65-F5344CB8AC3E}">
        <p14:creationId xmlns:p14="http://schemas.microsoft.com/office/powerpoint/2010/main" val="3229792245"/>
      </p:ext>
    </p:extLst>
  </p:cSld>
  <p:clrMapOvr>
    <a:masterClrMapping/>
  </p:clrMapOvr>
  <p:transition spd="slow">
    <p:newsfla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3352" y="147337"/>
            <a:ext cx="8911687" cy="1280890"/>
          </a:xfrm>
        </p:spPr>
        <p:txBody>
          <a:bodyPr/>
          <a:lstStyle/>
          <a:p>
            <a:pPr algn="ctr"/>
            <a:r>
              <a:rPr lang="tr-TR" b="1" dirty="0" smtClean="0">
                <a:solidFill>
                  <a:srgbClr val="FF0000"/>
                </a:solidFill>
              </a:rPr>
              <a:t>YATIRIMDAN KAYNAKLANAN AVANSLAR (özelge)</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42</a:t>
            </a:fld>
            <a:endParaRPr lang="tr-TR"/>
          </a:p>
        </p:txBody>
      </p:sp>
      <p:sp>
        <p:nvSpPr>
          <p:cNvPr id="5" name="Gözyaşı Damlası 4"/>
          <p:cNvSpPr/>
          <p:nvPr/>
        </p:nvSpPr>
        <p:spPr>
          <a:xfrm>
            <a:off x="531812" y="1428227"/>
            <a:ext cx="11252820" cy="5097117"/>
          </a:xfrm>
          <a:prstGeom prst="teardrop">
            <a:avLst/>
          </a:prstGeom>
          <a:ln w="57150">
            <a:solidFill>
              <a:schemeClr val="accent5">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b="1" dirty="0"/>
              <a:t>163 ve 334 sıra numaralı Vergi Usul Kanunu Genel Tebliğlerinde yapılan açıklamalar yatırımların finansmanında kullanılan kredilere ilişkin faiz ve kur farkı giderlerine ilişkin olup, döviz cinsinden verilen avansların değerlemesi sonucu oluşan kur farkları bu kapsamda değerlendirilmemektedir</a:t>
            </a:r>
            <a:r>
              <a:rPr lang="tr-TR" b="1" dirty="0" smtClean="0"/>
              <a:t>.</a:t>
            </a:r>
          </a:p>
          <a:p>
            <a:pPr algn="just"/>
            <a:r>
              <a:rPr lang="tr-TR" sz="2000" b="1" dirty="0">
                <a:solidFill>
                  <a:srgbClr val="FFFF00"/>
                </a:solidFill>
              </a:rPr>
              <a:t>Y</a:t>
            </a:r>
            <a:r>
              <a:rPr lang="tr-TR" sz="2000" b="1" dirty="0" smtClean="0">
                <a:solidFill>
                  <a:srgbClr val="FFFF00"/>
                </a:solidFill>
              </a:rPr>
              <a:t>apılacak </a:t>
            </a:r>
            <a:r>
              <a:rPr lang="tr-TR" sz="2000" b="1" dirty="0">
                <a:solidFill>
                  <a:srgbClr val="FFFF00"/>
                </a:solidFill>
              </a:rPr>
              <a:t>yatırımlar için döviz cinsinden verilen avanslar, döviz cinsinden alacak hükmünde olduğundan, dönem sonlarında Vergi Usul Kanununun yukarıdaki hükümlerinin de dikkate alınarak değerlemeye tabi tutulması, değerleme sonucu oluşan kur farklarının kurum kazancının tespitinde dikkate alınması gerekmektedir.</a:t>
            </a:r>
          </a:p>
        </p:txBody>
      </p:sp>
    </p:spTree>
    <p:extLst>
      <p:ext uri="{BB962C8B-B14F-4D97-AF65-F5344CB8AC3E}">
        <p14:creationId xmlns:p14="http://schemas.microsoft.com/office/powerpoint/2010/main" val="1094231949"/>
      </p:ext>
    </p:extLst>
  </p:cSld>
  <p:clrMapOvr>
    <a:masterClrMapping/>
  </p:clrMapOvr>
  <p:transition spd="slow">
    <p:newsfla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effectLst>
                  <a:outerShdw blurRad="38100" dist="38100" dir="2700000" algn="tl">
                    <a:srgbClr val="000000">
                      <a:alpha val="43137"/>
                    </a:srgbClr>
                  </a:outerShdw>
                </a:effectLst>
              </a:rPr>
              <a:t>KOSGEB VB TEŞVİKLER GELİR MİDİR?</a:t>
            </a:r>
            <a:endParaRPr lang="tr-TR" b="1" dirty="0">
              <a:solidFill>
                <a:srgbClr val="FF000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p:txBody>
          <a:bodyPr/>
          <a:lstStyle/>
          <a:p>
            <a:r>
              <a:rPr lang="tr-TR" sz="2400" b="1" dirty="0" smtClean="0">
                <a:solidFill>
                  <a:srgbClr val="FF0000"/>
                </a:solidFill>
              </a:rPr>
              <a:t>BU KONU TARTIŞMALIDIR. </a:t>
            </a:r>
          </a:p>
          <a:p>
            <a:pPr algn="just"/>
            <a:r>
              <a:rPr lang="tr-TR" sz="2400" b="1" dirty="0" smtClean="0"/>
              <a:t>Yatırımla ilgili olanların 176 NOLU VU GT: « </a:t>
            </a:r>
            <a:r>
              <a:rPr lang="tr-TR" sz="2400" b="1" dirty="0"/>
              <a:t>yatırımcı adına tahakkuk ettirilen destekleme primleri, sabit yatırımların maliyet bedelini azaltıcı bir unsur olduğundan, mükelleflerce bu primler, tahakkuk ettirildikleri tarihte gerçekleştirilmiş olan sabit yatırımların maliyet bedelinden indirilebilir. </a:t>
            </a:r>
            <a:r>
              <a:rPr lang="tr-TR" sz="2400" b="1" dirty="0" smtClean="0"/>
              <a:t> «</a:t>
            </a:r>
          </a:p>
          <a:p>
            <a:pPr algn="just"/>
            <a:r>
              <a:rPr lang="tr-TR" sz="2400" b="1" dirty="0" smtClean="0">
                <a:solidFill>
                  <a:srgbClr val="FF0000"/>
                </a:solidFill>
              </a:rPr>
              <a:t>Yatırımla ilişkilendirilmeyenlerin gelir yazılması gerekmektedir.</a:t>
            </a:r>
          </a:p>
          <a:p>
            <a:pPr algn="just"/>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43</a:t>
            </a:fld>
            <a:endParaRPr lang="tr-TR"/>
          </a:p>
        </p:txBody>
      </p:sp>
    </p:spTree>
    <p:extLst>
      <p:ext uri="{BB962C8B-B14F-4D97-AF65-F5344CB8AC3E}">
        <p14:creationId xmlns:p14="http://schemas.microsoft.com/office/powerpoint/2010/main" val="333889674"/>
      </p:ext>
    </p:extLst>
  </p:cSld>
  <p:clrMapOvr>
    <a:masterClrMapping/>
  </p:clrMapOvr>
  <p:transition spd="slow">
    <p:newsfla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8842176" cy="1165816"/>
          </a:xfrm>
        </p:spPr>
        <p:txBody>
          <a:bodyPr>
            <a:normAutofit/>
          </a:bodyPr>
          <a:lstStyle/>
          <a:p>
            <a:r>
              <a:rPr lang="tr-TR" sz="3600" b="1" dirty="0">
                <a:solidFill>
                  <a:srgbClr val="FF0000"/>
                </a:solidFill>
              </a:rPr>
              <a:t>YATIRIMLARA İLİŞKİN ALINAN TEŞVİKLER</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44</a:t>
            </a:fld>
            <a:endParaRPr lang="tr-TR"/>
          </a:p>
        </p:txBody>
      </p:sp>
      <p:sp>
        <p:nvSpPr>
          <p:cNvPr id="4" name="3 Tek Köşesi Yuvarlatılmış Dikdörtgen"/>
          <p:cNvSpPr/>
          <p:nvPr/>
        </p:nvSpPr>
        <p:spPr>
          <a:xfrm>
            <a:off x="2381224" y="1428736"/>
            <a:ext cx="7848872" cy="4752528"/>
          </a:xfrm>
          <a:prstGeom prst="round1Rect">
            <a:avLst/>
          </a:prstGeom>
          <a:solidFill>
            <a:srgbClr val="FFFF00"/>
          </a:solidFill>
          <a:effectLst>
            <a:glow rad="101600">
              <a:schemeClr val="accent5">
                <a:satMod val="175000"/>
                <a:alpha val="40000"/>
              </a:schemeClr>
            </a:glow>
            <a:reflection blurRad="6350" stA="50000" endA="300" endPos="55000" dir="5400000" sy="-100000" algn="bl" rotWithShape="0"/>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400" b="1" dirty="0">
                <a:solidFill>
                  <a:srgbClr val="000000"/>
                </a:solidFill>
                <a:latin typeface="Calibri" pitchFamily="34" charset="0"/>
              </a:rPr>
              <a:t>Duran Varlıklarla ilgili olarak doğan </a:t>
            </a:r>
            <a:r>
              <a:rPr lang="tr-TR" sz="2400" b="1" u="sng" dirty="0">
                <a:solidFill>
                  <a:srgbClr val="FF0000"/>
                </a:solidFill>
                <a:effectLst>
                  <a:outerShdw blurRad="38100" dist="38100" dir="2700000" algn="tl">
                    <a:srgbClr val="C0C0C0"/>
                  </a:outerShdw>
                </a:effectLst>
                <a:latin typeface="Calibri" pitchFamily="34" charset="0"/>
              </a:rPr>
              <a:t>lehe doğan  Kur Farklarının veya teşvik primlerinin</a:t>
            </a:r>
            <a:r>
              <a:rPr lang="tr-TR" sz="2400" b="1" dirty="0">
                <a:solidFill>
                  <a:srgbClr val="000000"/>
                </a:solidFill>
                <a:latin typeface="Calibri" pitchFamily="34" charset="0"/>
              </a:rPr>
              <a:t> İlgili İktisadi Kıymetin Aktifleştirildiği Dönem Sonuna Kadar Olanların Maliyet Bedelinden Düşülmesi Zorunludur. </a:t>
            </a:r>
          </a:p>
          <a:p>
            <a:pPr algn="just"/>
            <a:r>
              <a:rPr lang="tr-TR" sz="2400" b="1" dirty="0">
                <a:solidFill>
                  <a:srgbClr val="000000"/>
                </a:solidFill>
                <a:latin typeface="Calibri" pitchFamily="34" charset="0"/>
              </a:rPr>
              <a:t>İzleyen Dönemlerde Doğan Söz Konusu farkların veya teşvik primlerinin maliyet bedelinden düşülmesi veya Doğrudan Gelir Yazılması İhtiyaridir. </a:t>
            </a:r>
            <a:r>
              <a:rPr lang="tr-TR" sz="2400" b="1" u="sng" dirty="0">
                <a:solidFill>
                  <a:srgbClr val="003399"/>
                </a:solidFill>
                <a:effectLst>
                  <a:outerShdw blurRad="38100" dist="38100" dir="2700000" algn="tl">
                    <a:srgbClr val="C0C0C0"/>
                  </a:outerShdw>
                </a:effectLst>
                <a:latin typeface="Calibri" pitchFamily="34" charset="0"/>
              </a:rPr>
              <a:t>Aleyhe doğan farklar da maliyet bedeline eklenebileceği gibi gider de yazılabilir. Maliyet bedeline eklenmesi halinde, iktisadi kıymetin kalan ekonomik ömrü süresi içinde  maliyete eklenen bedel için amortisman ayrılır.</a:t>
            </a:r>
          </a:p>
          <a:p>
            <a:pPr algn="ctr"/>
            <a:r>
              <a:rPr lang="tr-TR" sz="2400" b="1" u="sng" dirty="0">
                <a:solidFill>
                  <a:srgbClr val="FF0000"/>
                </a:solidFill>
                <a:effectLst>
                  <a:outerShdw blurRad="38100" dist="38100" dir="2700000" algn="tl">
                    <a:srgbClr val="C0C0C0"/>
                  </a:outerShdw>
                </a:effectLst>
                <a:latin typeface="Calibri" pitchFamily="34" charset="0"/>
              </a:rPr>
              <a:t>ANCAK, SEÇİLEN YÖNTEM DEĞİŞTİRİLEMEZ.</a:t>
            </a:r>
          </a:p>
        </p:txBody>
      </p:sp>
    </p:spTree>
  </p:cSld>
  <p:clrMapOvr>
    <a:masterClrMapping/>
  </p:clrMapOvr>
  <p:transition spd="slow">
    <p:newsfla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GELİR VERGİSİ KANUNU GEÇ. MADDE 84</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45</a:t>
            </a:fld>
            <a:endParaRPr lang="tr-TR"/>
          </a:p>
        </p:txBody>
      </p:sp>
      <p:sp>
        <p:nvSpPr>
          <p:cNvPr id="5" name="Yatay Kaydırma 4"/>
          <p:cNvSpPr/>
          <p:nvPr/>
        </p:nvSpPr>
        <p:spPr>
          <a:xfrm>
            <a:off x="1127448" y="1268760"/>
            <a:ext cx="10225136" cy="5184576"/>
          </a:xfrm>
          <a:prstGeom prst="horizontalScroll">
            <a:avLst/>
          </a:prstGeom>
        </p:spPr>
        <p:style>
          <a:lnRef idx="3">
            <a:schemeClr val="lt1"/>
          </a:lnRef>
          <a:fillRef idx="1">
            <a:schemeClr val="accent5"/>
          </a:fillRef>
          <a:effectRef idx="1">
            <a:schemeClr val="accent5"/>
          </a:effectRef>
          <a:fontRef idx="minor">
            <a:schemeClr val="lt1"/>
          </a:fontRef>
        </p:style>
        <p:txBody>
          <a:bodyPr rtlCol="0" anchor="ctr"/>
          <a:lstStyle/>
          <a:p>
            <a:pPr algn="just"/>
            <a:r>
              <a:rPr lang="tr-TR" sz="2400" b="1" dirty="0"/>
              <a:t>Avrupa Birliği organlarıyla akdedilen ve usulüne göre yürürlüğe konulan anlaşmalar çerçevesinde proje karşılığı sağlanan hibeler, </a:t>
            </a:r>
            <a:r>
              <a:rPr lang="tr-TR" sz="3200" b="1" u="sng" dirty="0">
                <a:solidFill>
                  <a:srgbClr val="FFFF00"/>
                </a:solidFill>
              </a:rPr>
              <a:t>özel bir fon hesabında tutulur </a:t>
            </a:r>
            <a:r>
              <a:rPr lang="tr-TR" sz="2400" b="1" dirty="0"/>
              <a:t>ve gelir olarak dikkate alınmaz. Söz konusu hibelerle gerçekleştirilecek projelere ilişkin olarak </a:t>
            </a:r>
            <a:r>
              <a:rPr lang="tr-TR" sz="2400" b="1" dirty="0">
                <a:solidFill>
                  <a:schemeClr val="tx1"/>
                </a:solidFill>
              </a:rPr>
              <a:t>bu fondan yapılan harcamalar, gelir ve kurumlar vergisi matrahının tespitinde gider ve maliyet olarak dikkate alınmaz. Proje sonunda herhangi bir şekilde harcanmayan ve iade edilmeyen tutarın kalması hâlinde bu tutar gelir kaydedilir.</a:t>
            </a:r>
          </a:p>
        </p:txBody>
      </p:sp>
    </p:spTree>
    <p:extLst>
      <p:ext uri="{BB962C8B-B14F-4D97-AF65-F5344CB8AC3E}">
        <p14:creationId xmlns:p14="http://schemas.microsoft.com/office/powerpoint/2010/main" val="2536794649"/>
      </p:ext>
    </p:extLst>
  </p:cSld>
  <p:clrMapOvr>
    <a:masterClrMapping/>
  </p:clrMapOvr>
  <p:transition spd="slow">
    <p:newsfla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7772400" cy="1165816"/>
          </a:xfrm>
        </p:spPr>
        <p:txBody>
          <a:bodyPr>
            <a:normAutofit/>
          </a:bodyPr>
          <a:lstStyle/>
          <a:p>
            <a:r>
              <a:rPr lang="tr-TR" b="1" dirty="0" smtClean="0">
                <a:solidFill>
                  <a:srgbClr val="FF0000"/>
                </a:solidFill>
                <a:effectLst>
                  <a:outerShdw blurRad="38100" dist="38100" dir="2700000" algn="tl">
                    <a:srgbClr val="000000">
                      <a:alpha val="43137"/>
                    </a:srgbClr>
                  </a:outerShdw>
                </a:effectLst>
              </a:rPr>
              <a:t>SAN-TEZ PROJE DESTEKLERİ</a:t>
            </a:r>
            <a:endParaRPr lang="tr-TR" b="1" dirty="0">
              <a:solidFill>
                <a:srgbClr val="FF0000"/>
              </a:solidFill>
              <a:effectLst>
                <a:outerShdw blurRad="38100" dist="38100" dir="2700000" algn="tl">
                  <a:srgbClr val="000000">
                    <a:alpha val="43137"/>
                  </a:srgbClr>
                </a:outerShdw>
              </a:effectLst>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46</a:t>
            </a:fld>
            <a:endParaRPr lang="tr-TR"/>
          </a:p>
        </p:txBody>
      </p:sp>
      <p:sp>
        <p:nvSpPr>
          <p:cNvPr id="4" name="3 Akış Çizelgesi: Delikli Teyp"/>
          <p:cNvSpPr/>
          <p:nvPr/>
        </p:nvSpPr>
        <p:spPr>
          <a:xfrm>
            <a:off x="531812" y="787782"/>
            <a:ext cx="11540852" cy="5881578"/>
          </a:xfrm>
          <a:prstGeom prst="flowChartPunchedTape">
            <a:avLst/>
          </a:prstGeom>
          <a:solidFill>
            <a:srgbClr val="002060"/>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800" dirty="0"/>
              <a:t>Sanayi ve Ticaret Bakanlığı tarafından </a:t>
            </a:r>
            <a:r>
              <a:rPr lang="tr-TR" sz="2800" dirty="0" smtClean="0"/>
              <a:t>hibe </a:t>
            </a:r>
            <a:r>
              <a:rPr lang="tr-TR" sz="2800" dirty="0"/>
              <a:t>edilen ve 5746 sayılı Kanun uyarınca özel bir fon hesabında tutulması gereken </a:t>
            </a:r>
            <a:r>
              <a:rPr lang="tr-TR" sz="2800" b="1" dirty="0" smtClean="0">
                <a:solidFill>
                  <a:srgbClr val="FFFF00"/>
                </a:solidFill>
              </a:rPr>
              <a:t>Teknogirişim </a:t>
            </a:r>
            <a:r>
              <a:rPr lang="tr-TR" sz="2800" b="1" dirty="0">
                <a:solidFill>
                  <a:srgbClr val="FFFF00"/>
                </a:solidFill>
              </a:rPr>
              <a:t>Sermaye Desteği kurum kazancının tespitinde gelir olarak ve Ar-Ge indirimi tutarının tespitinde Ar-Ge harcaması olarak dikkate alınmayacaktır. </a:t>
            </a:r>
            <a:r>
              <a:rPr lang="tr-TR" sz="2800" dirty="0"/>
              <a:t>Ancak bu fonun, elde edildiği hesap dönemini izleyen beş yıl içinde sermayeye ilâve dışında herhangi bir şekilde başka bir hesaba nakledilmesi veya işletmeden çekilmesi halinde, zamanında tahakkuk ettirilmeyen vergiler </a:t>
            </a:r>
            <a:r>
              <a:rPr lang="tr-TR" sz="2800" dirty="0" err="1"/>
              <a:t>ziyaa</a:t>
            </a:r>
            <a:r>
              <a:rPr lang="tr-TR" sz="2800" dirty="0"/>
              <a:t> uğratılmış </a:t>
            </a:r>
            <a:r>
              <a:rPr lang="tr-TR" sz="2800" dirty="0" smtClean="0"/>
              <a:t>sayılmaktadır.</a:t>
            </a:r>
            <a:endParaRPr lang="tr-TR" sz="2800" b="1" dirty="0">
              <a:effectLst>
                <a:outerShdw blurRad="38100" dist="38100" dir="2700000" algn="tl">
                  <a:srgbClr val="000000">
                    <a:alpha val="43137"/>
                  </a:srgbClr>
                </a:outerShdw>
              </a:effectLst>
            </a:endParaRPr>
          </a:p>
        </p:txBody>
      </p:sp>
    </p:spTree>
  </p:cSld>
  <p:clrMapOvr>
    <a:masterClrMapping/>
  </p:clrMapOvr>
  <p:transition spd="slow">
    <p:newsfla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52662" y="285728"/>
            <a:ext cx="7772400" cy="914400"/>
          </a:xfrm>
        </p:spPr>
        <p:txBody>
          <a:bodyPr/>
          <a:lstStyle/>
          <a:p>
            <a:r>
              <a:rPr lang="tr-TR" dirty="0" smtClean="0"/>
              <a:t>FİNANSAL KİRALAMA</a:t>
            </a:r>
            <a:endParaRPr lang="tr-TR" dirty="0"/>
          </a:p>
        </p:txBody>
      </p:sp>
      <p:sp>
        <p:nvSpPr>
          <p:cNvPr id="6" name="5 Slayt Numarası Yer Tutucusu"/>
          <p:cNvSpPr>
            <a:spLocks noGrp="1"/>
          </p:cNvSpPr>
          <p:nvPr>
            <p:ph type="sldNum" sz="quarter" idx="12"/>
          </p:nvPr>
        </p:nvSpPr>
        <p:spPr/>
        <p:txBody>
          <a:bodyPr/>
          <a:lstStyle/>
          <a:p>
            <a:fld id="{FD007806-E202-4D1D-9C40-9653F041FDCC}" type="slidenum">
              <a:rPr lang="tr-TR" smtClean="0"/>
              <a:pPr/>
              <a:t>47</a:t>
            </a:fld>
            <a:endParaRPr lang="tr-TR"/>
          </a:p>
        </p:txBody>
      </p:sp>
      <p:sp>
        <p:nvSpPr>
          <p:cNvPr id="4" name="3 Dikdörtgen"/>
          <p:cNvSpPr/>
          <p:nvPr/>
        </p:nvSpPr>
        <p:spPr>
          <a:xfrm>
            <a:off x="2166910" y="1000108"/>
            <a:ext cx="9473706" cy="170881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400" b="1" dirty="0">
                <a:solidFill>
                  <a:srgbClr val="FF0000"/>
                </a:solidFill>
              </a:rPr>
              <a:t>13 Aralık 2012 TARİHLİ </a:t>
            </a:r>
            <a:r>
              <a:rPr lang="tr-TR" sz="2400" b="1" dirty="0">
                <a:solidFill>
                  <a:schemeClr val="bg1"/>
                </a:solidFill>
              </a:rPr>
              <a:t>FİNANSAL KİRALAMA, FAKTORİNG VE FİNANSMAN </a:t>
            </a:r>
            <a:r>
              <a:rPr lang="tr-TR" sz="2400" b="1" dirty="0" smtClean="0">
                <a:solidFill>
                  <a:schemeClr val="bg1"/>
                </a:solidFill>
              </a:rPr>
              <a:t>ŞİRKETLERİ </a:t>
            </a:r>
            <a:r>
              <a:rPr lang="tr-TR" sz="2400" b="1" dirty="0">
                <a:solidFill>
                  <a:schemeClr val="bg1"/>
                </a:solidFill>
              </a:rPr>
              <a:t>KANUNU  YAYIMLANDI. </a:t>
            </a:r>
            <a:r>
              <a:rPr lang="tr-TR" sz="2400" b="1" dirty="0" smtClean="0">
                <a:solidFill>
                  <a:schemeClr val="bg1"/>
                </a:solidFill>
              </a:rPr>
              <a:t> BU </a:t>
            </a:r>
            <a:r>
              <a:rPr lang="tr-TR" sz="2400" b="1" dirty="0">
                <a:solidFill>
                  <a:schemeClr val="bg1"/>
                </a:solidFill>
              </a:rPr>
              <a:t>KANUN KAPSAMINDA YAPILAN KİRALAMALAR FİNANSAL KİRALAMA HÜKÜMLERİNE GÖRE DEĞERLENECEKTİR.</a:t>
            </a:r>
          </a:p>
        </p:txBody>
      </p:sp>
      <p:sp>
        <p:nvSpPr>
          <p:cNvPr id="5" name="4 Paralelkenar"/>
          <p:cNvSpPr/>
          <p:nvPr/>
        </p:nvSpPr>
        <p:spPr>
          <a:xfrm>
            <a:off x="370987" y="2997522"/>
            <a:ext cx="6349681" cy="3429000"/>
          </a:xfrm>
          <a:prstGeom prst="parallelogram">
            <a:avLst>
              <a:gd name="adj" fmla="val 10329"/>
            </a:avLst>
          </a:prstGeom>
        </p:spPr>
        <p:style>
          <a:lnRef idx="1">
            <a:schemeClr val="accent6"/>
          </a:lnRef>
          <a:fillRef idx="2">
            <a:schemeClr val="accent6"/>
          </a:fillRef>
          <a:effectRef idx="1">
            <a:schemeClr val="accent6"/>
          </a:effectRef>
          <a:fontRef idx="minor">
            <a:schemeClr val="dk1"/>
          </a:fontRef>
        </p:style>
        <p:txBody>
          <a:bodyPr rtlCol="0" anchor="t"/>
          <a:lstStyle/>
          <a:p>
            <a:pPr algn="just"/>
            <a:r>
              <a:rPr lang="tr-TR" sz="2400" b="1" dirty="0"/>
              <a:t>Finansal kiralama sözleşmeleri ve </a:t>
            </a:r>
            <a:r>
              <a:rPr lang="tr-TR" sz="2400" b="1" dirty="0">
                <a:solidFill>
                  <a:srgbClr val="FF0000"/>
                </a:solidFill>
              </a:rPr>
              <a:t>bu sözleşmelerin devrine ve tadiline ilişkin kâğıtlar ile bunların teminatı amacıyla düzenlenen kâğıtla</a:t>
            </a:r>
            <a:r>
              <a:rPr lang="tr-TR" sz="2400" b="1" dirty="0"/>
              <a:t>r damga vergisinden, bu kâğıtlarla ilgili yapılacak işlemler harçtan müstesnadır.</a:t>
            </a:r>
          </a:p>
        </p:txBody>
      </p:sp>
      <p:sp>
        <p:nvSpPr>
          <p:cNvPr id="8" name="7 Paralelkenar"/>
          <p:cNvSpPr/>
          <p:nvPr/>
        </p:nvSpPr>
        <p:spPr>
          <a:xfrm>
            <a:off x="6685041" y="2997522"/>
            <a:ext cx="4390208" cy="3500438"/>
          </a:xfrm>
          <a:prstGeom prst="parallelogram">
            <a:avLst>
              <a:gd name="adj" fmla="val 13589"/>
            </a:avLst>
          </a:prstGeom>
        </p:spPr>
        <p:style>
          <a:lnRef idx="1">
            <a:schemeClr val="accent6"/>
          </a:lnRef>
          <a:fillRef idx="2">
            <a:schemeClr val="accent6"/>
          </a:fillRef>
          <a:effectRef idx="1">
            <a:schemeClr val="accent6"/>
          </a:effectRef>
          <a:fontRef idx="minor">
            <a:schemeClr val="dk1"/>
          </a:fontRef>
        </p:style>
        <p:txBody>
          <a:bodyPr rtlCol="0" anchor="t"/>
          <a:lstStyle/>
          <a:p>
            <a:pPr algn="just"/>
            <a:r>
              <a:rPr lang="tr-TR" sz="2000" b="1" dirty="0"/>
              <a:t>Satıp geri kiralama yöntemi ile yapılan kiralama sözleşmeleri kapsamında kiralanan taşınmazların sözleşme süresi sonunda </a:t>
            </a:r>
            <a:r>
              <a:rPr lang="tr-TR" sz="2000" b="1" dirty="0">
                <a:solidFill>
                  <a:srgbClr val="FF0000"/>
                </a:solidFill>
              </a:rPr>
              <a:t>kiracı adına </a:t>
            </a:r>
            <a:r>
              <a:rPr lang="tr-TR" sz="2000" b="1" dirty="0"/>
              <a:t>tapuya tescili tapu harcından müstesnadır.</a:t>
            </a:r>
          </a:p>
        </p:txBody>
      </p:sp>
    </p:spTree>
  </p:cSld>
  <p:clrMapOvr>
    <a:masterClrMapping/>
  </p:clrMapOvr>
  <p:transition spd="slow">
    <p:newsfla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FİNANSAL KİRALAMA</a:t>
            </a: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48</a:t>
            </a:fld>
            <a:endParaRPr lang="tr-TR"/>
          </a:p>
        </p:txBody>
      </p:sp>
      <p:sp>
        <p:nvSpPr>
          <p:cNvPr id="4" name="3 Dikdörtgen"/>
          <p:cNvSpPr/>
          <p:nvPr/>
        </p:nvSpPr>
        <p:spPr>
          <a:xfrm>
            <a:off x="2135560" y="1268760"/>
            <a:ext cx="8208912" cy="51125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800" b="1" dirty="0">
                <a:solidFill>
                  <a:schemeClr val="bg1"/>
                </a:solidFill>
              </a:rPr>
              <a:t> </a:t>
            </a:r>
            <a:r>
              <a:rPr lang="tr-TR" sz="2800" b="1" dirty="0">
                <a:solidFill>
                  <a:schemeClr val="tx1"/>
                </a:solidFill>
              </a:rPr>
              <a:t>Satıp geri kiralama yöntemi ile gerçekleştirilen kiralama sözleşmeleri kapsamında kiracı tarafından </a:t>
            </a:r>
            <a:r>
              <a:rPr lang="tr-TR" sz="2800" b="1" i="1" u="sng" dirty="0">
                <a:solidFill>
                  <a:schemeClr val="accent6">
                    <a:lumMod val="75000"/>
                  </a:schemeClr>
                </a:solidFill>
              </a:rPr>
              <a:t>sözleşme süresi sonunda geri alınmak kaydıyla</a:t>
            </a:r>
            <a:r>
              <a:rPr lang="tr-TR" sz="2800" b="1" dirty="0">
                <a:solidFill>
                  <a:schemeClr val="bg1"/>
                </a:solidFill>
              </a:rPr>
              <a:t> </a:t>
            </a:r>
            <a:r>
              <a:rPr lang="tr-TR" sz="2800" b="1" dirty="0">
                <a:solidFill>
                  <a:srgbClr val="FF0000"/>
                </a:solidFill>
              </a:rPr>
              <a:t>kiralanan taşınmazların kiralayana satışı sırasında devredenden </a:t>
            </a:r>
            <a:r>
              <a:rPr lang="tr-TR" sz="2800" b="1" dirty="0">
                <a:solidFill>
                  <a:schemeClr val="tx1"/>
                </a:solidFill>
              </a:rPr>
              <a:t>(Taşınmazın herhangi bir şekilde kiracı tarafından geri alınmamasının tespiti durumunda ilgililerden (a) bendindeki oran ile bu bentteki oran arasındaki farka tekabül eden harç tutarı 213 sayılı Kanun hükümlerine göre gecikme faizi ile birlikte alınır.) </a:t>
            </a:r>
            <a:r>
              <a:rPr lang="tr-TR" sz="2800" b="1" dirty="0">
                <a:solidFill>
                  <a:schemeClr val="accent1">
                    <a:lumMod val="75000"/>
                  </a:schemeClr>
                </a:solidFill>
              </a:rPr>
              <a:t>Binde 3,96</a:t>
            </a:r>
            <a:r>
              <a:rPr lang="tr-TR" sz="2800" b="1" dirty="0" smtClean="0">
                <a:solidFill>
                  <a:schemeClr val="accent1">
                    <a:lumMod val="75000"/>
                  </a:schemeClr>
                </a:solidFill>
              </a:rPr>
              <a:t>” oranında  harç alınmaktadır.</a:t>
            </a:r>
            <a:endParaRPr lang="tr-TR" sz="2800" b="1" dirty="0">
              <a:solidFill>
                <a:schemeClr val="accent1">
                  <a:lumMod val="75000"/>
                </a:schemeClr>
              </a:solidFill>
            </a:endParaRPr>
          </a:p>
        </p:txBody>
      </p:sp>
    </p:spTree>
  </p:cSld>
  <p:clrMapOvr>
    <a:masterClrMapping/>
  </p:clrMapOvr>
  <p:transition spd="slow">
    <p:newsfla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116633"/>
            <a:ext cx="10018713" cy="1152128"/>
          </a:xfrm>
        </p:spPr>
        <p:txBody>
          <a:bodyPr/>
          <a:lstStyle/>
          <a:p>
            <a:r>
              <a:rPr lang="tr-TR" dirty="0" smtClean="0"/>
              <a:t>FİNANSAL KİRALAMADA KUR FARKI VB.</a:t>
            </a:r>
            <a:endParaRPr lang="tr-TR" dirty="0"/>
          </a:p>
        </p:txBody>
      </p:sp>
      <p:sp>
        <p:nvSpPr>
          <p:cNvPr id="4" name="3 Slayt Numarası Yer Tutucusu"/>
          <p:cNvSpPr>
            <a:spLocks noGrp="1"/>
          </p:cNvSpPr>
          <p:nvPr>
            <p:ph type="sldNum" sz="quarter" idx="12"/>
          </p:nvPr>
        </p:nvSpPr>
        <p:spPr/>
        <p:txBody>
          <a:bodyPr/>
          <a:lstStyle/>
          <a:p>
            <a:fld id="{FD007806-E202-4D1D-9C40-9653F041FDCC}" type="slidenum">
              <a:rPr lang="tr-TR" smtClean="0"/>
              <a:pPr/>
              <a:t>49</a:t>
            </a:fld>
            <a:endParaRPr lang="tr-TR"/>
          </a:p>
        </p:txBody>
      </p:sp>
      <p:sp>
        <p:nvSpPr>
          <p:cNvPr id="5" name="4 Akış Çizelgesi: Delikli Teyp"/>
          <p:cNvSpPr/>
          <p:nvPr/>
        </p:nvSpPr>
        <p:spPr>
          <a:xfrm>
            <a:off x="2351584" y="1500174"/>
            <a:ext cx="7848872" cy="5025170"/>
          </a:xfrm>
          <a:prstGeom prst="flowChartPunchedTap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b="1" dirty="0">
                <a:latin typeface="Calibri" pitchFamily="34" charset="0"/>
              </a:rPr>
              <a:t>Yabancı para cinsinden yapılan finansal kiralama sözleşmelerinde kiracının sözleşme tarihinden sonra oluşan anapara kur farkları ile kiracı tarafından ödenen faizlerin, ilgili kıymetin maliyetine intikal ettirilmesi ve maliyete eklenen bu farkların ilgili kıymetin amortisman süresi içinde itfa edilmesi gerektiği Gelir İdaresince kabul edilmektedir.</a:t>
            </a:r>
            <a:endParaRPr lang="tr-TR" sz="2400" dirty="0"/>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88666"/>
          </a:xfrm>
        </p:spPr>
        <p:txBody>
          <a:bodyPr/>
          <a:lstStyle/>
          <a:p>
            <a:pPr algn="ctr"/>
            <a:r>
              <a:rPr lang="tr-TR" b="1" dirty="0" smtClean="0">
                <a:solidFill>
                  <a:srgbClr val="FF0000"/>
                </a:solidFill>
              </a:rPr>
              <a:t>ÖRNEK (ÖZELGE)</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5</a:t>
            </a:fld>
            <a:endParaRPr lang="tr-TR"/>
          </a:p>
        </p:txBody>
      </p:sp>
      <p:sp>
        <p:nvSpPr>
          <p:cNvPr id="5" name="Dikdörtgen 4"/>
          <p:cNvSpPr/>
          <p:nvPr/>
        </p:nvSpPr>
        <p:spPr>
          <a:xfrm>
            <a:off x="839416" y="1700808"/>
            <a:ext cx="3744416" cy="43924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b="1" dirty="0" smtClean="0">
                <a:solidFill>
                  <a:schemeClr val="tx1"/>
                </a:solidFill>
              </a:rPr>
              <a:t>2010 </a:t>
            </a:r>
            <a:r>
              <a:rPr lang="tr-TR" sz="2400" b="1" dirty="0">
                <a:solidFill>
                  <a:schemeClr val="tx1"/>
                </a:solidFill>
              </a:rPr>
              <a:t>yılı hesap dönemi mal </a:t>
            </a:r>
            <a:r>
              <a:rPr lang="tr-TR" sz="2400" b="1" dirty="0" smtClean="0">
                <a:solidFill>
                  <a:schemeClr val="tx1"/>
                </a:solidFill>
              </a:rPr>
              <a:t>alışları </a:t>
            </a:r>
            <a:r>
              <a:rPr lang="tr-TR" sz="2400" b="1" dirty="0">
                <a:solidFill>
                  <a:schemeClr val="tx1"/>
                </a:solidFill>
              </a:rPr>
              <a:t>90.000 lira</a:t>
            </a:r>
            <a:r>
              <a:rPr lang="tr-TR" sz="2400" b="1" dirty="0" smtClean="0">
                <a:solidFill>
                  <a:schemeClr val="tx1"/>
                </a:solidFill>
              </a:rPr>
              <a:t>, mal satışlarının </a:t>
            </a:r>
            <a:r>
              <a:rPr lang="tr-TR" sz="2400" b="1" dirty="0">
                <a:solidFill>
                  <a:schemeClr val="tx1"/>
                </a:solidFill>
              </a:rPr>
              <a:t>100.000 lira olduğu </a:t>
            </a:r>
            <a:r>
              <a:rPr lang="tr-TR" sz="2400" b="1" dirty="0" smtClean="0">
                <a:solidFill>
                  <a:schemeClr val="tx1"/>
                </a:solidFill>
              </a:rPr>
              <a:t>kabul edilerek, </a:t>
            </a:r>
            <a:r>
              <a:rPr lang="tr-TR" sz="2400" b="1" dirty="0">
                <a:solidFill>
                  <a:schemeClr val="tx1"/>
                </a:solidFill>
              </a:rPr>
              <a:t>2011 yılı hesap döneminde sınıf değiştirerek (II) nci sınıf tüccar olarak defter </a:t>
            </a:r>
            <a:r>
              <a:rPr lang="tr-TR" sz="2400" b="1" dirty="0" smtClean="0">
                <a:solidFill>
                  <a:schemeClr val="tx1"/>
                </a:solidFill>
              </a:rPr>
              <a:t>tutulabilir mi?</a:t>
            </a:r>
            <a:endParaRPr lang="tr-TR" sz="2400" b="1" dirty="0">
              <a:solidFill>
                <a:schemeClr val="tx1"/>
              </a:solidFill>
            </a:endParaRPr>
          </a:p>
        </p:txBody>
      </p:sp>
      <p:sp>
        <p:nvSpPr>
          <p:cNvPr id="6" name="Gözyaşı Damlası 5"/>
          <p:cNvSpPr/>
          <p:nvPr/>
        </p:nvSpPr>
        <p:spPr>
          <a:xfrm>
            <a:off x="5519936" y="1628800"/>
            <a:ext cx="5984676" cy="5040560"/>
          </a:xfrm>
          <a:prstGeom prst="teardrop">
            <a:avLst/>
          </a:prstGeom>
          <a:ln w="28575">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b="1" dirty="0"/>
              <a:t>2010 yılı hesap döneminde 90.000 lira olan mal alışlarınızın ve 100.000 lira olan mal satışlarınızın, mal alışları için belirlenen (</a:t>
            </a:r>
            <a:r>
              <a:rPr lang="tr-TR" b="1" dirty="0">
                <a:solidFill>
                  <a:srgbClr val="FF0000"/>
                </a:solidFill>
              </a:rPr>
              <a:t>129.000)</a:t>
            </a:r>
            <a:r>
              <a:rPr lang="tr-TR" b="1" dirty="0"/>
              <a:t> - (</a:t>
            </a:r>
            <a:r>
              <a:rPr lang="tr-TR" b="1" dirty="0">
                <a:solidFill>
                  <a:srgbClr val="FF0000"/>
                </a:solidFill>
              </a:rPr>
              <a:t>129.000</a:t>
            </a:r>
            <a:r>
              <a:rPr lang="tr-TR" b="1" dirty="0"/>
              <a:t> X %20) = 103.200 liralık veya mal satışları için belirlenen (</a:t>
            </a:r>
            <a:r>
              <a:rPr lang="tr-TR" b="1" dirty="0">
                <a:solidFill>
                  <a:srgbClr val="FF0000"/>
                </a:solidFill>
              </a:rPr>
              <a:t>180.000</a:t>
            </a:r>
            <a:r>
              <a:rPr lang="tr-TR" b="1" dirty="0"/>
              <a:t>) - (</a:t>
            </a:r>
            <a:r>
              <a:rPr lang="tr-TR" b="1" dirty="0">
                <a:solidFill>
                  <a:srgbClr val="FF0000"/>
                </a:solidFill>
              </a:rPr>
              <a:t>180.000</a:t>
            </a:r>
            <a:r>
              <a:rPr lang="tr-TR" b="1" dirty="0"/>
              <a:t> X %20) = 144.000 liralık sınırın altında kalması nedeniyle 2011 yılı hesap döneminde işletme hesabında defter tutabilmeniz mümkün bulunmaktadır</a:t>
            </a:r>
            <a:r>
              <a:rPr lang="tr-TR" b="1" dirty="0" smtClean="0"/>
              <a:t>.</a:t>
            </a:r>
          </a:p>
          <a:p>
            <a:pPr algn="just"/>
            <a:r>
              <a:rPr lang="tr-TR" sz="2400" b="1" i="1" dirty="0" smtClean="0">
                <a:solidFill>
                  <a:srgbClr val="FF0000"/>
                </a:solidFill>
                <a:effectLst>
                  <a:outerShdw blurRad="38100" dist="38100" dir="2700000" algn="tl">
                    <a:srgbClr val="000000">
                      <a:alpha val="43137"/>
                    </a:srgbClr>
                  </a:outerShdw>
                </a:effectLst>
              </a:rPr>
              <a:t>2011 yılı için belirlenen hadler esas alınmıştır.</a:t>
            </a:r>
            <a:endParaRPr lang="tr-TR" sz="2400" b="1"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3110851"/>
      </p:ext>
    </p:extLst>
  </p:cSld>
  <p:clrMapOvr>
    <a:masterClrMapping/>
  </p:clrMapOvr>
  <p:transition spd="slow">
    <p:newsfla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97122" y="252879"/>
            <a:ext cx="10018713" cy="1752599"/>
          </a:xfrm>
        </p:spPr>
        <p:txBody>
          <a:bodyPr/>
          <a:lstStyle/>
          <a:p>
            <a:r>
              <a:rPr lang="tr-TR" dirty="0" smtClean="0">
                <a:solidFill>
                  <a:srgbClr val="FF0000"/>
                </a:solidFill>
              </a:rPr>
              <a:t/>
            </a:r>
            <a:br>
              <a:rPr lang="tr-TR" dirty="0" smtClean="0">
                <a:solidFill>
                  <a:srgbClr val="FF0000"/>
                </a:solidFill>
              </a:rPr>
            </a:br>
            <a:r>
              <a:rPr lang="tr-TR" b="1" dirty="0" smtClean="0">
                <a:solidFill>
                  <a:srgbClr val="FF0000"/>
                </a:solidFill>
              </a:rPr>
              <a:t>STOK DEĞERLEME</a:t>
            </a:r>
            <a:endParaRPr lang="tr-TR" b="1" dirty="0">
              <a:solidFill>
                <a:srgbClr val="FF0000"/>
              </a:solidFill>
            </a:endParaRPr>
          </a:p>
        </p:txBody>
      </p:sp>
      <p:sp>
        <p:nvSpPr>
          <p:cNvPr id="3" name="2 İçerik Yer Tutucusu"/>
          <p:cNvSpPr>
            <a:spLocks noGrp="1"/>
          </p:cNvSpPr>
          <p:nvPr>
            <p:ph idx="1"/>
          </p:nvPr>
        </p:nvSpPr>
        <p:spPr>
          <a:xfrm>
            <a:off x="1487488" y="1353819"/>
            <a:ext cx="7772400" cy="709336"/>
          </a:xfrm>
        </p:spPr>
        <p:txBody>
          <a:bodyPr/>
          <a:lstStyle/>
          <a:p>
            <a:r>
              <a:rPr lang="tr-TR" b="1" dirty="0" smtClean="0"/>
              <a:t>Stoklar maliyet bedeli ile değerlenecektir</a:t>
            </a:r>
            <a:r>
              <a:rPr lang="tr-TR" dirty="0" smtClean="0"/>
              <a:t>.</a:t>
            </a:r>
          </a:p>
          <a:p>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50</a:t>
            </a:fld>
            <a:endParaRPr lang="tr-TR"/>
          </a:p>
        </p:txBody>
      </p:sp>
      <p:sp>
        <p:nvSpPr>
          <p:cNvPr id="4" name="3 Yuvarlatılmış Dikdörtgen"/>
          <p:cNvSpPr/>
          <p:nvPr/>
        </p:nvSpPr>
        <p:spPr>
          <a:xfrm>
            <a:off x="1709935" y="1803100"/>
            <a:ext cx="9793088" cy="4794252"/>
          </a:xfrm>
          <a:prstGeom prst="horizontalScroll">
            <a:avLst/>
          </a:prstGeom>
          <a:solidFill>
            <a:schemeClr val="tx2">
              <a:lumMod val="20000"/>
              <a:lumOff val="80000"/>
            </a:schemeClr>
          </a:solid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lang="tr-TR" sz="2400" b="1" dirty="0">
                <a:latin typeface="Calibri" pitchFamily="34" charset="0"/>
              </a:rPr>
              <a:t>238 Sıra No’lu VUK GT,</a:t>
            </a:r>
          </a:p>
          <a:p>
            <a:pPr algn="just"/>
            <a:r>
              <a:rPr lang="tr-TR" sz="2800" b="1" dirty="0">
                <a:solidFill>
                  <a:srgbClr val="002060"/>
                </a:solidFill>
                <a:latin typeface="Calibri" pitchFamily="34" charset="0"/>
              </a:rPr>
              <a:t>Emtianın satın alınıp işletme stoklarına girdiği tarihe kadar oluşan kur farklarının maliyete intikal ettirilmesi zorunludur.</a:t>
            </a:r>
          </a:p>
          <a:p>
            <a:pPr algn="just"/>
            <a:r>
              <a:rPr lang="tr-TR" sz="2800" b="1" dirty="0">
                <a:solidFill>
                  <a:srgbClr val="002060"/>
                </a:solidFill>
                <a:latin typeface="Calibri" pitchFamily="34" charset="0"/>
              </a:rPr>
              <a:t>İşletmelerin finansman temini maksadıyla bankalardan veya benzeri kredi müesseselerinden aldıkları krediler için ödedikleri faiz ve komisyon giderlerinden, dönem sonu stoklarına pay vermeleri zorunlu bulunmamaktadır</a:t>
            </a:r>
            <a:r>
              <a:rPr lang="tr-TR" sz="2800" b="1" dirty="0">
                <a:latin typeface="Calibri" pitchFamily="34" charset="0"/>
              </a:rPr>
              <a:t>. </a:t>
            </a:r>
            <a:endParaRPr lang="tr-TR" sz="2800" dirty="0"/>
          </a:p>
        </p:txBody>
      </p:sp>
    </p:spTree>
  </p:cSld>
  <p:clrMapOvr>
    <a:masterClrMapping/>
  </p:clrMapOvr>
  <p:transition spd="slow">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399" y="260648"/>
            <a:ext cx="9064623" cy="1165816"/>
          </a:xfrm>
        </p:spPr>
        <p:txBody>
          <a:bodyPr>
            <a:normAutofit fontScale="90000"/>
          </a:bodyPr>
          <a:lstStyle/>
          <a:p>
            <a:r>
              <a:rPr lang="tr-TR" b="1" dirty="0" smtClean="0">
                <a:solidFill>
                  <a:srgbClr val="FF0000"/>
                </a:solidFill>
              </a:rPr>
              <a:t>DEPOZİTO KARŞILIĞINDA VERİLEN STOKLAR</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51</a:t>
            </a:fld>
            <a:endParaRPr lang="tr-TR"/>
          </a:p>
        </p:txBody>
      </p:sp>
      <p:sp>
        <p:nvSpPr>
          <p:cNvPr id="4" name="3 Katlanmış Nesne"/>
          <p:cNvSpPr/>
          <p:nvPr/>
        </p:nvSpPr>
        <p:spPr>
          <a:xfrm>
            <a:off x="1271464" y="1586910"/>
            <a:ext cx="10359973" cy="4623229"/>
          </a:xfrm>
          <a:prstGeom prst="flowChartPunchedCard">
            <a:avLst/>
          </a:prstGeom>
          <a:solidFill>
            <a:srgbClr val="002060"/>
          </a:solidFill>
          <a:scene3d>
            <a:camera prst="obliqueTopRight"/>
            <a:lightRig rig="threePt" dir="t"/>
          </a:scene3d>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just"/>
            <a:r>
              <a:rPr lang="tr-TR" sz="2400" b="1" dirty="0">
                <a:solidFill>
                  <a:srgbClr val="FFFF00"/>
                </a:solidFill>
              </a:rPr>
              <a:t>Bu mallar işletmenin varlığı olup, değerlemeye tabidir. Bu mallar bir yıldan fazla kullanılabilmekte ise (TÜP GİBİ) demirbaş olarak kaydedilmelidir.</a:t>
            </a:r>
          </a:p>
          <a:p>
            <a:pPr algn="just"/>
            <a:r>
              <a:rPr lang="tr-TR" sz="2400" dirty="0">
                <a:ln>
                  <a:solidFill>
                    <a:schemeClr val="bg1">
                      <a:lumMod val="95000"/>
                    </a:schemeClr>
                  </a:solidFill>
                </a:ln>
                <a:solidFill>
                  <a:srgbClr val="FFFF00"/>
                </a:solidFill>
              </a:rPr>
              <a:t>Ayrıca, bu malların NAZIM </a:t>
            </a:r>
            <a:r>
              <a:rPr lang="tr-TR" sz="2400" dirty="0" err="1">
                <a:ln>
                  <a:solidFill>
                    <a:schemeClr val="bg1">
                      <a:lumMod val="95000"/>
                    </a:schemeClr>
                  </a:solidFill>
                </a:ln>
                <a:solidFill>
                  <a:srgbClr val="FFFF00"/>
                </a:solidFill>
              </a:rPr>
              <a:t>HESAPLAR’da</a:t>
            </a:r>
            <a:r>
              <a:rPr lang="tr-TR" sz="2400" dirty="0">
                <a:ln>
                  <a:solidFill>
                    <a:schemeClr val="bg1">
                      <a:lumMod val="95000"/>
                    </a:schemeClr>
                  </a:solidFill>
                </a:ln>
                <a:solidFill>
                  <a:srgbClr val="FFFF00"/>
                </a:solidFill>
              </a:rPr>
              <a:t> da izlenmesi gerekmektedir.</a:t>
            </a:r>
          </a:p>
          <a:p>
            <a:pPr algn="just"/>
            <a:r>
              <a:rPr lang="tr-TR" sz="2400" dirty="0">
                <a:ln>
                  <a:solidFill>
                    <a:schemeClr val="bg1">
                      <a:lumMod val="95000"/>
                    </a:schemeClr>
                  </a:solidFill>
                </a:ln>
                <a:solidFill>
                  <a:srgbClr val="FFFF00"/>
                </a:solidFill>
                <a:latin typeface="Calibri" pitchFamily="34" charset="0"/>
              </a:rPr>
              <a:t>Geri getirilmek üzere, depozito karşılığı verilen ambalaj maddeleri bir kısmı değişik nedenlerle geri gelmez ise bu ambalaj maddelerinin amortisman konusunu teşkil eden kıymetlerden olması durumunda Bu ambalaj maddeleri mal olarak değil, demirbaş olarak aktifleştirilmek suretiyle değerlenmeleri gerekir. </a:t>
            </a:r>
          </a:p>
          <a:p>
            <a:pPr algn="just"/>
            <a:endParaRPr lang="tr-TR" sz="2400" b="1" dirty="0"/>
          </a:p>
          <a:p>
            <a:pPr algn="just"/>
            <a:endParaRPr lang="tr-TR" sz="2400" b="1" dirty="0"/>
          </a:p>
        </p:txBody>
      </p:sp>
    </p:spTree>
  </p:cSld>
  <p:clrMapOvr>
    <a:masterClrMapping/>
  </p:clrMapOvr>
  <p:transition spd="slow">
    <p:newsfla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399" y="260648"/>
            <a:ext cx="9064623" cy="1165816"/>
          </a:xfrm>
        </p:spPr>
        <p:txBody>
          <a:bodyPr>
            <a:normAutofit/>
          </a:bodyPr>
          <a:lstStyle/>
          <a:p>
            <a:r>
              <a:rPr lang="tr-TR" b="1" dirty="0" smtClean="0">
                <a:solidFill>
                  <a:srgbClr val="FF0000"/>
                </a:solidFill>
              </a:rPr>
              <a:t>SU DAMACANALARI</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52</a:t>
            </a:fld>
            <a:endParaRPr lang="tr-TR"/>
          </a:p>
        </p:txBody>
      </p:sp>
      <p:sp>
        <p:nvSpPr>
          <p:cNvPr id="4" name="3 Katlanmış Nesne"/>
          <p:cNvSpPr/>
          <p:nvPr/>
        </p:nvSpPr>
        <p:spPr>
          <a:xfrm>
            <a:off x="1271464" y="1574747"/>
            <a:ext cx="10359973" cy="4623229"/>
          </a:xfrm>
          <a:prstGeom prst="flowChartPunchedCard">
            <a:avLst/>
          </a:prstGeom>
        </p:spPr>
        <p:style>
          <a:lnRef idx="1">
            <a:schemeClr val="accent2"/>
          </a:lnRef>
          <a:fillRef idx="1002">
            <a:schemeClr val="lt2"/>
          </a:fillRef>
          <a:effectRef idx="1">
            <a:schemeClr val="accent2"/>
          </a:effectRef>
          <a:fontRef idx="minor">
            <a:schemeClr val="dk1"/>
          </a:fontRef>
        </p:style>
        <p:txBody>
          <a:bodyPr rtlCol="0" anchor="t">
            <a:scene3d>
              <a:camera prst="orthographicFront"/>
              <a:lightRig rig="threePt" dir="t"/>
            </a:scene3d>
            <a:sp3d extrusionH="57150">
              <a:bevelT w="82550" h="38100" prst="coolSlant"/>
            </a:sp3d>
          </a:bodyPr>
          <a:lstStyle/>
          <a:p>
            <a:pPr algn="just"/>
            <a:r>
              <a:rPr lang="tr-TR" sz="2800" dirty="0">
                <a:ln w="0">
                  <a:solidFill>
                    <a:schemeClr val="tx1"/>
                  </a:solidFill>
                </a:ln>
                <a:solidFill>
                  <a:schemeClr val="tx1"/>
                </a:solidFill>
                <a:effectLst>
                  <a:outerShdw blurRad="38100" dist="19050" dir="2700000" algn="tl" rotWithShape="0">
                    <a:schemeClr val="dk1">
                      <a:alpha val="40000"/>
                    </a:schemeClr>
                  </a:outerShdw>
                </a:effectLst>
              </a:rPr>
              <a:t>D</a:t>
            </a:r>
            <a:r>
              <a:rPr lang="tr-TR" sz="2800" dirty="0" smtClean="0">
                <a:ln w="0">
                  <a:solidFill>
                    <a:schemeClr val="tx1"/>
                  </a:solidFill>
                </a:ln>
                <a:solidFill>
                  <a:schemeClr val="tx1"/>
                </a:solidFill>
                <a:effectLst>
                  <a:outerShdw blurRad="38100" dist="19050" dir="2700000" algn="tl" rotWithShape="0">
                    <a:schemeClr val="dk1">
                      <a:alpha val="40000"/>
                    </a:schemeClr>
                  </a:outerShdw>
                </a:effectLst>
              </a:rPr>
              <a:t>amacanaların </a:t>
            </a:r>
            <a:r>
              <a:rPr lang="tr-TR" sz="2800" dirty="0">
                <a:ln w="0">
                  <a:solidFill>
                    <a:schemeClr val="tx1"/>
                  </a:solidFill>
                </a:ln>
                <a:solidFill>
                  <a:schemeClr val="tx1"/>
                </a:solidFill>
                <a:effectLst>
                  <a:outerShdw blurRad="38100" dist="19050" dir="2700000" algn="tl" rotWithShape="0">
                    <a:schemeClr val="dk1">
                      <a:alpha val="40000"/>
                    </a:schemeClr>
                  </a:outerShdw>
                </a:effectLst>
              </a:rPr>
              <a:t>depozito olarak değerlendirilmesi halinde, teslim damacanaları da ihtiva edecek şekilde su teslimi sayılacak, düzenlenecek faturada damacanalar için ayrıca KDV hesaplanmayacaktır</a:t>
            </a:r>
            <a:r>
              <a:rPr lang="tr-TR" sz="2800" dirty="0" smtClean="0">
                <a:ln w="0">
                  <a:solidFill>
                    <a:schemeClr val="tx1"/>
                  </a:solidFill>
                </a:ln>
                <a:solidFill>
                  <a:schemeClr val="tx1"/>
                </a:solidFill>
                <a:effectLst>
                  <a:outerShdw blurRad="38100" dist="19050" dir="2700000" algn="tl" rotWithShape="0">
                    <a:schemeClr val="dk1">
                      <a:alpha val="40000"/>
                    </a:schemeClr>
                  </a:outerShdw>
                </a:effectLst>
              </a:rPr>
              <a:t>. Ancak</a:t>
            </a:r>
            <a:r>
              <a:rPr lang="tr-TR" sz="2800" dirty="0">
                <a:ln w="0">
                  <a:solidFill>
                    <a:schemeClr val="tx1"/>
                  </a:solidFill>
                </a:ln>
                <a:solidFill>
                  <a:schemeClr val="tx1"/>
                </a:solidFill>
                <a:effectLst>
                  <a:outerShdw blurRad="38100" dist="19050" dir="2700000" algn="tl" rotWithShape="0">
                    <a:schemeClr val="dk1">
                      <a:alpha val="40000"/>
                    </a:schemeClr>
                  </a:outerShdw>
                </a:effectLst>
              </a:rPr>
              <a:t>, söz konusu damacanaların işletme açısından ticari mal olarak değerlendirilmesi halinde teslime ilişkin faturada damacanalar ayrıca gösterilerek % 18 oranında KDV hesaplanacaktır.</a:t>
            </a:r>
          </a:p>
          <a:p>
            <a:pPr algn="just"/>
            <a:endParaRPr lang="tr-TR" sz="2400" dirty="0">
              <a:ln w="0">
                <a:solidFill>
                  <a:schemeClr val="tx1"/>
                </a:solidFill>
              </a:ln>
              <a:solidFill>
                <a:schemeClr val="tx1"/>
              </a:solidFill>
              <a:effectLst>
                <a:outerShdw blurRad="38100" dist="19050" dir="2700000" algn="tl" rotWithShape="0">
                  <a:schemeClr val="dk1">
                    <a:alpha val="40000"/>
                  </a:schemeClr>
                </a:outerShdw>
              </a:effectLst>
            </a:endParaRPr>
          </a:p>
          <a:p>
            <a:pPr algn="just"/>
            <a:endParaRPr lang="tr-TR" sz="2400" b="1" dirty="0"/>
          </a:p>
        </p:txBody>
      </p:sp>
    </p:spTree>
    <p:extLst>
      <p:ext uri="{BB962C8B-B14F-4D97-AF65-F5344CB8AC3E}">
        <p14:creationId xmlns:p14="http://schemas.microsoft.com/office/powerpoint/2010/main" val="2358166541"/>
      </p:ext>
    </p:extLst>
  </p:cSld>
  <p:clrMapOvr>
    <a:masterClrMapping/>
  </p:clrMapOvr>
  <p:transition spd="slow">
    <p:newsfla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59199" y="188640"/>
            <a:ext cx="8911687" cy="532219"/>
          </a:xfrm>
        </p:spPr>
        <p:txBody>
          <a:bodyPr>
            <a:normAutofit fontScale="90000"/>
          </a:bodyPr>
          <a:lstStyle/>
          <a:p>
            <a:r>
              <a:rPr lang="tr-TR" b="1" dirty="0" smtClean="0"/>
              <a:t>VUK M.187 </a:t>
            </a:r>
            <a:r>
              <a:rPr lang="tr-TR" b="1" dirty="0" smtClean="0">
                <a:solidFill>
                  <a:srgbClr val="FF0000"/>
                </a:solidFill>
              </a:rPr>
              <a:t>Envantere Alma Zorunluluğu</a:t>
            </a:r>
            <a:br>
              <a:rPr lang="tr-TR" b="1" dirty="0" smtClean="0">
                <a:solidFill>
                  <a:srgbClr val="FF0000"/>
                </a:solidFill>
              </a:rPr>
            </a:br>
            <a:endParaRPr lang="tr-TR" b="1"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53</a:t>
            </a:fld>
            <a:endParaRPr lang="tr-TR"/>
          </a:p>
        </p:txBody>
      </p:sp>
      <p:sp>
        <p:nvSpPr>
          <p:cNvPr id="5" name="Dikdörtgen 4"/>
          <p:cNvSpPr/>
          <p:nvPr/>
        </p:nvSpPr>
        <p:spPr>
          <a:xfrm>
            <a:off x="1847528" y="1124736"/>
            <a:ext cx="9935031" cy="5544624"/>
          </a:xfrm>
          <a:prstGeom prst="rect">
            <a:avLst/>
          </a:prstGeom>
          <a:solidFill>
            <a:schemeClr val="tx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tr-TR" sz="2000" b="1" dirty="0">
                <a:solidFill>
                  <a:srgbClr val="FFFF00"/>
                </a:solidFill>
                <a:effectLst>
                  <a:outerShdw blurRad="38100" dist="38100" dir="2700000" algn="tl">
                    <a:srgbClr val="000000">
                      <a:alpha val="43137"/>
                    </a:srgbClr>
                  </a:outerShdw>
                </a:effectLst>
              </a:rPr>
              <a:t>Ferdi teşebbüslerde, </a:t>
            </a:r>
            <a:r>
              <a:rPr lang="tr-TR" sz="2000" b="1" dirty="0">
                <a:solidFill>
                  <a:schemeClr val="bg1"/>
                </a:solidFill>
              </a:rPr>
              <a:t>mükellefin sahip olduğu bina ve arazi hakkında aşağıda yazılı esaslar cari olur: </a:t>
            </a:r>
            <a:endParaRPr lang="tr-TR" sz="2000" b="1" dirty="0" smtClean="0">
              <a:solidFill>
                <a:schemeClr val="bg1"/>
              </a:solidFill>
            </a:endParaRPr>
          </a:p>
          <a:p>
            <a:pPr marL="342900" indent="-342900">
              <a:lnSpc>
                <a:spcPct val="150000"/>
              </a:lnSpc>
              <a:buAutoNum type="arabicPeriod"/>
            </a:pPr>
            <a:r>
              <a:rPr lang="tr-TR" sz="2000" b="1" dirty="0" smtClean="0">
                <a:solidFill>
                  <a:schemeClr val="bg1"/>
                </a:solidFill>
              </a:rPr>
              <a:t>Fabrika</a:t>
            </a:r>
            <a:r>
              <a:rPr lang="tr-TR" sz="2000" b="1" dirty="0">
                <a:solidFill>
                  <a:schemeClr val="bg1"/>
                </a:solidFill>
              </a:rPr>
              <a:t>, ambar, </a:t>
            </a:r>
            <a:r>
              <a:rPr lang="tr-TR" sz="2000" b="1" dirty="0" err="1">
                <a:solidFill>
                  <a:schemeClr val="bg1"/>
                </a:solidFill>
              </a:rPr>
              <a:t>atelye</a:t>
            </a:r>
            <a:r>
              <a:rPr lang="tr-TR" sz="2000" b="1" dirty="0">
                <a:solidFill>
                  <a:schemeClr val="bg1"/>
                </a:solidFill>
              </a:rPr>
              <a:t>, dükkan, mağaza ve arazi -işletmede ister kısmen, ister tamamen kullanılsınlar- değerlerinin tamamı üzerinden envantere alınır. </a:t>
            </a:r>
            <a:endParaRPr lang="tr-TR" sz="2000" b="1" dirty="0" smtClean="0">
              <a:solidFill>
                <a:schemeClr val="bg1"/>
              </a:solidFill>
            </a:endParaRPr>
          </a:p>
          <a:p>
            <a:pPr>
              <a:lnSpc>
                <a:spcPct val="150000"/>
              </a:lnSpc>
            </a:pPr>
            <a:endParaRPr lang="tr-TR" sz="2000" b="1" dirty="0">
              <a:solidFill>
                <a:schemeClr val="bg1"/>
              </a:solidFill>
            </a:endParaRPr>
          </a:p>
          <a:p>
            <a:pPr>
              <a:lnSpc>
                <a:spcPct val="150000"/>
              </a:lnSpc>
            </a:pPr>
            <a:r>
              <a:rPr lang="tr-TR" sz="2000" b="1" dirty="0">
                <a:solidFill>
                  <a:schemeClr val="bg1"/>
                </a:solidFill>
              </a:rPr>
              <a:t>2. Ticaret hanları gibi oda </a:t>
            </a:r>
            <a:r>
              <a:rPr lang="tr-TR" sz="2000" b="1" dirty="0" err="1">
                <a:solidFill>
                  <a:schemeClr val="bg1"/>
                </a:solidFill>
              </a:rPr>
              <a:t>oda</a:t>
            </a:r>
            <a:r>
              <a:rPr lang="tr-TR" sz="2000" b="1" dirty="0">
                <a:solidFill>
                  <a:schemeClr val="bg1"/>
                </a:solidFill>
              </a:rPr>
              <a:t> veya kısım </a:t>
            </a:r>
            <a:r>
              <a:rPr lang="tr-TR" sz="2000" b="1" dirty="0" err="1">
                <a:solidFill>
                  <a:schemeClr val="bg1"/>
                </a:solidFill>
              </a:rPr>
              <a:t>kısım</a:t>
            </a:r>
            <a:r>
              <a:rPr lang="tr-TR" sz="2000" b="1" dirty="0">
                <a:solidFill>
                  <a:schemeClr val="bg1"/>
                </a:solidFill>
              </a:rPr>
              <a:t> kullanılabilen binalarla evlerin ve apartmanların yarısından fazlası işletmede kullanıldığı takdirde envantere ithal edilir</a:t>
            </a:r>
            <a:r>
              <a:rPr lang="tr-TR" sz="2000" b="1" dirty="0" smtClean="0">
                <a:solidFill>
                  <a:schemeClr val="bg1"/>
                </a:solidFill>
              </a:rPr>
              <a:t>.</a:t>
            </a:r>
          </a:p>
          <a:p>
            <a:pPr>
              <a:lnSpc>
                <a:spcPct val="150000"/>
              </a:lnSpc>
            </a:pPr>
            <a:r>
              <a:rPr lang="tr-TR" sz="2000" b="1" dirty="0" smtClean="0">
                <a:solidFill>
                  <a:schemeClr val="bg1"/>
                </a:solidFill>
              </a:rPr>
              <a:t> </a:t>
            </a:r>
            <a:endParaRPr lang="tr-TR" sz="2000" b="1" dirty="0">
              <a:solidFill>
                <a:schemeClr val="bg1"/>
              </a:solidFill>
            </a:endParaRPr>
          </a:p>
          <a:p>
            <a:pPr>
              <a:lnSpc>
                <a:spcPct val="150000"/>
              </a:lnSpc>
            </a:pPr>
            <a:r>
              <a:rPr lang="tr-TR" sz="2000" b="1" dirty="0">
                <a:solidFill>
                  <a:schemeClr val="bg1"/>
                </a:solidFill>
              </a:rPr>
              <a:t>3. Envantere alınan gayrimenkullerin kullanış tarzlarında sonradan vaki olacak değişiklikler, hesap yılı içinde nazara alınmaz.</a:t>
            </a:r>
          </a:p>
        </p:txBody>
      </p:sp>
    </p:spTree>
    <p:extLst>
      <p:ext uri="{BB962C8B-B14F-4D97-AF65-F5344CB8AC3E}">
        <p14:creationId xmlns:p14="http://schemas.microsoft.com/office/powerpoint/2010/main" val="1708227539"/>
      </p:ext>
    </p:extLst>
  </p:cSld>
  <p:clrMapOvr>
    <a:masterClrMapping/>
  </p:clrMapOvr>
  <p:transition spd="slow">
    <p:newsfla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51584" y="188640"/>
            <a:ext cx="7772400" cy="648072"/>
          </a:xfrm>
        </p:spPr>
        <p:txBody>
          <a:bodyPr>
            <a:normAutofit/>
          </a:bodyPr>
          <a:lstStyle/>
          <a:p>
            <a:r>
              <a:rPr lang="tr-TR" dirty="0" smtClean="0">
                <a:solidFill>
                  <a:srgbClr val="FF0000"/>
                </a:solidFill>
              </a:rPr>
              <a:t>AMORTİSMAN</a:t>
            </a:r>
            <a:endParaRPr lang="tr-TR" dirty="0">
              <a:solidFill>
                <a:srgbClr val="FF0000"/>
              </a:solidFill>
            </a:endParaRPr>
          </a:p>
        </p:txBody>
      </p:sp>
      <p:sp>
        <p:nvSpPr>
          <p:cNvPr id="3" name="2 İçerik Yer Tutucusu"/>
          <p:cNvSpPr>
            <a:spLocks noGrp="1"/>
          </p:cNvSpPr>
          <p:nvPr>
            <p:ph idx="1"/>
          </p:nvPr>
        </p:nvSpPr>
        <p:spPr>
          <a:xfrm>
            <a:off x="1343473" y="836712"/>
            <a:ext cx="10159550" cy="1224136"/>
          </a:xfrm>
        </p:spPr>
        <p:txBody>
          <a:bodyPr>
            <a:normAutofit/>
          </a:bodyPr>
          <a:lstStyle/>
          <a:p>
            <a:r>
              <a:rPr lang="tr-TR" b="1" dirty="0" smtClean="0"/>
              <a:t>VUK, hükümlerine göre ayırmak zorunlu değildir. Ancak, TMS ve UFRS uyarınca zorunludur.</a:t>
            </a:r>
            <a:endParaRPr lang="tr-TR" b="1"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54</a:t>
            </a:fld>
            <a:endParaRPr lang="tr-TR"/>
          </a:p>
        </p:txBody>
      </p:sp>
      <p:sp>
        <p:nvSpPr>
          <p:cNvPr id="4" name="3 Oval"/>
          <p:cNvSpPr/>
          <p:nvPr/>
        </p:nvSpPr>
        <p:spPr>
          <a:xfrm>
            <a:off x="1003200" y="1365286"/>
            <a:ext cx="10501386" cy="5500726"/>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80000"/>
              </a:lnSpc>
              <a:buFont typeface="Wingdings" pitchFamily="2" charset="2"/>
              <a:buBlip>
                <a:blip r:embed="rId2"/>
              </a:buBlip>
            </a:pPr>
            <a:r>
              <a:rPr lang="tr-TR" sz="2800" b="1" dirty="0">
                <a:solidFill>
                  <a:srgbClr val="000000"/>
                </a:solidFill>
                <a:latin typeface="Calibri" pitchFamily="34" charset="0"/>
                <a:cs typeface="Times New Roman" pitchFamily="18" charset="0"/>
              </a:rPr>
              <a:t>Gayrimenkul (mütemmim cüzü ve teferruat</a:t>
            </a:r>
            <a:r>
              <a:rPr lang="tr-TR" sz="2800" b="1" dirty="0">
                <a:solidFill>
                  <a:srgbClr val="000000"/>
                </a:solidFill>
                <a:latin typeface="Calibri" pitchFamily="34" charset="0"/>
              </a:rPr>
              <a:t>ı </a:t>
            </a:r>
            <a:r>
              <a:rPr lang="tr-TR" sz="2800" b="1" dirty="0">
                <a:solidFill>
                  <a:srgbClr val="000000"/>
                </a:solidFill>
                <a:latin typeface="Calibri" pitchFamily="34" charset="0"/>
                <a:cs typeface="Times New Roman" pitchFamily="18" charset="0"/>
              </a:rPr>
              <a:t>dahil) ve gayrimenkul gibi de</a:t>
            </a:r>
            <a:r>
              <a:rPr lang="tr-TR" sz="2800" b="1" dirty="0">
                <a:solidFill>
                  <a:srgbClr val="000000"/>
                </a:solidFill>
                <a:latin typeface="Calibri" pitchFamily="34" charset="0"/>
              </a:rPr>
              <a:t>ğ</a:t>
            </a:r>
            <a:r>
              <a:rPr lang="tr-TR" sz="2800" b="1" dirty="0">
                <a:solidFill>
                  <a:srgbClr val="000000"/>
                </a:solidFill>
                <a:latin typeface="Calibri" pitchFamily="34" charset="0"/>
                <a:cs typeface="Times New Roman" pitchFamily="18" charset="0"/>
              </a:rPr>
              <a:t>erlenen iktisadi kıymetler (maden ocakları, petrol kuyuları, makine ve tesisat, gemiler ve di</a:t>
            </a:r>
            <a:r>
              <a:rPr lang="tr-TR" sz="2800" b="1" dirty="0">
                <a:solidFill>
                  <a:srgbClr val="000000"/>
                </a:solidFill>
                <a:latin typeface="Calibri" pitchFamily="34" charset="0"/>
              </a:rPr>
              <a:t>ğ</a:t>
            </a:r>
            <a:r>
              <a:rPr lang="tr-TR" sz="2800" b="1" dirty="0">
                <a:solidFill>
                  <a:srgbClr val="000000"/>
                </a:solidFill>
                <a:latin typeface="Calibri" pitchFamily="34" charset="0"/>
                <a:cs typeface="Times New Roman" pitchFamily="18" charset="0"/>
              </a:rPr>
              <a:t>er ta</a:t>
            </a:r>
            <a:r>
              <a:rPr lang="tr-TR" sz="2800" b="1" dirty="0">
                <a:solidFill>
                  <a:srgbClr val="000000"/>
                </a:solidFill>
                <a:latin typeface="Calibri" pitchFamily="34" charset="0"/>
              </a:rPr>
              <a:t>ş</a:t>
            </a:r>
            <a:r>
              <a:rPr lang="tr-TR" sz="2800" b="1" dirty="0">
                <a:solidFill>
                  <a:srgbClr val="000000"/>
                </a:solidFill>
                <a:latin typeface="Calibri" pitchFamily="34" charset="0"/>
                <a:cs typeface="Times New Roman" pitchFamily="18" charset="0"/>
              </a:rPr>
              <a:t>ıt araçları, patent, telif, ihtira,imtiyaz v.b gayri maddi haklar) alet, edevat, mefruşat, demirb</a:t>
            </a:r>
            <a:r>
              <a:rPr lang="tr-TR" sz="2800" b="1" dirty="0">
                <a:solidFill>
                  <a:srgbClr val="000000"/>
                </a:solidFill>
                <a:latin typeface="Calibri" pitchFamily="34" charset="0"/>
              </a:rPr>
              <a:t>aş</a:t>
            </a:r>
            <a:r>
              <a:rPr lang="tr-TR" sz="2800" b="1" dirty="0">
                <a:solidFill>
                  <a:srgbClr val="000000"/>
                </a:solidFill>
                <a:latin typeface="Calibri" pitchFamily="34" charset="0"/>
                <a:cs typeface="Times New Roman" pitchFamily="18" charset="0"/>
              </a:rPr>
              <a:t> ve sinema filmlerinin,</a:t>
            </a:r>
            <a:endParaRPr lang="tr-TR" sz="2800" b="1" dirty="0">
              <a:latin typeface="Calibri" pitchFamily="34" charset="0"/>
              <a:cs typeface="Arial" charset="0"/>
            </a:endParaRPr>
          </a:p>
          <a:p>
            <a:pPr lvl="1" algn="just">
              <a:lnSpc>
                <a:spcPct val="80000"/>
              </a:lnSpc>
              <a:buClr>
                <a:srgbClr val="FF0000"/>
              </a:buClr>
              <a:buFont typeface="Wingdings" pitchFamily="2" charset="2"/>
              <a:buChar char="#"/>
            </a:pPr>
            <a:r>
              <a:rPr lang="tr-TR" sz="2400" b="1" dirty="0">
                <a:ln>
                  <a:solidFill>
                    <a:srgbClr val="FF0000"/>
                  </a:solidFill>
                </a:ln>
                <a:solidFill>
                  <a:srgbClr val="000066"/>
                </a:solidFill>
                <a:latin typeface="Calibri" pitchFamily="34" charset="0"/>
                <a:cs typeface="Arial" charset="0"/>
              </a:rPr>
              <a:t>İşletmede bir yıldan fazla kullanıl</a:t>
            </a:r>
            <a:r>
              <a:rPr lang="tr-TR" sz="2400" b="1" dirty="0">
                <a:ln>
                  <a:solidFill>
                    <a:srgbClr val="FF0000"/>
                  </a:solidFill>
                </a:ln>
                <a:solidFill>
                  <a:srgbClr val="000066"/>
                </a:solidFill>
                <a:latin typeface="Calibri" pitchFamily="34" charset="0"/>
              </a:rPr>
              <a:t>abilir olması,</a:t>
            </a:r>
            <a:endParaRPr lang="tr-TR" sz="2400" b="1" dirty="0">
              <a:ln>
                <a:solidFill>
                  <a:srgbClr val="FF0000"/>
                </a:solidFill>
              </a:ln>
              <a:solidFill>
                <a:srgbClr val="000066"/>
              </a:solidFill>
              <a:latin typeface="Calibri" pitchFamily="34" charset="0"/>
              <a:cs typeface="Times New Roman" pitchFamily="18" charset="0"/>
            </a:endParaRPr>
          </a:p>
          <a:p>
            <a:pPr lvl="1" algn="just">
              <a:lnSpc>
                <a:spcPct val="80000"/>
              </a:lnSpc>
              <a:buClr>
                <a:srgbClr val="FF0000"/>
              </a:buClr>
              <a:buFont typeface="Wingdings" pitchFamily="2" charset="2"/>
              <a:buChar char="#"/>
            </a:pPr>
            <a:r>
              <a:rPr lang="tr-TR" sz="2400" b="1" dirty="0">
                <a:ln>
                  <a:solidFill>
                    <a:srgbClr val="FF0000"/>
                  </a:solidFill>
                </a:ln>
                <a:solidFill>
                  <a:srgbClr val="000066"/>
                </a:solidFill>
                <a:latin typeface="Calibri" pitchFamily="34" charset="0"/>
                <a:cs typeface="Arial" charset="0"/>
              </a:rPr>
              <a:t> Yıpranma</a:t>
            </a:r>
            <a:r>
              <a:rPr lang="tr-TR" sz="2400" b="1" dirty="0">
                <a:ln>
                  <a:solidFill>
                    <a:srgbClr val="FF0000"/>
                  </a:solidFill>
                </a:ln>
                <a:solidFill>
                  <a:srgbClr val="000066"/>
                </a:solidFill>
                <a:latin typeface="Calibri" pitchFamily="34" charset="0"/>
              </a:rPr>
              <a:t>ya</a:t>
            </a:r>
            <a:r>
              <a:rPr lang="tr-TR" sz="2400" b="1" dirty="0">
                <a:ln>
                  <a:solidFill>
                    <a:srgbClr val="FF0000"/>
                  </a:solidFill>
                </a:ln>
                <a:solidFill>
                  <a:srgbClr val="000066"/>
                </a:solidFill>
                <a:latin typeface="Calibri" pitchFamily="34" charset="0"/>
                <a:cs typeface="Arial" charset="0"/>
              </a:rPr>
              <a:t>, aşınma</a:t>
            </a:r>
            <a:r>
              <a:rPr lang="tr-TR" sz="2400" b="1" dirty="0">
                <a:ln>
                  <a:solidFill>
                    <a:srgbClr val="FF0000"/>
                  </a:solidFill>
                </a:ln>
                <a:solidFill>
                  <a:srgbClr val="000066"/>
                </a:solidFill>
                <a:latin typeface="Calibri" pitchFamily="34" charset="0"/>
              </a:rPr>
              <a:t>ya</a:t>
            </a:r>
            <a:r>
              <a:rPr lang="tr-TR" sz="2400" b="1" dirty="0">
                <a:ln>
                  <a:solidFill>
                    <a:srgbClr val="FF0000"/>
                  </a:solidFill>
                </a:ln>
                <a:solidFill>
                  <a:srgbClr val="000066"/>
                </a:solidFill>
                <a:latin typeface="Calibri" pitchFamily="34" charset="0"/>
                <a:cs typeface="Arial" charset="0"/>
              </a:rPr>
              <a:t> veya kıymetten düşmeye  maruz bulunma</a:t>
            </a:r>
            <a:r>
              <a:rPr lang="tr-TR" sz="2400" b="1" dirty="0">
                <a:ln>
                  <a:solidFill>
                    <a:srgbClr val="FF0000"/>
                  </a:solidFill>
                </a:ln>
                <a:solidFill>
                  <a:srgbClr val="000066"/>
                </a:solidFill>
                <a:latin typeface="Calibri" pitchFamily="34" charset="0"/>
              </a:rPr>
              <a:t>sı</a:t>
            </a:r>
          </a:p>
          <a:p>
            <a:pPr lvl="1" algn="just">
              <a:lnSpc>
                <a:spcPct val="80000"/>
              </a:lnSpc>
              <a:buClr>
                <a:srgbClr val="FF0000"/>
              </a:buClr>
              <a:buFont typeface="Wingdings" pitchFamily="2" charset="2"/>
              <a:buChar char="#"/>
            </a:pPr>
            <a:r>
              <a:rPr lang="tr-TR" sz="2400" b="1" dirty="0">
                <a:ln>
                  <a:solidFill>
                    <a:srgbClr val="FF0000"/>
                  </a:solidFill>
                </a:ln>
                <a:solidFill>
                  <a:srgbClr val="000066"/>
                </a:solidFill>
                <a:latin typeface="Calibri" pitchFamily="34" charset="0"/>
                <a:cs typeface="Arial" charset="0"/>
              </a:rPr>
              <a:t> Envantere dahil olma</a:t>
            </a:r>
            <a:r>
              <a:rPr lang="tr-TR" sz="2400" b="1" dirty="0">
                <a:ln>
                  <a:solidFill>
                    <a:srgbClr val="FF0000"/>
                  </a:solidFill>
                </a:ln>
                <a:solidFill>
                  <a:srgbClr val="000066"/>
                </a:solidFill>
                <a:latin typeface="Calibri" pitchFamily="34" charset="0"/>
              </a:rPr>
              <a:t>sı,</a:t>
            </a:r>
          </a:p>
          <a:p>
            <a:pPr lvl="1" algn="just">
              <a:lnSpc>
                <a:spcPct val="80000"/>
              </a:lnSpc>
              <a:buClr>
                <a:srgbClr val="FF0000"/>
              </a:buClr>
              <a:buFont typeface="Wingdings" pitchFamily="2" charset="2"/>
              <a:buChar char="#"/>
            </a:pPr>
            <a:r>
              <a:rPr lang="tr-TR" sz="2400" b="1" dirty="0">
                <a:ln>
                  <a:solidFill>
                    <a:srgbClr val="FF0000"/>
                  </a:solidFill>
                </a:ln>
                <a:solidFill>
                  <a:srgbClr val="000066"/>
                </a:solidFill>
                <a:latin typeface="Calibri" pitchFamily="34" charset="0"/>
              </a:rPr>
              <a:t>Kullanılmaya hazır olması,</a:t>
            </a:r>
          </a:p>
          <a:p>
            <a:pPr lvl="1" algn="just">
              <a:lnSpc>
                <a:spcPct val="80000"/>
              </a:lnSpc>
              <a:buClr>
                <a:srgbClr val="FF0000"/>
              </a:buClr>
              <a:buFont typeface="Wingdings" pitchFamily="2" charset="2"/>
              <a:buChar char="#"/>
            </a:pPr>
            <a:r>
              <a:rPr lang="tr-TR" sz="2400" b="1" dirty="0">
                <a:ln>
                  <a:solidFill>
                    <a:srgbClr val="FF0000"/>
                  </a:solidFill>
                </a:ln>
                <a:solidFill>
                  <a:srgbClr val="000066"/>
                </a:solidFill>
                <a:latin typeface="Calibri" pitchFamily="34" charset="0"/>
                <a:cs typeface="Arial" charset="0"/>
              </a:rPr>
              <a:t> İktisadi kıymetin değerinin belli bir tutarı aşması. </a:t>
            </a:r>
            <a:r>
              <a:rPr lang="tr-TR" sz="2000" b="1" dirty="0">
                <a:ln>
                  <a:solidFill>
                    <a:srgbClr val="FF0000"/>
                  </a:solidFill>
                </a:ln>
                <a:solidFill>
                  <a:schemeClr val="accent1">
                    <a:lumMod val="75000"/>
                  </a:schemeClr>
                </a:solidFill>
                <a:latin typeface="Calibri" pitchFamily="34" charset="0"/>
                <a:cs typeface="Arial" charset="0"/>
              </a:rPr>
              <a:t>(</a:t>
            </a:r>
            <a:r>
              <a:rPr lang="tr-TR" sz="2000" b="1" dirty="0" smtClean="0">
                <a:ln>
                  <a:solidFill>
                    <a:srgbClr val="FF0000"/>
                  </a:solidFill>
                </a:ln>
                <a:solidFill>
                  <a:schemeClr val="accent1">
                    <a:lumMod val="75000"/>
                  </a:schemeClr>
                </a:solidFill>
                <a:latin typeface="Calibri" pitchFamily="34" charset="0"/>
                <a:cs typeface="Arial" charset="0"/>
              </a:rPr>
              <a:t>2014 800 </a:t>
            </a:r>
            <a:r>
              <a:rPr lang="tr-TR" sz="2000" b="1" dirty="0">
                <a:ln>
                  <a:solidFill>
                    <a:srgbClr val="FF0000"/>
                  </a:solidFill>
                </a:ln>
                <a:solidFill>
                  <a:schemeClr val="accent1">
                    <a:lumMod val="75000"/>
                  </a:schemeClr>
                </a:solidFill>
                <a:latin typeface="Calibri" pitchFamily="34" charset="0"/>
                <a:cs typeface="Arial" charset="0"/>
              </a:rPr>
              <a:t>TL)</a:t>
            </a:r>
          </a:p>
        </p:txBody>
      </p:sp>
    </p:spTree>
  </p:cSld>
  <p:clrMapOvr>
    <a:masterClrMapping/>
  </p:clrMapOvr>
  <p:transition spd="slow">
    <p:newsfla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59496" y="332656"/>
            <a:ext cx="10018713" cy="870992"/>
          </a:xfrm>
        </p:spPr>
        <p:txBody>
          <a:bodyPr>
            <a:normAutofit fontScale="90000"/>
          </a:bodyPr>
          <a:lstStyle/>
          <a:p>
            <a:r>
              <a:rPr lang="tr-TR" b="1" dirty="0" smtClean="0">
                <a:solidFill>
                  <a:srgbClr val="FF0000"/>
                </a:solidFill>
              </a:rPr>
              <a:t>AMORTİSMAN AYRILIRKEN ORANIN BELİRLENMESİ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55</a:t>
            </a:fld>
            <a:endParaRPr lang="tr-TR"/>
          </a:p>
        </p:txBody>
      </p:sp>
      <p:sp>
        <p:nvSpPr>
          <p:cNvPr id="5" name="Sağ Ok 4"/>
          <p:cNvSpPr/>
          <p:nvPr/>
        </p:nvSpPr>
        <p:spPr>
          <a:xfrm>
            <a:off x="1199456" y="2564904"/>
            <a:ext cx="5040560" cy="2376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Mülkiyeti İşletmeye Ait ise veya Finansal Kiralamaya Konu ise</a:t>
            </a:r>
            <a:endParaRPr lang="tr-TR" sz="2400" b="1" dirty="0"/>
          </a:p>
        </p:txBody>
      </p:sp>
      <p:sp>
        <p:nvSpPr>
          <p:cNvPr id="6" name="Dikdörtgen 5"/>
          <p:cNvSpPr/>
          <p:nvPr/>
        </p:nvSpPr>
        <p:spPr>
          <a:xfrm>
            <a:off x="6568852" y="1916832"/>
            <a:ext cx="4783732" cy="36724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dirty="0" smtClean="0"/>
              <a:t>Maliye Bakanlığı’nca ilgili iktisadi kıymet için belirlenen amortisman oranı uygulanarak amortisman hesaplanacaktır</a:t>
            </a:r>
            <a:r>
              <a:rPr lang="tr-TR" sz="2800" dirty="0" smtClean="0"/>
              <a:t>.</a:t>
            </a:r>
            <a:endParaRPr lang="tr-TR" sz="2800" dirty="0"/>
          </a:p>
        </p:txBody>
      </p:sp>
    </p:spTree>
    <p:extLst>
      <p:ext uri="{BB962C8B-B14F-4D97-AF65-F5344CB8AC3E}">
        <p14:creationId xmlns:p14="http://schemas.microsoft.com/office/powerpoint/2010/main" val="3809626177"/>
      </p:ext>
    </p:extLst>
  </p:cSld>
  <p:clrMapOvr>
    <a:masterClrMapping/>
  </p:clrMapOvr>
  <p:transition spd="slow">
    <p:newsfla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59496" y="332656"/>
            <a:ext cx="10018713" cy="870992"/>
          </a:xfrm>
        </p:spPr>
        <p:txBody>
          <a:bodyPr>
            <a:normAutofit fontScale="90000"/>
          </a:bodyPr>
          <a:lstStyle/>
          <a:p>
            <a:r>
              <a:rPr lang="tr-TR" b="1" dirty="0" smtClean="0">
                <a:solidFill>
                  <a:srgbClr val="FF0000"/>
                </a:solidFill>
              </a:rPr>
              <a:t>AMORTİSMAN AYRILIRKEN ORANIN BELİRLENMESİ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56</a:t>
            </a:fld>
            <a:endParaRPr lang="tr-TR"/>
          </a:p>
        </p:txBody>
      </p:sp>
      <p:sp>
        <p:nvSpPr>
          <p:cNvPr id="5" name="Sağ Ok 4"/>
          <p:cNvSpPr/>
          <p:nvPr/>
        </p:nvSpPr>
        <p:spPr>
          <a:xfrm>
            <a:off x="1703512" y="2564904"/>
            <a:ext cx="4536504" cy="2376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Mülkiyeti İşletmeye Ait OLMAYIP KİRALANMIŞ İSE, </a:t>
            </a:r>
            <a:endParaRPr lang="tr-TR" sz="2400" b="1" dirty="0"/>
          </a:p>
        </p:txBody>
      </p:sp>
      <p:sp>
        <p:nvSpPr>
          <p:cNvPr id="6" name="Dikdörtgen 5"/>
          <p:cNvSpPr/>
          <p:nvPr/>
        </p:nvSpPr>
        <p:spPr>
          <a:xfrm>
            <a:off x="6568852" y="1916832"/>
            <a:ext cx="4783732" cy="36724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dirty="0" smtClean="0">
                <a:effectLst>
                  <a:outerShdw blurRad="38100" dist="38100" dir="2700000" algn="tl">
                    <a:srgbClr val="000000">
                      <a:alpha val="43137"/>
                    </a:srgbClr>
                  </a:outerShdw>
                </a:effectLst>
              </a:rPr>
              <a:t>Özel Maliyet Bedeli </a:t>
            </a:r>
          </a:p>
          <a:p>
            <a:pPr algn="ctr"/>
            <a:r>
              <a:rPr lang="tr-TR" sz="2800" b="1" dirty="0" smtClean="0">
                <a:effectLst>
                  <a:outerShdw blurRad="38100" dist="38100" dir="2700000" algn="tl">
                    <a:srgbClr val="000000">
                      <a:alpha val="43137"/>
                    </a:srgbClr>
                  </a:outerShdw>
                </a:effectLst>
              </a:rPr>
              <a:t>(Kira  veya işletme hakkı süresi, İMTİYAZ SÖZLEŞMESİ</a:t>
            </a:r>
            <a:r>
              <a:rPr lang="tr-TR" sz="2800" dirty="0" smtClean="0"/>
              <a:t>)</a:t>
            </a:r>
            <a:endParaRPr lang="tr-TR" sz="2800" dirty="0"/>
          </a:p>
        </p:txBody>
      </p:sp>
    </p:spTree>
    <p:extLst>
      <p:ext uri="{BB962C8B-B14F-4D97-AF65-F5344CB8AC3E}">
        <p14:creationId xmlns:p14="http://schemas.microsoft.com/office/powerpoint/2010/main" val="1305112385"/>
      </p:ext>
    </p:extLst>
  </p:cSld>
  <p:clrMapOvr>
    <a:masterClrMapping/>
  </p:clrMapOvr>
  <p:transition spd="slow">
    <p:newsfla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188640"/>
            <a:ext cx="10018713" cy="1368152"/>
          </a:xfrm>
        </p:spPr>
        <p:txBody>
          <a:bodyPr>
            <a:noAutofit/>
          </a:bodyPr>
          <a:lstStyle/>
          <a:p>
            <a:r>
              <a:rPr lang="tr-TR" sz="4400" b="1" dirty="0" smtClean="0">
                <a:solidFill>
                  <a:srgbClr val="FF0000"/>
                </a:solidFill>
                <a:effectLst>
                  <a:outerShdw blurRad="38100" dist="38100" dir="2700000" algn="tl">
                    <a:srgbClr val="000000">
                      <a:alpha val="43137"/>
                    </a:srgbClr>
                  </a:outerShdw>
                </a:effectLst>
              </a:rPr>
              <a:t>BENZİN İSTASYONLARI</a:t>
            </a:r>
            <a:endParaRPr lang="tr-TR" sz="4400" b="1" dirty="0">
              <a:solidFill>
                <a:srgbClr val="FF0000"/>
              </a:solidFill>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57</a:t>
            </a:fld>
            <a:endParaRPr lang="tr-TR"/>
          </a:p>
        </p:txBody>
      </p:sp>
      <p:sp>
        <p:nvSpPr>
          <p:cNvPr id="5" name="Yatay Kaydırma 4"/>
          <p:cNvSpPr/>
          <p:nvPr/>
        </p:nvSpPr>
        <p:spPr>
          <a:xfrm>
            <a:off x="2063552" y="1929904"/>
            <a:ext cx="8424936" cy="395029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effectLst>
                  <a:outerShdw blurRad="38100" dist="38100" dir="2700000" algn="tl">
                    <a:srgbClr val="000000">
                      <a:alpha val="43137"/>
                    </a:srgbClr>
                  </a:outerShdw>
                </a:effectLst>
              </a:rPr>
              <a:t>MÜLKİYET SAHİBİ Mİ, KİRACI MI BUNA GÖRE AMORTİSMAN ORANI BELİRLENECEKTİR.</a:t>
            </a:r>
            <a:endParaRPr lang="tr-TR"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5822718"/>
      </p:ext>
    </p:extLst>
  </p:cSld>
  <p:clrMapOvr>
    <a:masterClrMapping/>
  </p:clrMapOvr>
  <p:transition spd="slow">
    <p:newsfla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81224" y="0"/>
            <a:ext cx="7772400" cy="914400"/>
          </a:xfrm>
        </p:spPr>
        <p:txBody>
          <a:bodyPr/>
          <a:lstStyle/>
          <a:p>
            <a:r>
              <a:rPr lang="tr-TR" sz="2800" b="1" dirty="0"/>
              <a:t>ÖZEL MALİYET BEDELİ </a:t>
            </a:r>
            <a:r>
              <a:rPr lang="tr-TR" sz="2800" b="1" dirty="0">
                <a:solidFill>
                  <a:srgbClr val="FF0000"/>
                </a:solidFill>
              </a:rPr>
              <a:t>(adi kiralama)</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58</a:t>
            </a:fld>
            <a:endParaRPr lang="tr-TR"/>
          </a:p>
        </p:txBody>
      </p:sp>
      <p:sp>
        <p:nvSpPr>
          <p:cNvPr id="4" name="3 Aynı Yan Köşesi Kesik Dikdörtgen"/>
          <p:cNvSpPr/>
          <p:nvPr/>
        </p:nvSpPr>
        <p:spPr>
          <a:xfrm>
            <a:off x="1095340" y="831558"/>
            <a:ext cx="9144000" cy="6026442"/>
          </a:xfrm>
          <a:prstGeom prst="snip2SameRect">
            <a:avLst/>
          </a:prstGeom>
          <a:solidFill>
            <a:srgbClr val="FFFF00"/>
          </a:solidFill>
          <a:scene3d>
            <a:camera prst="perspective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sz="2800" b="1" dirty="0">
                <a:solidFill>
                  <a:srgbClr val="000000"/>
                </a:solidFill>
                <a:latin typeface="Calibri" pitchFamily="34" charset="0"/>
                <a:cs typeface="Times New Roman" pitchFamily="18" charset="0"/>
              </a:rPr>
              <a:t>Kirac</a:t>
            </a:r>
            <a:r>
              <a:rPr lang="tr-TR" sz="2800" b="1" dirty="0">
                <a:solidFill>
                  <a:srgbClr val="000000"/>
                </a:solidFill>
                <a:latin typeface="Calibri" pitchFamily="34" charset="0"/>
              </a:rPr>
              <a:t>ı</a:t>
            </a:r>
            <a:r>
              <a:rPr lang="tr-TR" sz="2800" b="1" dirty="0">
                <a:solidFill>
                  <a:srgbClr val="000000"/>
                </a:solidFill>
                <a:latin typeface="Calibri" pitchFamily="34" charset="0"/>
                <a:cs typeface="Times New Roman" pitchFamily="18" charset="0"/>
              </a:rPr>
              <a:t> </a:t>
            </a:r>
            <a:r>
              <a:rPr lang="tr-TR" sz="2800" b="1" dirty="0">
                <a:solidFill>
                  <a:srgbClr val="000000"/>
                </a:solidFill>
                <a:latin typeface="Calibri" pitchFamily="34" charset="0"/>
              </a:rPr>
              <a:t>tarafından kiralanan gayrimenkul için yapılan ve gayrimenkulün normal tamir, bakım ve temizleme giderleri dışında kalan, </a:t>
            </a:r>
            <a:r>
              <a:rPr lang="tr-TR" sz="2800" b="1" u="sng" dirty="0" err="1">
                <a:solidFill>
                  <a:srgbClr val="FF0000"/>
                </a:solidFill>
                <a:effectLst>
                  <a:outerShdw blurRad="38100" dist="38100" dir="2700000" algn="tl">
                    <a:srgbClr val="C0C0C0"/>
                  </a:outerShdw>
                </a:effectLst>
                <a:latin typeface="Calibri" pitchFamily="34" charset="0"/>
              </a:rPr>
              <a:t>gayrimenkulu</a:t>
            </a:r>
            <a:r>
              <a:rPr lang="tr-TR" sz="2800" b="1" u="sng" dirty="0">
                <a:solidFill>
                  <a:srgbClr val="FF0000"/>
                </a:solidFill>
                <a:effectLst>
                  <a:outerShdw blurRad="38100" dist="38100" dir="2700000" algn="tl">
                    <a:srgbClr val="C0C0C0"/>
                  </a:outerShdw>
                </a:effectLst>
                <a:latin typeface="Calibri" pitchFamily="34" charset="0"/>
              </a:rPr>
              <a:t> genişletmek ve değerini devamlı olarak artırmak</a:t>
            </a:r>
            <a:r>
              <a:rPr lang="tr-TR" sz="2800" b="1" dirty="0">
                <a:solidFill>
                  <a:srgbClr val="000000"/>
                </a:solidFill>
                <a:latin typeface="Calibri" pitchFamily="34" charset="0"/>
              </a:rPr>
              <a:t> amacıyla yapılan giderler Özel Maliyet Bedeli Olarak Aktifleştirilecektir.</a:t>
            </a:r>
          </a:p>
          <a:p>
            <a:pPr algn="just"/>
            <a:endParaRPr lang="tr-TR" sz="2800" b="1" dirty="0">
              <a:solidFill>
                <a:srgbClr val="000000"/>
              </a:solidFill>
              <a:latin typeface="Calibri" pitchFamily="34" charset="0"/>
            </a:endParaRPr>
          </a:p>
          <a:p>
            <a:r>
              <a:rPr lang="tr-TR" sz="2800" b="1" dirty="0">
                <a:solidFill>
                  <a:srgbClr val="000000"/>
                </a:solidFill>
                <a:latin typeface="Calibri" pitchFamily="34" charset="0"/>
              </a:rPr>
              <a:t>Kira süresi belli ise kira süresi içinde, kira süresi belli değilse 5 yılda eşit olarak amortisman ayrılacaktır. Opsiyonlu kira sözleşmelerinde ise opsiyon dikkate alınmayacaktır. Ancak, kira süresinin uzamasından sonra yapılan özel maliyet bedeli harcamaları ise yapıldığı yıl itibariyle kalan kira süresi içinde itfa edilecektir.</a:t>
            </a:r>
          </a:p>
        </p:txBody>
      </p:sp>
    </p:spTree>
  </p:cSld>
  <p:clrMapOvr>
    <a:masterClrMapping/>
  </p:clrMapOvr>
  <p:transition spd="slow">
    <p:newsfla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16658"/>
          </a:xfrm>
        </p:spPr>
        <p:txBody>
          <a:bodyPr>
            <a:normAutofit fontScale="90000"/>
          </a:bodyPr>
          <a:lstStyle/>
          <a:p>
            <a:r>
              <a:rPr lang="tr-TR" b="1" dirty="0" smtClean="0"/>
              <a:t>ÖZEL MALİYET Mİ,  Peşin Ödenen Kira mı?</a:t>
            </a:r>
            <a:endParaRPr lang="tr-TR" b="1"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59</a:t>
            </a:fld>
            <a:endParaRPr lang="tr-TR"/>
          </a:p>
        </p:txBody>
      </p:sp>
      <p:sp>
        <p:nvSpPr>
          <p:cNvPr id="5" name="Yatay Kaydırma 4"/>
          <p:cNvSpPr/>
          <p:nvPr/>
        </p:nvSpPr>
        <p:spPr>
          <a:xfrm>
            <a:off x="2279576" y="1628800"/>
            <a:ext cx="9289032" cy="5112568"/>
          </a:xfrm>
          <a:prstGeom prst="horizontalScroll">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a:t>- </a:t>
            </a:r>
            <a:r>
              <a:rPr lang="tr-TR" sz="2000" b="1" dirty="0" smtClean="0"/>
              <a:t>Kiracı tarafından binanın </a:t>
            </a:r>
            <a:r>
              <a:rPr lang="tr-TR" sz="2000" b="1" dirty="0"/>
              <a:t>alt katında toplantı ve kongre düzenlemek maksadıyla </a:t>
            </a:r>
            <a:r>
              <a:rPr lang="tr-TR" sz="2000" b="1" dirty="0" err="1" smtClean="0"/>
              <a:t>yaptırıIan</a:t>
            </a:r>
            <a:r>
              <a:rPr lang="tr-TR" sz="2000" b="1" dirty="0" smtClean="0"/>
              <a:t> </a:t>
            </a:r>
            <a:r>
              <a:rPr lang="tr-TR" sz="2000" b="1" dirty="0"/>
              <a:t>tadilat giderlerine karşılık binanın kullanım hakkına sahip </a:t>
            </a:r>
            <a:r>
              <a:rPr lang="tr-TR" sz="2000" b="1" dirty="0" smtClean="0"/>
              <a:t>olunacağından </a:t>
            </a:r>
            <a:r>
              <a:rPr lang="tr-TR" sz="2000" b="1" dirty="0"/>
              <a:t>bu harcamaların özel maliyet bedeli olarak dikkate alınması mümkün bulunmayıp, </a:t>
            </a:r>
            <a:r>
              <a:rPr lang="tr-TR" sz="2000" b="1" dirty="0" smtClean="0"/>
              <a:t>söz </a:t>
            </a:r>
            <a:r>
              <a:rPr lang="tr-TR" sz="2000" b="1" dirty="0"/>
              <a:t>konusu harcamalara karşılık fatura edilen tutarların kira gideri olarak dikkate alınması,</a:t>
            </a:r>
          </a:p>
          <a:p>
            <a:pPr algn="just"/>
            <a:r>
              <a:rPr lang="tr-TR" sz="2000" b="1" dirty="0" smtClean="0"/>
              <a:t>-Kira </a:t>
            </a:r>
            <a:r>
              <a:rPr lang="tr-TR" sz="2000" b="1" dirty="0"/>
              <a:t>gideri olarak dikkate alınan tutarlar </a:t>
            </a:r>
            <a:r>
              <a:rPr lang="tr-TR" sz="2000" b="1" dirty="0" smtClean="0"/>
              <a:t>gerçek kişi mal sahibine hesaben </a:t>
            </a:r>
            <a:r>
              <a:rPr lang="tr-TR" sz="2000" b="1" dirty="0"/>
              <a:t>yapılan kira ödemesi olarak kabul edilmek suretiyle bu tutarlar üzerinden Gelir Vergisi Kanununun 94 üncü maddesinin (5/a) bendi uyarınca % 20 oranında tevkifat yapılması </a:t>
            </a:r>
          </a:p>
          <a:p>
            <a:pPr algn="just"/>
            <a:r>
              <a:rPr lang="tr-TR" sz="2000" b="1" dirty="0"/>
              <a:t>            gerekmektedir.</a:t>
            </a:r>
          </a:p>
        </p:txBody>
      </p:sp>
    </p:spTree>
    <p:extLst>
      <p:ext uri="{BB962C8B-B14F-4D97-AF65-F5344CB8AC3E}">
        <p14:creationId xmlns:p14="http://schemas.microsoft.com/office/powerpoint/2010/main" val="108431460"/>
      </p:ext>
    </p:extLst>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9577" y="332655"/>
            <a:ext cx="4464496" cy="1095571"/>
          </a:xfrm>
        </p:spPr>
        <p:txBody>
          <a:bodyPr/>
          <a:lstStyle/>
          <a:p>
            <a:r>
              <a:rPr lang="tr-TR" b="1" dirty="0" smtClean="0">
                <a:solidFill>
                  <a:srgbClr val="FF0000"/>
                </a:solidFill>
                <a:effectLst>
                  <a:outerShdw blurRad="38100" dist="38100" dir="2700000" algn="tl">
                    <a:srgbClr val="000000">
                      <a:alpha val="43137"/>
                    </a:srgbClr>
                  </a:outerShdw>
                </a:effectLst>
              </a:rPr>
              <a:t>Örnek (Özelge)</a:t>
            </a:r>
            <a:endParaRPr lang="tr-TR" b="1" dirty="0">
              <a:solidFill>
                <a:srgbClr val="FF0000"/>
              </a:solidFill>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6</a:t>
            </a:fld>
            <a:endParaRPr lang="tr-TR"/>
          </a:p>
        </p:txBody>
      </p:sp>
      <p:sp>
        <p:nvSpPr>
          <p:cNvPr id="5" name="Şeritli Sağ Ok 4"/>
          <p:cNvSpPr/>
          <p:nvPr/>
        </p:nvSpPr>
        <p:spPr>
          <a:xfrm>
            <a:off x="623392" y="1916832"/>
            <a:ext cx="5400600" cy="4464496"/>
          </a:xfrm>
          <a:prstGeom prst="stripedRightArrow">
            <a:avLst/>
          </a:prstGeom>
          <a:solidFill>
            <a:srgbClr val="FFFF00"/>
          </a:solidFill>
        </p:spPr>
        <p:style>
          <a:lnRef idx="3">
            <a:schemeClr val="lt1"/>
          </a:lnRef>
          <a:fillRef idx="1">
            <a:schemeClr val="accent5"/>
          </a:fillRef>
          <a:effectRef idx="1">
            <a:schemeClr val="accent5"/>
          </a:effectRef>
          <a:fontRef idx="minor">
            <a:schemeClr val="lt1"/>
          </a:fontRef>
        </p:style>
        <p:txBody>
          <a:bodyPr rtlCol="0" anchor="ctr"/>
          <a:lstStyle/>
          <a:p>
            <a:pPr algn="just"/>
            <a:r>
              <a:rPr lang="tr-TR" b="1" dirty="0" smtClean="0">
                <a:solidFill>
                  <a:schemeClr val="tx1"/>
                </a:solidFill>
              </a:rPr>
              <a:t>Hizmet </a:t>
            </a:r>
            <a:r>
              <a:rPr lang="tr-TR" b="1" dirty="0">
                <a:solidFill>
                  <a:schemeClr val="tx1"/>
                </a:solidFill>
              </a:rPr>
              <a:t>sektöründe faaliyet </a:t>
            </a:r>
            <a:r>
              <a:rPr lang="tr-TR" b="1" dirty="0" smtClean="0">
                <a:solidFill>
                  <a:schemeClr val="tx1"/>
                </a:solidFill>
              </a:rPr>
              <a:t>gösteren, </a:t>
            </a:r>
            <a:r>
              <a:rPr lang="tr-TR" b="1" dirty="0">
                <a:solidFill>
                  <a:schemeClr val="tx1"/>
                </a:solidFill>
              </a:rPr>
              <a:t>2012 yılı </a:t>
            </a:r>
            <a:r>
              <a:rPr lang="tr-TR" b="1" dirty="0" smtClean="0">
                <a:solidFill>
                  <a:schemeClr val="tx1"/>
                </a:solidFill>
              </a:rPr>
              <a:t>hâsılatı, </a:t>
            </a:r>
            <a:r>
              <a:rPr lang="tr-TR" b="1" dirty="0">
                <a:solidFill>
                  <a:schemeClr val="tx1"/>
                </a:solidFill>
              </a:rPr>
              <a:t>83.000- TL, 2013 yılı </a:t>
            </a:r>
            <a:r>
              <a:rPr lang="tr-TR" b="1" dirty="0" smtClean="0">
                <a:solidFill>
                  <a:schemeClr val="tx1"/>
                </a:solidFill>
              </a:rPr>
              <a:t>hasılatı </a:t>
            </a:r>
            <a:r>
              <a:rPr lang="tr-TR" b="1" dirty="0">
                <a:solidFill>
                  <a:schemeClr val="tx1"/>
                </a:solidFill>
              </a:rPr>
              <a:t>ise 90.000- TL </a:t>
            </a:r>
            <a:r>
              <a:rPr lang="tr-TR" b="1" dirty="0" smtClean="0">
                <a:solidFill>
                  <a:schemeClr val="tx1"/>
                </a:solidFill>
              </a:rPr>
              <a:t>olması halinde 2014 </a:t>
            </a:r>
            <a:r>
              <a:rPr lang="tr-TR" b="1" dirty="0">
                <a:solidFill>
                  <a:schemeClr val="tx1"/>
                </a:solidFill>
              </a:rPr>
              <a:t>yılında defter tutma bakımından hangi </a:t>
            </a:r>
            <a:r>
              <a:rPr lang="tr-TR" b="1" dirty="0" smtClean="0">
                <a:solidFill>
                  <a:schemeClr val="tx1"/>
                </a:solidFill>
              </a:rPr>
              <a:t>sınıf defter ???</a:t>
            </a:r>
            <a:endParaRPr lang="tr-TR" b="1" dirty="0">
              <a:solidFill>
                <a:schemeClr val="tx1"/>
              </a:solidFill>
            </a:endParaRPr>
          </a:p>
        </p:txBody>
      </p:sp>
      <p:sp>
        <p:nvSpPr>
          <p:cNvPr id="6" name="Dikdörtgen 5"/>
          <p:cNvSpPr/>
          <p:nvPr/>
        </p:nvSpPr>
        <p:spPr>
          <a:xfrm>
            <a:off x="6168008" y="1916832"/>
            <a:ext cx="5760640" cy="4464496"/>
          </a:xfrm>
          <a:prstGeom prst="rect">
            <a:avLst/>
          </a:prstGeom>
          <a:solidFill>
            <a:srgbClr val="00206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200000"/>
              </a:lnSpc>
            </a:pPr>
            <a:r>
              <a:rPr lang="tr-TR" b="1" dirty="0"/>
              <a:t>2012 yılı gayrisafi iş </a:t>
            </a:r>
            <a:r>
              <a:rPr lang="tr-TR" b="1" dirty="0" smtClean="0"/>
              <a:t>hâsılatı</a:t>
            </a:r>
            <a:r>
              <a:rPr lang="tr-TR" b="1" dirty="0"/>
              <a:t>  [((83.000-80.000)/80.000)x100=] % 3,75, 2013 yılı gayrisafi iş </a:t>
            </a:r>
            <a:r>
              <a:rPr lang="tr-TR" b="1" dirty="0" smtClean="0"/>
              <a:t>hâsılatı</a:t>
            </a:r>
            <a:r>
              <a:rPr lang="tr-TR" b="1" dirty="0"/>
              <a:t>  [((90.000-80.000)/80.000)x100 =] %12,5 ve toplamda arka arkaya iki dönemin gayrisafi iş hasılatı % 16,25 oranında bir fazlalık gösterdiğinden 2014 yılında bilanço esasına göre defter </a:t>
            </a:r>
            <a:r>
              <a:rPr lang="tr-TR" b="1" dirty="0" smtClean="0"/>
              <a:t>tutulması gerekmektedir.</a:t>
            </a:r>
            <a:endParaRPr lang="tr-TR" b="1" dirty="0"/>
          </a:p>
        </p:txBody>
      </p:sp>
    </p:spTree>
    <p:extLst>
      <p:ext uri="{BB962C8B-B14F-4D97-AF65-F5344CB8AC3E}">
        <p14:creationId xmlns:p14="http://schemas.microsoft.com/office/powerpoint/2010/main" val="2317200717"/>
      </p:ext>
    </p:extLst>
  </p:cSld>
  <p:clrMapOvr>
    <a:masterClrMapping/>
  </p:clrMapOvr>
  <p:transition spd="slow">
    <p:newsfla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07568" y="329899"/>
            <a:ext cx="8911687" cy="1280890"/>
          </a:xfrm>
        </p:spPr>
        <p:txBody>
          <a:bodyPr>
            <a:normAutofit fontScale="90000"/>
          </a:bodyPr>
          <a:lstStyle/>
          <a:p>
            <a:pPr algn="ctr"/>
            <a:r>
              <a:rPr lang="tr-TR" b="1" dirty="0" smtClean="0">
                <a:solidFill>
                  <a:srgbClr val="FF0000"/>
                </a:solidFill>
              </a:rPr>
              <a:t>KİRALANAN TAŞINMAZIN SATIN ALINMASI HALİNDE ÖZEL MALİYET BEDELLERİ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60</a:t>
            </a:fld>
            <a:endParaRPr lang="tr-TR"/>
          </a:p>
        </p:txBody>
      </p:sp>
      <p:sp>
        <p:nvSpPr>
          <p:cNvPr id="5" name="Oval 4"/>
          <p:cNvSpPr/>
          <p:nvPr/>
        </p:nvSpPr>
        <p:spPr>
          <a:xfrm>
            <a:off x="2207568" y="1610789"/>
            <a:ext cx="8496944" cy="4842547"/>
          </a:xfrm>
          <a:prstGeom prst="ellipse">
            <a:avLst/>
          </a:prstGeom>
          <a:ln w="38100">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2400" b="1" dirty="0"/>
              <a:t>İ</a:t>
            </a:r>
            <a:r>
              <a:rPr lang="tr-TR" sz="2400" b="1" dirty="0" smtClean="0"/>
              <a:t>tfa </a:t>
            </a:r>
            <a:r>
              <a:rPr lang="tr-TR" sz="2400" b="1" dirty="0"/>
              <a:t>edilmemiş özel maliyet bedeli hesabının kapatılarak hesap bakiyesinin  </a:t>
            </a:r>
            <a:r>
              <a:rPr lang="tr-TR" sz="2400" b="1" dirty="0" smtClean="0"/>
              <a:t>taşınmazlar </a:t>
            </a:r>
            <a:r>
              <a:rPr lang="tr-TR" sz="2400" b="1" dirty="0"/>
              <a:t>(bina) hesabına dahil edilmesi ve özel maliyet bedelinin henüz itfa edilmeyen kısmının da </a:t>
            </a:r>
            <a:r>
              <a:rPr lang="tr-TR" sz="2400" b="1" dirty="0" smtClean="0"/>
              <a:t>taşınmazın </a:t>
            </a:r>
            <a:r>
              <a:rPr lang="tr-TR" sz="2400" b="1" dirty="0"/>
              <a:t>tabi olduğu amortisman oranına göre itfa edilmesi gerekmektedir</a:t>
            </a:r>
            <a:r>
              <a:rPr lang="tr-TR" dirty="0"/>
              <a:t>.</a:t>
            </a:r>
          </a:p>
        </p:txBody>
      </p:sp>
    </p:spTree>
    <p:extLst>
      <p:ext uri="{BB962C8B-B14F-4D97-AF65-F5344CB8AC3E}">
        <p14:creationId xmlns:p14="http://schemas.microsoft.com/office/powerpoint/2010/main" val="2362716875"/>
      </p:ext>
    </p:extLst>
  </p:cSld>
  <p:clrMapOvr>
    <a:masterClrMapping/>
  </p:clrMapOvr>
  <p:transition spd="slow">
    <p:newsfla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92184" y="181678"/>
            <a:ext cx="8911687" cy="788666"/>
          </a:xfrm>
        </p:spPr>
        <p:txBody>
          <a:bodyPr/>
          <a:lstStyle/>
          <a:p>
            <a:r>
              <a:rPr lang="tr-TR" b="1" dirty="0" smtClean="0">
                <a:solidFill>
                  <a:srgbClr val="FF0000"/>
                </a:solidFill>
              </a:rPr>
              <a:t>HAYVANLARIN DEĞERLEMESİ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61</a:t>
            </a:fld>
            <a:endParaRPr lang="tr-TR"/>
          </a:p>
        </p:txBody>
      </p:sp>
      <p:sp>
        <p:nvSpPr>
          <p:cNvPr id="5" name="Dikdörtgen 4"/>
          <p:cNvSpPr/>
          <p:nvPr/>
        </p:nvSpPr>
        <p:spPr>
          <a:xfrm>
            <a:off x="1608502" y="950105"/>
            <a:ext cx="9721080" cy="39604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b="1" dirty="0" smtClean="0">
                <a:solidFill>
                  <a:schemeClr val="tx1"/>
                </a:solidFill>
              </a:rPr>
              <a:t>VUK m.277’de </a:t>
            </a:r>
            <a:r>
              <a:rPr lang="tr-TR" sz="2400" b="1" dirty="0">
                <a:solidFill>
                  <a:schemeClr val="tx1"/>
                </a:solidFill>
              </a:rPr>
              <a:t>sadece zirai işletmelere dahil hayvanların değerlemesi yer almakta olup, zirai işletmelere dahil olmayan hayvanların değerlemesinin ise Vergi Usul Kanununda yer alan genel hükümlere göre yapılması gerekmektedir.</a:t>
            </a:r>
          </a:p>
          <a:p>
            <a:pPr algn="just"/>
            <a:r>
              <a:rPr lang="tr-TR" sz="2400" b="1" dirty="0" smtClean="0">
                <a:solidFill>
                  <a:schemeClr val="tx1"/>
                </a:solidFill>
              </a:rPr>
              <a:t>Buna </a:t>
            </a:r>
            <a:r>
              <a:rPr lang="tr-TR" sz="2400" b="1" dirty="0">
                <a:solidFill>
                  <a:schemeClr val="tx1"/>
                </a:solidFill>
              </a:rPr>
              <a:t>göre, üreme sonucu meydana gelen artışlarda maliyet bedeli bilinebiliyorsa maliyet bedeli, maliyet bedelinin bilinmemesi ve tespitinin imkansız olması durumunda anılan Kanunun 267 nci maddesindeki hükme göre emsal bedeli esas alınmak suretiyle işletmeye dahil edilmesi gerekmektedir.    </a:t>
            </a:r>
            <a:r>
              <a:rPr lang="tr-TR" dirty="0"/>
              <a:t>   </a:t>
            </a:r>
          </a:p>
        </p:txBody>
      </p:sp>
      <p:sp>
        <p:nvSpPr>
          <p:cNvPr id="6" name="Yatay Kaydırma 5"/>
          <p:cNvSpPr/>
          <p:nvPr/>
        </p:nvSpPr>
        <p:spPr>
          <a:xfrm>
            <a:off x="1311579" y="5085184"/>
            <a:ext cx="10545061" cy="1656184"/>
          </a:xfrm>
          <a:prstGeom prst="horizontalScroll">
            <a:avLst/>
          </a:prstGeom>
          <a:solidFill>
            <a:srgbClr val="00206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smtClean="0"/>
              <a:t>VUK; m.277; </a:t>
            </a:r>
            <a:r>
              <a:rPr lang="tr-TR" b="1" dirty="0"/>
              <a:t>Zirai işletmelere dahil hayvanlar maliyet bedeli ile değerlenir. Maliyet bedelinin </a:t>
            </a:r>
            <a:r>
              <a:rPr lang="tr-TR" b="1" dirty="0" err="1"/>
              <a:t>tesbiti</a:t>
            </a:r>
            <a:r>
              <a:rPr lang="tr-TR" b="1" dirty="0"/>
              <a:t> mümkün </a:t>
            </a:r>
            <a:r>
              <a:rPr lang="tr-TR" b="1" dirty="0" err="1"/>
              <a:t>olmıyan</a:t>
            </a:r>
            <a:r>
              <a:rPr lang="tr-TR" b="1" dirty="0"/>
              <a:t> ahvalde maliyet bedeli, yerine emsal bedeli alınır. Bu hükmün tatbikinde emsal bedeli işletmenin bulunduğu mahal (Gezici hayvancılıkta kışlak) için zirai kazanç komisyonlarınca tespit edilmiş olan ortalama maliyet bedelidir.</a:t>
            </a:r>
          </a:p>
        </p:txBody>
      </p:sp>
    </p:spTree>
    <p:extLst>
      <p:ext uri="{BB962C8B-B14F-4D97-AF65-F5344CB8AC3E}">
        <p14:creationId xmlns:p14="http://schemas.microsoft.com/office/powerpoint/2010/main" val="220026725"/>
      </p:ext>
    </p:extLst>
  </p:cSld>
  <p:clrMapOvr>
    <a:masterClrMapping/>
  </p:clrMapOvr>
  <p:transition spd="slow">
    <p:newsfla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ÖDEME KAYDEDİCİ CİHAZ MALİYET BEDELLERİ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62</a:t>
            </a:fld>
            <a:endParaRPr lang="tr-TR"/>
          </a:p>
        </p:txBody>
      </p:sp>
      <p:sp>
        <p:nvSpPr>
          <p:cNvPr id="6" name="Yatay Kaydırma 5"/>
          <p:cNvSpPr/>
          <p:nvPr/>
        </p:nvSpPr>
        <p:spPr>
          <a:xfrm>
            <a:off x="1271464" y="1844824"/>
            <a:ext cx="10441160" cy="4387432"/>
          </a:xfrm>
          <a:prstGeom prst="horizontalScroll">
            <a:avLst/>
          </a:prstGeom>
          <a:solidFill>
            <a:srgbClr val="00206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tr-TR" sz="2800" b="1" dirty="0" smtClean="0">
                <a:ln>
                  <a:solidFill>
                    <a:srgbClr val="FFFF00"/>
                  </a:solidFill>
                </a:ln>
                <a:solidFill>
                  <a:srgbClr val="FFFF00"/>
                </a:solidFill>
              </a:rPr>
              <a:t>3100 SY Kanun , M.7/1</a:t>
            </a:r>
          </a:p>
          <a:p>
            <a:pPr algn="ctr"/>
            <a:endParaRPr lang="tr-TR" sz="2800" b="1" dirty="0" smtClean="0">
              <a:ln>
                <a:solidFill>
                  <a:srgbClr val="FFFF00"/>
                </a:solidFill>
              </a:ln>
              <a:solidFill>
                <a:srgbClr val="FFFF00"/>
              </a:solidFill>
            </a:endParaRPr>
          </a:p>
          <a:p>
            <a:pPr algn="just"/>
            <a:r>
              <a:rPr lang="tr-TR" sz="2400" b="1" dirty="0" smtClean="0"/>
              <a:t>Mükellefler </a:t>
            </a:r>
            <a:r>
              <a:rPr lang="tr-TR" sz="2400" b="1" dirty="0"/>
              <a:t>kullanmak üzere satın aldıkları ödeme kaydedici cihazlar için (5281 sayılı Kanunun 43/11. maddesiyle değiştirilen ibare. Yürürlük: 31.12.2004) </a:t>
            </a:r>
            <a:r>
              <a:rPr lang="tr-TR" sz="2400" b="1" dirty="0">
                <a:solidFill>
                  <a:srgbClr val="FFFF00"/>
                </a:solidFill>
                <a:effectLst>
                  <a:outerShdw blurRad="38100" dist="38100" dir="2700000" algn="tl">
                    <a:srgbClr val="000000">
                      <a:alpha val="43137"/>
                    </a:srgbClr>
                  </a:outerShdw>
                </a:effectLst>
              </a:rPr>
              <a:t>%100'e kadar amortisman oranı seçebilirler, </a:t>
            </a:r>
            <a:r>
              <a:rPr lang="tr-TR" sz="2400" b="1" dirty="0"/>
              <a:t>amortisman ayırma imkanı bulunmayanlar ise alış bedellerinin tamamını vergiye tabi kazançlarının tespitinde indirim konusu yaparlar</a:t>
            </a:r>
            <a:r>
              <a:rPr lang="tr-TR" sz="2400" b="1" dirty="0" smtClean="0"/>
              <a:t>.</a:t>
            </a:r>
            <a:endParaRPr lang="tr-TR" sz="2400" b="1" dirty="0"/>
          </a:p>
        </p:txBody>
      </p:sp>
    </p:spTree>
    <p:extLst>
      <p:ext uri="{BB962C8B-B14F-4D97-AF65-F5344CB8AC3E}">
        <p14:creationId xmlns:p14="http://schemas.microsoft.com/office/powerpoint/2010/main" val="3203718577"/>
      </p:ext>
    </p:extLst>
  </p:cSld>
  <p:clrMapOvr>
    <a:masterClrMapping/>
  </p:clrMapOvr>
  <p:transition spd="slow">
    <p:newsfla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4310" y="188641"/>
            <a:ext cx="10018713" cy="1382972"/>
          </a:xfrm>
        </p:spPr>
        <p:txBody>
          <a:bodyPr/>
          <a:lstStyle/>
          <a:p>
            <a:r>
              <a:rPr lang="tr-TR" b="1" dirty="0" smtClean="0">
                <a:solidFill>
                  <a:srgbClr val="FF0000"/>
                </a:solidFill>
                <a:effectLst>
                  <a:outerShdw blurRad="38100" dist="38100" dir="2700000" algn="tl">
                    <a:srgbClr val="C0C0C0"/>
                  </a:outerShdw>
                </a:effectLst>
                <a:latin typeface="Tekton Pro" pitchFamily="34" charset="0"/>
              </a:rPr>
              <a:t>YENİLEME FONU</a:t>
            </a:r>
            <a:endParaRPr lang="tr-TR"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63</a:t>
            </a:fld>
            <a:endParaRPr lang="tr-TR"/>
          </a:p>
        </p:txBody>
      </p:sp>
      <p:sp>
        <p:nvSpPr>
          <p:cNvPr id="4" name="3 Katlanmış Nesne"/>
          <p:cNvSpPr/>
          <p:nvPr/>
        </p:nvSpPr>
        <p:spPr>
          <a:xfrm>
            <a:off x="983432" y="1571613"/>
            <a:ext cx="10912156" cy="4732008"/>
          </a:xfrm>
          <a:prstGeom prst="foldedCorner">
            <a:avLst/>
          </a:prstGeom>
          <a:solidFill>
            <a:schemeClr val="bg2"/>
          </a:solidFill>
          <a:ln>
            <a:solidFill>
              <a:schemeClr val="bg2"/>
            </a:solidFill>
          </a:ln>
          <a:scene3d>
            <a:camera prst="perspectiveAbove"/>
            <a:lightRig rig="threePt" dir="t"/>
          </a:scene3d>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just"/>
            <a:endParaRPr lang="tr-TR" sz="2400" b="1" dirty="0">
              <a:solidFill>
                <a:schemeClr val="tx1"/>
              </a:solidFill>
              <a:latin typeface="Calibri" pitchFamily="34" charset="0"/>
            </a:endParaRPr>
          </a:p>
          <a:p>
            <a:pPr algn="just"/>
            <a:r>
              <a:rPr lang="tr-TR" sz="2400" b="1" dirty="0">
                <a:solidFill>
                  <a:schemeClr val="tx1"/>
                </a:solidFill>
                <a:latin typeface="Calibri" pitchFamily="34" charset="0"/>
              </a:rPr>
              <a:t>Satılan ya da elden çıkan iktisadi kıymetlerin yenilenmesi, </a:t>
            </a:r>
          </a:p>
          <a:p>
            <a:pPr algn="just">
              <a:buClr>
                <a:srgbClr val="FF0000"/>
              </a:buClr>
              <a:buFont typeface="Wingdings" pitchFamily="2" charset="2"/>
              <a:buChar char="Ä"/>
            </a:pPr>
            <a:r>
              <a:rPr lang="tr-TR" sz="2400" b="1" dirty="0">
                <a:solidFill>
                  <a:schemeClr val="tx1"/>
                </a:solidFill>
                <a:latin typeface="Calibri" pitchFamily="34" charset="0"/>
              </a:rPr>
              <a:t>İşin mahiyetine göre zaruri bulunur veya </a:t>
            </a:r>
          </a:p>
          <a:p>
            <a:pPr algn="just">
              <a:buClr>
                <a:srgbClr val="FF0000"/>
              </a:buClr>
              <a:buFont typeface="Wingdings" pitchFamily="2" charset="2"/>
              <a:buChar char="Ä"/>
            </a:pPr>
            <a:r>
              <a:rPr lang="tr-TR" sz="2400" b="1" dirty="0">
                <a:solidFill>
                  <a:schemeClr val="tx1"/>
                </a:solidFill>
                <a:latin typeface="Calibri" pitchFamily="34" charset="0"/>
              </a:rPr>
              <a:t>Bu hususta işletmeyi idare edenlerce karar verilmiş ve teşebbüse geçilmiş olursa </a:t>
            </a:r>
          </a:p>
          <a:p>
            <a:pPr algn="just"/>
            <a:r>
              <a:rPr lang="tr-TR" sz="2400" b="1" dirty="0">
                <a:solidFill>
                  <a:schemeClr val="tx1"/>
                </a:solidFill>
                <a:latin typeface="Calibri" pitchFamily="34" charset="0"/>
              </a:rPr>
              <a:t>bu takdirde, satıştan </a:t>
            </a:r>
            <a:r>
              <a:rPr lang="tr-TR" sz="2400" b="1" dirty="0" err="1">
                <a:solidFill>
                  <a:schemeClr val="tx1"/>
                </a:solidFill>
                <a:latin typeface="Calibri" pitchFamily="34" charset="0"/>
              </a:rPr>
              <a:t>tahassül</a:t>
            </a:r>
            <a:r>
              <a:rPr lang="tr-TR" sz="2400" b="1" dirty="0">
                <a:solidFill>
                  <a:schemeClr val="tx1"/>
                </a:solidFill>
                <a:latin typeface="Calibri" pitchFamily="34" charset="0"/>
              </a:rPr>
              <a:t> eden kar, yenileme giderlerini karşılamak üzere, pasifte geçici bir hesapta azami üç yıl süre ile tutulabilir. Her ne sebeple olursa olsun bu süre içinde kullanılmamış olan karlar üçüncü yılın vergi matrahına eklenir. Üç yıldan önce işin terki, devri veya işletmenin tasfiyesi halinde bu karlar o yılın matrahına eklenir.</a:t>
            </a:r>
          </a:p>
        </p:txBody>
      </p:sp>
    </p:spTree>
  </p:cSld>
  <p:clrMapOvr>
    <a:masterClrMapping/>
  </p:clrMapOvr>
  <p:transition spd="slow">
    <p:newsfla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06836" y="354793"/>
            <a:ext cx="8258204" cy="1356156"/>
          </a:xfrm>
        </p:spPr>
        <p:txBody>
          <a:bodyPr>
            <a:noAutofit/>
          </a:bodyPr>
          <a:lstStyle/>
          <a:p>
            <a:r>
              <a:rPr lang="tr-TR" sz="4400" b="1" dirty="0" smtClean="0"/>
              <a:t>ÖRTÜLÜ KAZANÇ VE ÖRTÜLÜ SERMAYE</a:t>
            </a:r>
            <a:endParaRPr lang="tr-TR" sz="4400" b="1" i="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64</a:t>
            </a:fld>
            <a:endParaRPr lang="tr-TR"/>
          </a:p>
        </p:txBody>
      </p:sp>
      <p:sp>
        <p:nvSpPr>
          <p:cNvPr id="3" name="Yuvarlatılmış Dikdörtgen 2"/>
          <p:cNvSpPr/>
          <p:nvPr/>
        </p:nvSpPr>
        <p:spPr>
          <a:xfrm>
            <a:off x="2279576" y="1988840"/>
            <a:ext cx="8672280" cy="3600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b="1" dirty="0" smtClean="0"/>
              <a:t>DÖNEM SONU İŞLEMLERİ SIRASINDA GÖZÖNÜNDE BULUNDURULMALIDIR.</a:t>
            </a:r>
            <a:endParaRPr lang="tr-TR" sz="4400" b="1" dirty="0"/>
          </a:p>
        </p:txBody>
      </p:sp>
    </p:spTree>
  </p:cSld>
  <p:clrMapOvr>
    <a:masterClrMapping/>
  </p:clrMapOvr>
  <p:transition spd="slow">
    <p:newsfla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16689" y="332656"/>
            <a:ext cx="10018713" cy="1752599"/>
          </a:xfrm>
        </p:spPr>
        <p:txBody>
          <a:bodyPr/>
          <a:lstStyle/>
          <a:p>
            <a:r>
              <a:rPr lang="tr-TR" b="1" dirty="0" smtClean="0">
                <a:solidFill>
                  <a:srgbClr val="FF0000"/>
                </a:solidFill>
              </a:rPr>
              <a:t>ORTAKLARDAN ALACAKLAR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65</a:t>
            </a:fld>
            <a:endParaRPr lang="tr-TR"/>
          </a:p>
        </p:txBody>
      </p:sp>
      <p:sp>
        <p:nvSpPr>
          <p:cNvPr id="5" name="Yatay Kaydırma 4"/>
          <p:cNvSpPr/>
          <p:nvPr/>
        </p:nvSpPr>
        <p:spPr>
          <a:xfrm>
            <a:off x="983432" y="1340769"/>
            <a:ext cx="10551970" cy="5328592"/>
          </a:xfrm>
          <a:prstGeom prst="horizontalScroll">
            <a:avLst/>
          </a:prstGeom>
          <a:scene3d>
            <a:camera prst="perspectiveAbove"/>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just"/>
            <a:r>
              <a:rPr lang="tr-TR" sz="2800" b="1" dirty="0" smtClean="0"/>
              <a:t>1- Merkez Bankası Reeskont Faiz Oranı üzerinden faiz hesaplanması, </a:t>
            </a:r>
            <a:r>
              <a:rPr lang="tr-TR" sz="2800" b="1" dirty="0" smtClean="0">
                <a:solidFill>
                  <a:srgbClr val="FF0000"/>
                </a:solidFill>
              </a:rPr>
              <a:t>(14.12.2014 RG % 10,50)</a:t>
            </a:r>
            <a:endParaRPr lang="tr-TR" sz="2800" b="1" dirty="0" smtClean="0"/>
          </a:p>
          <a:p>
            <a:pPr algn="just"/>
            <a:r>
              <a:rPr lang="tr-TR" sz="2800" b="1" dirty="0" smtClean="0"/>
              <a:t>2- Hesaplanan faiz tutarı üzerinden  % 18 oranında KDV hesaplanması,</a:t>
            </a:r>
          </a:p>
          <a:p>
            <a:pPr algn="just"/>
            <a:r>
              <a:rPr lang="tr-TR" sz="2800" b="1" dirty="0" smtClean="0"/>
              <a:t>3- Fatura düzenlenmesi,</a:t>
            </a:r>
          </a:p>
          <a:p>
            <a:pPr algn="just"/>
            <a:r>
              <a:rPr lang="tr-TR" sz="2800" b="1" dirty="0" smtClean="0"/>
              <a:t>4- Ortak nezdinde icra takibine başlanır ise şüpheli alacak addolunarak karşılık ayrılması mümkündür.</a:t>
            </a:r>
            <a:endParaRPr lang="tr-TR" sz="2800" b="1" dirty="0"/>
          </a:p>
        </p:txBody>
      </p:sp>
    </p:spTree>
    <p:extLst>
      <p:ext uri="{BB962C8B-B14F-4D97-AF65-F5344CB8AC3E}">
        <p14:creationId xmlns:p14="http://schemas.microsoft.com/office/powerpoint/2010/main" val="183329899"/>
      </p:ext>
    </p:extLst>
  </p:cSld>
  <p:clrMapOvr>
    <a:masterClrMapping/>
  </p:clrMapOvr>
  <p:transition spd="slow">
    <p:newsfla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88666"/>
          </a:xfrm>
        </p:spPr>
        <p:txBody>
          <a:bodyPr/>
          <a:lstStyle/>
          <a:p>
            <a:r>
              <a:rPr lang="tr-TR" b="1" dirty="0" smtClean="0">
                <a:solidFill>
                  <a:srgbClr val="FF0000"/>
                </a:solidFill>
              </a:rPr>
              <a:t>E-Ticarette Belge Düzeni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66</a:t>
            </a:fld>
            <a:endParaRPr lang="tr-TR"/>
          </a:p>
        </p:txBody>
      </p:sp>
      <p:sp>
        <p:nvSpPr>
          <p:cNvPr id="5" name="Dikdörtgen 4"/>
          <p:cNvSpPr/>
          <p:nvPr/>
        </p:nvSpPr>
        <p:spPr>
          <a:xfrm>
            <a:off x="1311579" y="1556792"/>
            <a:ext cx="10017124" cy="4941168"/>
          </a:xfrm>
          <a:prstGeom prst="rect">
            <a:avLst/>
          </a:prstGeom>
          <a:ln w="38100">
            <a:solidFill>
              <a:srgbClr val="00B05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b="1" dirty="0"/>
              <a:t>385 Sıra No.lu Vergi Usul Kanunu Genel Tebliğinin "4 - Kapıdan veya Mesafeli Sözleşme Düzenlenerek Yapılan Satışlarda İade İşlemlerinde Belge Düzeni" başlıklı bölümünde, 4077 sayılı Tüketicinin Korunması Hakkındaki Kanunun 9/A maddesinde mesafeli sözleşmelerin; yazılı, görsel, telefon ve elektronik ortamda veya diğer iletişim araçları kullanılarak ve tüketicilerle karşı karşıya gelinmeksizin yapılan ve malın veya hizmetin tüketiciye anında veya sonradan teslimi veya ifası kararlaştırılan sözleşmeler olarak tarif edildiği belirtilerek "Bundan böyle, sadece kapıdan ve mesafeli sözleşmeler düzenlenerek yapılan satışlara ilişkin iade işlemleri için Vergi Usul Kanununun mükerrer 257 nci maddesinin Bakanlığımıza verdiği yetkiye istinaden iade bölümünün yer alacağı bir faturanın düzenlenmesi ve en az iki örneğinin müşteriye malla beraber gönderilmesi uygun görülmüştür</a:t>
            </a:r>
            <a:r>
              <a:rPr lang="tr-TR" b="1" dirty="0" smtClean="0"/>
              <a:t>.</a:t>
            </a:r>
          </a:p>
          <a:p>
            <a:pPr algn="just"/>
            <a:endParaRPr lang="tr-TR" b="1" dirty="0" smtClean="0"/>
          </a:p>
          <a:p>
            <a:pPr algn="just"/>
            <a:r>
              <a:rPr lang="tr-TR" b="1" dirty="0">
                <a:solidFill>
                  <a:srgbClr val="FFFF00"/>
                </a:solidFill>
              </a:rPr>
              <a:t>internet üzerinden </a:t>
            </a:r>
            <a:r>
              <a:rPr lang="tr-TR" b="1" dirty="0" smtClean="0">
                <a:solidFill>
                  <a:srgbClr val="FFFF00"/>
                </a:solidFill>
              </a:rPr>
              <a:t>yapılan </a:t>
            </a:r>
            <a:r>
              <a:rPr lang="tr-TR" b="1" dirty="0">
                <a:solidFill>
                  <a:srgbClr val="FFFF00"/>
                </a:solidFill>
              </a:rPr>
              <a:t>satışlar mesafeli sözleşme kapsamında değerlendirileceğinden, bu satışlarınız için tutarına bakılmaksızın fatura düzenlemeniz gerekmektedir.</a:t>
            </a:r>
            <a:endParaRPr lang="tr-TR" b="1" dirty="0" smtClean="0">
              <a:solidFill>
                <a:srgbClr val="FFFF00"/>
              </a:solidFill>
            </a:endParaRPr>
          </a:p>
          <a:p>
            <a:pPr algn="just"/>
            <a:endParaRPr lang="tr-TR" b="1" dirty="0"/>
          </a:p>
        </p:txBody>
      </p:sp>
    </p:spTree>
    <p:extLst>
      <p:ext uri="{BB962C8B-B14F-4D97-AF65-F5344CB8AC3E}">
        <p14:creationId xmlns:p14="http://schemas.microsoft.com/office/powerpoint/2010/main" val="901933350"/>
      </p:ext>
    </p:extLst>
  </p:cSld>
  <p:clrMapOvr>
    <a:masterClrMapping/>
  </p:clrMapOvr>
  <p:transition spd="slow">
    <p:newsflash/>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332656"/>
            <a:ext cx="10018713" cy="2016224"/>
          </a:xfrm>
        </p:spPr>
        <p:txBody>
          <a:bodyPr>
            <a:normAutofit fontScale="90000"/>
          </a:bodyPr>
          <a:lstStyle/>
          <a:p>
            <a:r>
              <a:rPr lang="tr-TR" b="1" dirty="0" smtClean="0">
                <a:solidFill>
                  <a:srgbClr val="FF0000"/>
                </a:solidFill>
              </a:rPr>
              <a:t>6111 SY. KANUN (M.11) (</a:t>
            </a:r>
            <a:r>
              <a:rPr lang="tr-TR" b="1" dirty="0">
                <a:solidFill>
                  <a:srgbClr val="FF0000"/>
                </a:solidFill>
              </a:rPr>
              <a:t>Kayıtlarda yer aldığı halde işletmede bulunmayan emtia, kasa mevcudu ve ortaklardan </a:t>
            </a:r>
            <a:r>
              <a:rPr lang="tr-TR" b="1" dirty="0" smtClean="0">
                <a:solidFill>
                  <a:srgbClr val="FF0000"/>
                </a:solidFill>
              </a:rPr>
              <a:t>alacaklar)</a:t>
            </a:r>
            <a:r>
              <a:rPr lang="tr-TR" b="1" dirty="0">
                <a:solidFill>
                  <a:srgbClr val="FF0000"/>
                </a:solidFill>
              </a:rPr>
              <a:t/>
            </a:r>
            <a:br>
              <a:rPr lang="tr-TR" b="1" dirty="0">
                <a:solidFill>
                  <a:srgbClr val="FF0000"/>
                </a:solidFill>
              </a:rPr>
            </a:b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67</a:t>
            </a:fld>
            <a:endParaRPr lang="tr-TR"/>
          </a:p>
        </p:txBody>
      </p:sp>
      <p:sp>
        <p:nvSpPr>
          <p:cNvPr id="5" name="Sağ Ok 4"/>
          <p:cNvSpPr/>
          <p:nvPr/>
        </p:nvSpPr>
        <p:spPr>
          <a:xfrm>
            <a:off x="1593911" y="2047941"/>
            <a:ext cx="4464496" cy="2808312"/>
          </a:xfrm>
          <a:prstGeom prst="rightArrow">
            <a:avLst/>
          </a:prstGeom>
          <a:solidFill>
            <a:schemeClr val="bg1">
              <a:lumMod val="95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rPr>
              <a:t>OLUŞAN KKEG</a:t>
            </a:r>
            <a:endParaRPr lang="tr-TR" sz="3600" b="1" dirty="0">
              <a:solidFill>
                <a:schemeClr val="tx1"/>
              </a:solidFill>
            </a:endParaRPr>
          </a:p>
        </p:txBody>
      </p:sp>
      <p:sp>
        <p:nvSpPr>
          <p:cNvPr id="6" name="Aşağı Ok 5"/>
          <p:cNvSpPr/>
          <p:nvPr/>
        </p:nvSpPr>
        <p:spPr>
          <a:xfrm>
            <a:off x="6168008" y="2119949"/>
            <a:ext cx="5832648" cy="2664296"/>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r-TR" sz="2400" b="1" dirty="0" smtClean="0"/>
              <a:t>Geçmiş Yıl Karlarından veya Yedeklerden Mahsup Edilirse!!!!</a:t>
            </a:r>
            <a:endParaRPr lang="tr-TR" sz="2400" b="1" dirty="0"/>
          </a:p>
        </p:txBody>
      </p:sp>
      <p:sp>
        <p:nvSpPr>
          <p:cNvPr id="7" name="Yatay Kaydırma 6"/>
          <p:cNvSpPr/>
          <p:nvPr/>
        </p:nvSpPr>
        <p:spPr>
          <a:xfrm>
            <a:off x="2351584" y="4856253"/>
            <a:ext cx="7704856" cy="1885115"/>
          </a:xfrm>
          <a:prstGeom prst="horizontalScroll">
            <a:avLst/>
          </a:prstGeom>
          <a:ln w="38100">
            <a:solidFill>
              <a:srgbClr val="FFFF00"/>
            </a:solidFill>
          </a:ln>
          <a:scene3d>
            <a:camera prst="perspectiveBelow"/>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b="1" dirty="0" smtClean="0"/>
              <a:t>ÖZELGE DE!!!</a:t>
            </a:r>
          </a:p>
          <a:p>
            <a:pPr algn="ctr"/>
            <a:r>
              <a:rPr lang="tr-TR" sz="3200" b="1" dirty="0" smtClean="0"/>
              <a:t>KAR PAYI DAĞITIMI SAYILIR.................</a:t>
            </a:r>
            <a:endParaRPr lang="tr-TR" sz="3200" b="1" dirty="0"/>
          </a:p>
        </p:txBody>
      </p:sp>
    </p:spTree>
    <p:extLst>
      <p:ext uri="{BB962C8B-B14F-4D97-AF65-F5344CB8AC3E}">
        <p14:creationId xmlns:p14="http://schemas.microsoft.com/office/powerpoint/2010/main" val="3407469774"/>
      </p:ext>
    </p:extLst>
  </p:cSld>
  <p:clrMapOvr>
    <a:masterClrMapping/>
  </p:clrMapOvr>
  <p:transition spd="slow">
    <p:newsflash/>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6552 m.74’DEN YARARLANILIR İSE</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68</a:t>
            </a:fld>
            <a:endParaRPr lang="tr-TR"/>
          </a:p>
        </p:txBody>
      </p:sp>
      <p:sp>
        <p:nvSpPr>
          <p:cNvPr id="5" name="Yuvarlatılmış Dikdörtgen 4"/>
          <p:cNvSpPr/>
          <p:nvPr/>
        </p:nvSpPr>
        <p:spPr>
          <a:xfrm>
            <a:off x="1919536" y="1905000"/>
            <a:ext cx="9073008" cy="44043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tr-TR" sz="4000" b="1" dirty="0" smtClean="0"/>
              <a:t>Tebliğ.,</a:t>
            </a:r>
          </a:p>
          <a:p>
            <a:pPr algn="ctr"/>
            <a:endParaRPr lang="tr-TR" dirty="0"/>
          </a:p>
          <a:p>
            <a:pPr algn="just"/>
            <a:r>
              <a:rPr lang="tr-TR" sz="2800" b="1" dirty="0" smtClean="0">
                <a:solidFill>
                  <a:srgbClr val="FFFF00"/>
                </a:solidFill>
              </a:rPr>
              <a:t>Mükelleflerce </a:t>
            </a:r>
            <a:r>
              <a:rPr lang="tr-TR" sz="2800" b="1" dirty="0">
                <a:solidFill>
                  <a:srgbClr val="FFFF00"/>
                </a:solidFill>
              </a:rPr>
              <a:t>kâr dağıtımı yapılması halinde, ticari bilanço açısından dağıtılabilir ticari kâr tutarı, 6552 sayılı Kanunun 74 üncü maddesi kapsamında beyan edilen ve "689 Diğer Olağandışı Gider ve Zararlar" hesabı altında muhasebeleştirilen tutarlar dikkate alınmaksızın tespit olunacaktır.</a:t>
            </a:r>
          </a:p>
        </p:txBody>
      </p:sp>
    </p:spTree>
    <p:extLst>
      <p:ext uri="{BB962C8B-B14F-4D97-AF65-F5344CB8AC3E}">
        <p14:creationId xmlns:p14="http://schemas.microsoft.com/office/powerpoint/2010/main" val="3575941175"/>
      </p:ext>
    </p:extLst>
  </p:cSld>
  <p:clrMapOvr>
    <a:masterClrMapping/>
  </p:clrMapOvr>
  <p:transition spd="slow">
    <p:newsflash/>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FF0000"/>
                </a:solidFill>
              </a:rPr>
              <a:t>DEFTERLERİN YAZDIRILMASI</a:t>
            </a:r>
          </a:p>
        </p:txBody>
      </p:sp>
      <p:sp>
        <p:nvSpPr>
          <p:cNvPr id="3" name="İçerik Yer Tutucusu 2"/>
          <p:cNvSpPr>
            <a:spLocks noGrp="1"/>
          </p:cNvSpPr>
          <p:nvPr>
            <p:ph idx="1"/>
          </p:nvPr>
        </p:nvSpPr>
        <p:spPr>
          <a:xfrm>
            <a:off x="1484310" y="2204865"/>
            <a:ext cx="10018713" cy="3586336"/>
          </a:xfrm>
        </p:spPr>
        <p:txBody>
          <a:bodyPr>
            <a:normAutofit/>
          </a:bodyPr>
          <a:lstStyle/>
          <a:p>
            <a:pPr algn="just"/>
            <a:r>
              <a:rPr lang="tr-TR" sz="2800" b="1" dirty="0" smtClean="0"/>
              <a:t>Yeni TTK ile birlikte defterlerin açılış ve kapanış tasdiklerine riayet edilmesi edilmektedir. Bu nedenle </a:t>
            </a:r>
            <a:r>
              <a:rPr lang="tr-TR" sz="2800" b="1" dirty="0" err="1" smtClean="0"/>
              <a:t>tasdikletilmiş</a:t>
            </a:r>
            <a:r>
              <a:rPr lang="tr-TR" sz="2800" b="1" dirty="0" smtClean="0"/>
              <a:t> defterlerin yapraklarının yeterli olup olmadığının mutlaka yıl sonu gelmeden kontrol edilmeli, yeterli değilse yıl bitmeden ek tasdik işlemi yaptırılmalıdır.</a:t>
            </a:r>
            <a:endParaRPr lang="tr-TR" sz="2800" b="1"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69</a:t>
            </a:fld>
            <a:endParaRPr lang="tr-TR"/>
          </a:p>
        </p:txBody>
      </p:sp>
    </p:spTree>
    <p:extLst>
      <p:ext uri="{BB962C8B-B14F-4D97-AF65-F5344CB8AC3E}">
        <p14:creationId xmlns:p14="http://schemas.microsoft.com/office/powerpoint/2010/main" val="3566048087"/>
      </p:ext>
    </p:extLst>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solidFill>
                  <a:srgbClr val="FF0000"/>
                </a:solidFill>
              </a:rPr>
              <a:t>AYNI YILDA İŞİ TERK EDİP AYNI FAALİYETE YA DA BAŞKA FAALİYETE BAŞLAYAN MÜKELLEF</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a:t>
            </a:fld>
            <a:endParaRPr lang="tr-TR"/>
          </a:p>
        </p:txBody>
      </p:sp>
      <p:sp>
        <p:nvSpPr>
          <p:cNvPr id="5" name="Sağ Ok 4"/>
          <p:cNvSpPr/>
          <p:nvPr/>
        </p:nvSpPr>
        <p:spPr>
          <a:xfrm>
            <a:off x="531812" y="2060848"/>
            <a:ext cx="3560285" cy="237626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4000" b="1" dirty="0" smtClean="0">
                <a:effectLst>
                  <a:outerShdw blurRad="38100" dist="38100" dir="2700000" algn="tl">
                    <a:srgbClr val="000000">
                      <a:alpha val="43137"/>
                    </a:srgbClr>
                  </a:outerShdw>
                </a:effectLst>
              </a:rPr>
              <a:t>AYNI FAALİYET</a:t>
            </a:r>
            <a:endParaRPr lang="tr-TR" sz="4000" b="1" dirty="0">
              <a:effectLst>
                <a:outerShdw blurRad="38100" dist="38100" dir="2700000" algn="tl">
                  <a:srgbClr val="000000">
                    <a:alpha val="43137"/>
                  </a:srgbClr>
                </a:outerShdw>
              </a:effectLst>
            </a:endParaRPr>
          </a:p>
        </p:txBody>
      </p:sp>
      <p:sp>
        <p:nvSpPr>
          <p:cNvPr id="6" name="Sol Ok 5"/>
          <p:cNvSpPr/>
          <p:nvPr/>
        </p:nvSpPr>
        <p:spPr>
          <a:xfrm>
            <a:off x="4727848" y="2060848"/>
            <a:ext cx="6776764" cy="252028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bilanço esasına göre defter tutan mükelleflerin aynı yıl içinde </a:t>
            </a:r>
            <a:r>
              <a:rPr lang="tr-TR" b="1" dirty="0">
                <a:solidFill>
                  <a:srgbClr val="FF0000"/>
                </a:solidFill>
              </a:rPr>
              <a:t>aynı faaliyete tekrar başlamaları </a:t>
            </a:r>
            <a:r>
              <a:rPr lang="tr-TR" b="1" dirty="0">
                <a:solidFill>
                  <a:schemeClr val="tx1"/>
                </a:solidFill>
              </a:rPr>
              <a:t>işi bırakma sayılmayacağından bilanço esasına göre defter tutmaya devam etmeleri gerekmektedir.</a:t>
            </a:r>
          </a:p>
        </p:txBody>
      </p:sp>
      <p:sp>
        <p:nvSpPr>
          <p:cNvPr id="7" name="Sağ Ok 6"/>
          <p:cNvSpPr/>
          <p:nvPr/>
        </p:nvSpPr>
        <p:spPr>
          <a:xfrm>
            <a:off x="531812" y="4448105"/>
            <a:ext cx="3560285" cy="2376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smtClean="0">
                <a:effectLst>
                  <a:outerShdw blurRad="38100" dist="38100" dir="2700000" algn="tl">
                    <a:srgbClr val="000000">
                      <a:alpha val="43137"/>
                    </a:srgbClr>
                  </a:outerShdw>
                </a:effectLst>
              </a:rPr>
              <a:t>FARKLI FAALİYET</a:t>
            </a:r>
            <a:endParaRPr lang="tr-TR" sz="4000" b="1" dirty="0">
              <a:effectLst>
                <a:outerShdw blurRad="38100" dist="38100" dir="2700000" algn="tl">
                  <a:srgbClr val="000000">
                    <a:alpha val="43137"/>
                  </a:srgbClr>
                </a:outerShdw>
              </a:effectLst>
            </a:endParaRPr>
          </a:p>
        </p:txBody>
      </p:sp>
      <p:sp>
        <p:nvSpPr>
          <p:cNvPr id="8" name="Sağ Ok 7"/>
          <p:cNvSpPr/>
          <p:nvPr/>
        </p:nvSpPr>
        <p:spPr>
          <a:xfrm>
            <a:off x="4295800" y="4581128"/>
            <a:ext cx="7632848" cy="2243241"/>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b="1" dirty="0">
                <a:solidFill>
                  <a:schemeClr val="bg1">
                    <a:lumMod val="95000"/>
                  </a:schemeClr>
                </a:solidFill>
                <a:effectLst>
                  <a:outerShdw blurRad="38100" dist="38100" dir="2700000" algn="tl">
                    <a:srgbClr val="000000">
                      <a:alpha val="43137"/>
                    </a:srgbClr>
                  </a:outerShdw>
                </a:effectLst>
              </a:rPr>
              <a:t>Y</a:t>
            </a:r>
            <a:r>
              <a:rPr lang="tr-TR" sz="2400" b="1" dirty="0" smtClean="0">
                <a:solidFill>
                  <a:schemeClr val="bg1">
                    <a:lumMod val="95000"/>
                  </a:schemeClr>
                </a:solidFill>
                <a:effectLst>
                  <a:outerShdw blurRad="38100" dist="38100" dir="2700000" algn="tl">
                    <a:srgbClr val="000000">
                      <a:alpha val="43137"/>
                    </a:srgbClr>
                  </a:outerShdw>
                </a:effectLst>
              </a:rPr>
              <a:t>eniden </a:t>
            </a:r>
            <a:r>
              <a:rPr lang="tr-TR" sz="2400" b="1" dirty="0">
                <a:solidFill>
                  <a:schemeClr val="bg1">
                    <a:lumMod val="95000"/>
                  </a:schemeClr>
                </a:solidFill>
                <a:effectLst>
                  <a:outerShdw blurRad="38100" dist="38100" dir="2700000" algn="tl">
                    <a:srgbClr val="000000">
                      <a:alpha val="43137"/>
                    </a:srgbClr>
                  </a:outerShdw>
                </a:effectLst>
              </a:rPr>
              <a:t>işe başlayan </a:t>
            </a:r>
            <a:r>
              <a:rPr lang="tr-TR" sz="2400" b="1" dirty="0" smtClean="0">
                <a:solidFill>
                  <a:schemeClr val="bg1">
                    <a:lumMod val="95000"/>
                  </a:schemeClr>
                </a:solidFill>
                <a:effectLst>
                  <a:outerShdw blurRad="38100" dist="38100" dir="2700000" algn="tl">
                    <a:srgbClr val="000000">
                      <a:alpha val="43137"/>
                    </a:srgbClr>
                  </a:outerShdw>
                </a:effectLst>
              </a:rPr>
              <a:t>mükellef kabul edilerek  </a:t>
            </a:r>
            <a:r>
              <a:rPr lang="tr-TR" sz="2400" b="1" dirty="0">
                <a:solidFill>
                  <a:srgbClr val="FF0000"/>
                </a:solidFill>
                <a:effectLst>
                  <a:outerShdw blurRad="38100" dist="38100" dir="2700000" algn="tl">
                    <a:srgbClr val="000000">
                      <a:alpha val="43137"/>
                    </a:srgbClr>
                  </a:outerShdw>
                </a:effectLst>
              </a:rPr>
              <a:t>işletme hesabı esasına göre defter </a:t>
            </a:r>
            <a:r>
              <a:rPr lang="tr-TR" sz="2400" b="1" dirty="0" smtClean="0">
                <a:solidFill>
                  <a:srgbClr val="FF0000"/>
                </a:solidFill>
                <a:effectLst>
                  <a:outerShdw blurRad="38100" dist="38100" dir="2700000" algn="tl">
                    <a:srgbClr val="000000">
                      <a:alpha val="43137"/>
                    </a:srgbClr>
                  </a:outerShdw>
                </a:effectLst>
              </a:rPr>
              <a:t>tutabilecektir.</a:t>
            </a:r>
            <a:endParaRPr lang="tr-TR"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1200798"/>
      </p:ext>
    </p:extLst>
  </p:cSld>
  <p:clrMapOvr>
    <a:masterClrMapping/>
  </p:clrMapOvr>
  <p:transition spd="slow">
    <p:newsfla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116632"/>
            <a:ext cx="10018713" cy="792088"/>
          </a:xfrm>
        </p:spPr>
        <p:txBody>
          <a:bodyPr/>
          <a:lstStyle/>
          <a:p>
            <a:r>
              <a:rPr lang="tr-TR" b="1" dirty="0" smtClean="0">
                <a:solidFill>
                  <a:srgbClr val="FF0000"/>
                </a:solidFill>
              </a:rPr>
              <a:t>TASDİKİ ZORUNLU DEFTERLER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70</a:t>
            </a:fld>
            <a:endParaRPr lang="tr-TR"/>
          </a:p>
        </p:txBody>
      </p:sp>
      <p:graphicFrame>
        <p:nvGraphicFramePr>
          <p:cNvPr id="9" name="Tablo 8"/>
          <p:cNvGraphicFramePr>
            <a:graphicFrameLocks noGrp="1"/>
          </p:cNvGraphicFramePr>
          <p:nvPr>
            <p:extLst>
              <p:ext uri="{D42A27DB-BD31-4B8C-83A1-F6EECF244321}">
                <p14:modId xmlns:p14="http://schemas.microsoft.com/office/powerpoint/2010/main" val="3429966901"/>
              </p:ext>
            </p:extLst>
          </p:nvPr>
        </p:nvGraphicFramePr>
        <p:xfrm>
          <a:off x="1846784" y="908720"/>
          <a:ext cx="9793832" cy="5400600"/>
        </p:xfrm>
        <a:graphic>
          <a:graphicData uri="http://schemas.openxmlformats.org/drawingml/2006/table">
            <a:tbl>
              <a:tblPr firstRow="1" bandRow="1">
                <a:tableStyleId>{7E9639D4-E3E2-4D34-9284-5A2195B3D0D7}</a:tableStyleId>
              </a:tblPr>
              <a:tblGrid>
                <a:gridCol w="4712705"/>
                <a:gridCol w="5081127"/>
              </a:tblGrid>
              <a:tr h="462453">
                <a:tc>
                  <a:txBody>
                    <a:bodyPr/>
                    <a:lstStyle/>
                    <a:p>
                      <a:pPr algn="ctr">
                        <a:lnSpc>
                          <a:spcPts val="1400"/>
                        </a:lnSpc>
                        <a:spcAft>
                          <a:spcPts val="0"/>
                        </a:spcAft>
                      </a:pPr>
                      <a:r>
                        <a:rPr lang="tr-TR" sz="2400" dirty="0">
                          <a:effectLst/>
                        </a:rPr>
                        <a:t> </a:t>
                      </a:r>
                    </a:p>
                    <a:p>
                      <a:pPr algn="ctr">
                        <a:lnSpc>
                          <a:spcPts val="1400"/>
                        </a:lnSpc>
                        <a:spcAft>
                          <a:spcPts val="0"/>
                        </a:spcAft>
                      </a:pPr>
                      <a:r>
                        <a:rPr lang="tr-TR" sz="2400" dirty="0">
                          <a:effectLst/>
                        </a:rPr>
                        <a:t>Türk Ticaret Kanunu</a:t>
                      </a:r>
                      <a:endParaRPr lang="tr-TR" sz="2400" dirty="0">
                        <a:solidFill>
                          <a:srgbClr val="FF0000"/>
                        </a:solidFill>
                        <a:effectLst/>
                        <a:latin typeface="+mj-lt"/>
                        <a:ea typeface="Times New Roman" panose="02020603050405020304" pitchFamily="18" charset="0"/>
                      </a:endParaRPr>
                    </a:p>
                  </a:txBody>
                  <a:tcPr marL="68580" marR="68580" marT="0" marB="0"/>
                </a:tc>
                <a:tc>
                  <a:txBody>
                    <a:bodyPr/>
                    <a:lstStyle/>
                    <a:p>
                      <a:pPr algn="ctr">
                        <a:lnSpc>
                          <a:spcPts val="1400"/>
                        </a:lnSpc>
                        <a:spcAft>
                          <a:spcPts val="0"/>
                        </a:spcAft>
                      </a:pPr>
                      <a:r>
                        <a:rPr lang="tr-TR" sz="2400" dirty="0">
                          <a:effectLst/>
                        </a:rPr>
                        <a:t> </a:t>
                      </a:r>
                    </a:p>
                    <a:p>
                      <a:pPr algn="ctr">
                        <a:lnSpc>
                          <a:spcPts val="1400"/>
                        </a:lnSpc>
                        <a:spcAft>
                          <a:spcPts val="0"/>
                        </a:spcAft>
                      </a:pPr>
                      <a:r>
                        <a:rPr lang="tr-TR" sz="2400" dirty="0">
                          <a:effectLst/>
                        </a:rPr>
                        <a:t>Vergi Usul Kanunu</a:t>
                      </a:r>
                      <a:endParaRPr lang="tr-TR" sz="2400" dirty="0">
                        <a:solidFill>
                          <a:srgbClr val="FF0000"/>
                        </a:solidFill>
                        <a:effectLst/>
                        <a:latin typeface="+mj-lt"/>
                        <a:ea typeface="Times New Roman" panose="02020603050405020304" pitchFamily="18" charset="0"/>
                      </a:endParaRPr>
                    </a:p>
                  </a:txBody>
                  <a:tcPr marL="68580" marR="68580" marT="0" marB="0"/>
                </a:tc>
              </a:tr>
              <a:tr h="4938147">
                <a:tc>
                  <a:txBody>
                    <a:bodyPr/>
                    <a:lstStyle/>
                    <a:p>
                      <a:pPr>
                        <a:lnSpc>
                          <a:spcPct val="150000"/>
                        </a:lnSpc>
                        <a:spcAft>
                          <a:spcPts val="0"/>
                        </a:spcAft>
                      </a:pPr>
                      <a:r>
                        <a:rPr lang="tr-TR" sz="1600" b="1" dirty="0">
                          <a:solidFill>
                            <a:schemeClr val="tx1"/>
                          </a:solidFill>
                          <a:effectLst/>
                        </a:rPr>
                        <a:t> </a:t>
                      </a:r>
                    </a:p>
                    <a:p>
                      <a:pPr marL="342900" lvl="0" indent="-342900" algn="just">
                        <a:lnSpc>
                          <a:spcPct val="150000"/>
                        </a:lnSpc>
                        <a:spcAft>
                          <a:spcPts val="0"/>
                        </a:spcAft>
                        <a:buFont typeface="+mj-lt"/>
                        <a:buAutoNum type="arabicPeriod"/>
                      </a:pPr>
                      <a:r>
                        <a:rPr lang="tr-TR" sz="1600" b="1" dirty="0">
                          <a:solidFill>
                            <a:schemeClr val="tx1"/>
                          </a:solidFill>
                          <a:effectLst/>
                        </a:rPr>
                        <a:t>Yevmiye defteri, </a:t>
                      </a:r>
                    </a:p>
                    <a:p>
                      <a:pPr marL="342900" lvl="0" indent="-342900" algn="just">
                        <a:lnSpc>
                          <a:spcPct val="150000"/>
                        </a:lnSpc>
                        <a:spcAft>
                          <a:spcPts val="0"/>
                        </a:spcAft>
                        <a:buFont typeface="+mj-lt"/>
                        <a:buAutoNum type="arabicPeriod"/>
                      </a:pPr>
                      <a:r>
                        <a:rPr lang="tr-TR" sz="1600" b="1" dirty="0">
                          <a:solidFill>
                            <a:schemeClr val="tx1"/>
                          </a:solidFill>
                          <a:effectLst/>
                        </a:rPr>
                        <a:t>Defteri kebir,</a:t>
                      </a:r>
                    </a:p>
                    <a:p>
                      <a:pPr marL="342900" lvl="0" indent="-342900" algn="just">
                        <a:lnSpc>
                          <a:spcPct val="150000"/>
                        </a:lnSpc>
                        <a:spcAft>
                          <a:spcPts val="0"/>
                        </a:spcAft>
                        <a:buFont typeface="+mj-lt"/>
                        <a:buAutoNum type="arabicPeriod"/>
                      </a:pPr>
                      <a:r>
                        <a:rPr lang="tr-TR" sz="1600" b="1" dirty="0">
                          <a:solidFill>
                            <a:schemeClr val="tx1"/>
                          </a:solidFill>
                          <a:effectLst/>
                        </a:rPr>
                        <a:t>Envanter defteri, </a:t>
                      </a:r>
                    </a:p>
                    <a:p>
                      <a:pPr marL="342900" lvl="0" indent="-342900" algn="just">
                        <a:lnSpc>
                          <a:spcPct val="150000"/>
                        </a:lnSpc>
                        <a:spcAft>
                          <a:spcPts val="0"/>
                        </a:spcAft>
                        <a:buFont typeface="+mj-lt"/>
                        <a:buAutoNum type="arabicPeriod"/>
                      </a:pPr>
                      <a:r>
                        <a:rPr lang="tr-TR" sz="1600" b="1" dirty="0">
                          <a:solidFill>
                            <a:schemeClr val="tx1"/>
                          </a:solidFill>
                          <a:effectLst/>
                        </a:rPr>
                        <a:t>Pay defteri,</a:t>
                      </a:r>
                    </a:p>
                    <a:p>
                      <a:pPr marL="342900" lvl="0" indent="-342900" algn="just">
                        <a:lnSpc>
                          <a:spcPct val="150000"/>
                        </a:lnSpc>
                        <a:spcAft>
                          <a:spcPts val="0"/>
                        </a:spcAft>
                        <a:buFont typeface="+mj-lt"/>
                        <a:buAutoNum type="arabicPeriod"/>
                      </a:pPr>
                      <a:r>
                        <a:rPr lang="tr-TR" sz="1600" b="1" dirty="0">
                          <a:solidFill>
                            <a:schemeClr val="tx1"/>
                          </a:solidFill>
                          <a:effectLst/>
                        </a:rPr>
                        <a:t>Yönetim kurulu karar defteri </a:t>
                      </a:r>
                    </a:p>
                    <a:p>
                      <a:pPr marL="342900" lvl="0" indent="-342900" algn="just">
                        <a:lnSpc>
                          <a:spcPct val="150000"/>
                        </a:lnSpc>
                        <a:spcAft>
                          <a:spcPts val="0"/>
                        </a:spcAft>
                        <a:buFont typeface="+mj-lt"/>
                        <a:buAutoNum type="arabicPeriod"/>
                      </a:pPr>
                      <a:r>
                        <a:rPr lang="tr-TR" sz="1600" b="1" dirty="0">
                          <a:solidFill>
                            <a:schemeClr val="tx1"/>
                          </a:solidFill>
                          <a:effectLst/>
                        </a:rPr>
                        <a:t>Genel kurul toplantı ve müzakere defteri </a:t>
                      </a:r>
                    </a:p>
                    <a:p>
                      <a:pPr marL="342900" lvl="0" indent="-342900" algn="just">
                        <a:lnSpc>
                          <a:spcPct val="150000"/>
                        </a:lnSpc>
                        <a:spcAft>
                          <a:spcPts val="0"/>
                        </a:spcAft>
                        <a:buFont typeface="+mj-lt"/>
                        <a:buAutoNum type="arabicPeriod"/>
                      </a:pPr>
                      <a:r>
                        <a:rPr lang="tr-TR" sz="1600" b="1" dirty="0">
                          <a:solidFill>
                            <a:schemeClr val="tx1"/>
                          </a:solidFill>
                          <a:effectLst/>
                        </a:rPr>
                        <a:t>Müdürler kurulu defteri </a:t>
                      </a:r>
                    </a:p>
                    <a:p>
                      <a:pPr algn="just">
                        <a:lnSpc>
                          <a:spcPct val="150000"/>
                        </a:lnSpc>
                        <a:spcAft>
                          <a:spcPts val="0"/>
                        </a:spcAft>
                      </a:pPr>
                      <a:r>
                        <a:rPr lang="tr-TR" sz="1600" b="1" dirty="0">
                          <a:solidFill>
                            <a:schemeClr val="tx1"/>
                          </a:solidFill>
                          <a:effectLst/>
                        </a:rPr>
                        <a:t> </a:t>
                      </a:r>
                    </a:p>
                    <a:p>
                      <a:pPr algn="just">
                        <a:lnSpc>
                          <a:spcPct val="150000"/>
                        </a:lnSpc>
                        <a:spcAft>
                          <a:spcPts val="0"/>
                        </a:spcAft>
                      </a:pPr>
                      <a:r>
                        <a:rPr lang="tr-TR" sz="1600" b="1" dirty="0">
                          <a:solidFill>
                            <a:schemeClr val="tx1"/>
                          </a:solidFill>
                          <a:effectLst/>
                        </a:rPr>
                        <a:t> </a:t>
                      </a:r>
                    </a:p>
                    <a:p>
                      <a:pPr algn="just">
                        <a:lnSpc>
                          <a:spcPct val="150000"/>
                        </a:lnSpc>
                        <a:spcAft>
                          <a:spcPts val="0"/>
                        </a:spcAft>
                      </a:pPr>
                      <a:r>
                        <a:rPr lang="tr-TR" sz="1600" b="1" dirty="0">
                          <a:solidFill>
                            <a:schemeClr val="tx1"/>
                          </a:solidFill>
                          <a:effectLst/>
                        </a:rPr>
                        <a:t> </a:t>
                      </a:r>
                      <a:endParaRPr lang="tr-TR" sz="1600" b="1" dirty="0">
                        <a:solidFill>
                          <a:schemeClr val="tx1"/>
                        </a:solidFill>
                        <a:effectLst/>
                        <a:latin typeface="+mn-lt"/>
                        <a:ea typeface="Times New Roman" panose="02020603050405020304" pitchFamily="18" charset="0"/>
                      </a:endParaRPr>
                    </a:p>
                  </a:txBody>
                  <a:tcPr marL="68580" marR="68580" marT="0" marB="0"/>
                </a:tc>
                <a:tc>
                  <a:txBody>
                    <a:bodyPr/>
                    <a:lstStyle/>
                    <a:p>
                      <a:pPr marL="342900" lvl="0" indent="-342900" algn="just">
                        <a:lnSpc>
                          <a:spcPct val="150000"/>
                        </a:lnSpc>
                        <a:spcAft>
                          <a:spcPts val="0"/>
                        </a:spcAft>
                        <a:buFont typeface="+mj-lt"/>
                        <a:buAutoNum type="arabicPeriod"/>
                      </a:pPr>
                      <a:r>
                        <a:rPr lang="tr-TR" sz="1600" b="1" dirty="0">
                          <a:solidFill>
                            <a:schemeClr val="tx1"/>
                          </a:solidFill>
                          <a:effectLst/>
                        </a:rPr>
                        <a:t>Yevmiye defteri </a:t>
                      </a:r>
                    </a:p>
                    <a:p>
                      <a:pPr marL="342900" lvl="0" indent="-342900" algn="just">
                        <a:lnSpc>
                          <a:spcPct val="150000"/>
                        </a:lnSpc>
                        <a:spcAft>
                          <a:spcPts val="0"/>
                        </a:spcAft>
                        <a:buFont typeface="+mj-lt"/>
                        <a:buAutoNum type="arabicPeriod"/>
                      </a:pPr>
                      <a:r>
                        <a:rPr lang="tr-TR" sz="1600" b="1" dirty="0">
                          <a:solidFill>
                            <a:schemeClr val="tx1"/>
                          </a:solidFill>
                          <a:effectLst/>
                        </a:rPr>
                        <a:t>Envanter defterleri; </a:t>
                      </a:r>
                    </a:p>
                    <a:p>
                      <a:pPr marL="342900" lvl="0" indent="-342900" algn="just">
                        <a:lnSpc>
                          <a:spcPct val="150000"/>
                        </a:lnSpc>
                        <a:spcAft>
                          <a:spcPts val="0"/>
                        </a:spcAft>
                        <a:buFont typeface="+mj-lt"/>
                        <a:buAutoNum type="arabicPeriod"/>
                      </a:pPr>
                      <a:r>
                        <a:rPr lang="tr-TR" sz="1600" b="1" dirty="0">
                          <a:solidFill>
                            <a:schemeClr val="tx1"/>
                          </a:solidFill>
                          <a:effectLst/>
                        </a:rPr>
                        <a:t>İşletme defteri</a:t>
                      </a:r>
                    </a:p>
                    <a:p>
                      <a:pPr marL="342900" lvl="0" indent="-342900" algn="just">
                        <a:lnSpc>
                          <a:spcPct val="150000"/>
                        </a:lnSpc>
                        <a:spcAft>
                          <a:spcPts val="0"/>
                        </a:spcAft>
                        <a:buFont typeface="+mj-lt"/>
                        <a:buAutoNum type="arabicPeriod"/>
                      </a:pPr>
                      <a:r>
                        <a:rPr lang="tr-TR" sz="1600" b="1" dirty="0">
                          <a:solidFill>
                            <a:schemeClr val="tx1"/>
                          </a:solidFill>
                          <a:effectLst/>
                        </a:rPr>
                        <a:t>Çiftçi işletme defteri;</a:t>
                      </a:r>
                    </a:p>
                    <a:p>
                      <a:pPr marL="457200" indent="0" algn="just">
                        <a:lnSpc>
                          <a:spcPct val="150000"/>
                        </a:lnSpc>
                        <a:spcAft>
                          <a:spcPts val="0"/>
                        </a:spcAft>
                        <a:buFont typeface="+mj-lt"/>
                        <a:buNone/>
                      </a:pPr>
                      <a:r>
                        <a:rPr lang="tr-TR" sz="1600" b="1" dirty="0">
                          <a:solidFill>
                            <a:schemeClr val="tx1"/>
                          </a:solidFill>
                          <a:effectLst/>
                        </a:rPr>
                        <a:t>---- </a:t>
                      </a:r>
                    </a:p>
                    <a:p>
                      <a:pPr marL="0" lvl="0" indent="0" algn="just">
                        <a:lnSpc>
                          <a:spcPct val="150000"/>
                        </a:lnSpc>
                        <a:spcAft>
                          <a:spcPts val="0"/>
                        </a:spcAft>
                        <a:buFont typeface="+mj-lt"/>
                        <a:buNone/>
                      </a:pPr>
                      <a:r>
                        <a:rPr lang="tr-TR" sz="1600" b="1" dirty="0" smtClean="0">
                          <a:solidFill>
                            <a:schemeClr val="tx1"/>
                          </a:solidFill>
                          <a:effectLst/>
                        </a:rPr>
                        <a:t>5 . İmalat </a:t>
                      </a:r>
                      <a:r>
                        <a:rPr lang="tr-TR" sz="1600" b="1" dirty="0">
                          <a:solidFill>
                            <a:schemeClr val="tx1"/>
                          </a:solidFill>
                          <a:effectLst/>
                        </a:rPr>
                        <a:t>ve İstihsal Vergisi defterleri; </a:t>
                      </a:r>
                      <a:endParaRPr lang="tr-TR" sz="1600" b="1" dirty="0" smtClean="0">
                        <a:solidFill>
                          <a:schemeClr val="tx1"/>
                        </a:solidFill>
                        <a:effectLst/>
                      </a:endParaRPr>
                    </a:p>
                    <a:p>
                      <a:pPr marL="0" lvl="0" indent="0" algn="just">
                        <a:lnSpc>
                          <a:spcPct val="150000"/>
                        </a:lnSpc>
                        <a:spcAft>
                          <a:spcPts val="0"/>
                        </a:spcAft>
                        <a:buFont typeface="+mj-lt"/>
                        <a:buNone/>
                      </a:pPr>
                      <a:r>
                        <a:rPr lang="tr-TR" sz="1600" b="1" dirty="0" smtClean="0">
                          <a:solidFill>
                            <a:schemeClr val="tx1"/>
                          </a:solidFill>
                          <a:effectLst/>
                        </a:rPr>
                        <a:t>(</a:t>
                      </a:r>
                      <a:r>
                        <a:rPr lang="tr-TR" sz="1600" b="1" dirty="0">
                          <a:solidFill>
                            <a:schemeClr val="tx1"/>
                          </a:solidFill>
                          <a:effectLst/>
                        </a:rPr>
                        <a:t>Basit İstihsal Vergisi defteri dahil) </a:t>
                      </a:r>
                      <a:endParaRPr lang="tr-TR" sz="1600" b="1" dirty="0" smtClean="0">
                        <a:solidFill>
                          <a:schemeClr val="tx1"/>
                        </a:solidFill>
                        <a:effectLst/>
                      </a:endParaRPr>
                    </a:p>
                    <a:p>
                      <a:pPr marL="0" lvl="0" indent="0" algn="just">
                        <a:lnSpc>
                          <a:spcPct val="150000"/>
                        </a:lnSpc>
                        <a:spcAft>
                          <a:spcPts val="0"/>
                        </a:spcAft>
                        <a:buFont typeface="+mj-lt"/>
                        <a:buNone/>
                      </a:pPr>
                      <a:r>
                        <a:rPr lang="tr-TR" sz="1600" b="1" dirty="0" smtClean="0">
                          <a:solidFill>
                            <a:schemeClr val="tx1"/>
                          </a:solidFill>
                          <a:effectLst/>
                        </a:rPr>
                        <a:t>6.</a:t>
                      </a:r>
                      <a:r>
                        <a:rPr lang="tr-TR" sz="1600" b="1" baseline="0" dirty="0" smtClean="0">
                          <a:solidFill>
                            <a:schemeClr val="tx1"/>
                          </a:solidFill>
                          <a:effectLst/>
                        </a:rPr>
                        <a:t> </a:t>
                      </a:r>
                      <a:r>
                        <a:rPr lang="tr-TR" sz="1600" b="1" dirty="0" smtClean="0">
                          <a:solidFill>
                            <a:schemeClr val="tx1"/>
                          </a:solidFill>
                          <a:effectLst/>
                        </a:rPr>
                        <a:t>Nakliyat </a:t>
                      </a:r>
                      <a:r>
                        <a:rPr lang="tr-TR" sz="1600" b="1" dirty="0">
                          <a:solidFill>
                            <a:schemeClr val="tx1"/>
                          </a:solidFill>
                          <a:effectLst/>
                        </a:rPr>
                        <a:t>Vergisi defteri; </a:t>
                      </a:r>
                    </a:p>
                    <a:p>
                      <a:pPr marL="0" lvl="0" indent="0" algn="just">
                        <a:lnSpc>
                          <a:spcPct val="150000"/>
                        </a:lnSpc>
                        <a:spcAft>
                          <a:spcPts val="0"/>
                        </a:spcAft>
                        <a:buFont typeface="+mj-lt"/>
                        <a:buNone/>
                      </a:pPr>
                      <a:r>
                        <a:rPr lang="tr-TR" sz="1600" b="1" dirty="0">
                          <a:solidFill>
                            <a:schemeClr val="tx1"/>
                          </a:solidFill>
                          <a:effectLst/>
                        </a:rPr>
                        <a:t>Yabancı nakliyat kurumlarının hasılat defteri; </a:t>
                      </a:r>
                    </a:p>
                    <a:p>
                      <a:pPr marL="0" lvl="0" indent="0" algn="just">
                        <a:lnSpc>
                          <a:spcPct val="150000"/>
                        </a:lnSpc>
                        <a:spcAft>
                          <a:spcPts val="0"/>
                        </a:spcAft>
                        <a:buFont typeface="+mj-lt"/>
                        <a:buNone/>
                      </a:pPr>
                      <a:r>
                        <a:rPr lang="tr-TR" sz="1600" b="1" dirty="0">
                          <a:solidFill>
                            <a:schemeClr val="tx1"/>
                          </a:solidFill>
                          <a:effectLst/>
                        </a:rPr>
                        <a:t>Serbest meslek kazanç defteri; </a:t>
                      </a:r>
                    </a:p>
                    <a:p>
                      <a:pPr marL="0" lvl="0" indent="0" algn="just">
                        <a:lnSpc>
                          <a:spcPct val="150000"/>
                        </a:lnSpc>
                        <a:spcAft>
                          <a:spcPts val="0"/>
                        </a:spcAft>
                        <a:buFont typeface="+mj-lt"/>
                        <a:buNone/>
                      </a:pPr>
                      <a:r>
                        <a:rPr lang="tr-TR" sz="1600" b="1" dirty="0">
                          <a:solidFill>
                            <a:schemeClr val="tx1"/>
                          </a:solidFill>
                          <a:effectLst/>
                        </a:rPr>
                        <a:t>Bu defterler  yerine kullanılacak olan defterler </a:t>
                      </a:r>
                    </a:p>
                    <a:p>
                      <a:pPr>
                        <a:lnSpc>
                          <a:spcPct val="150000"/>
                        </a:lnSpc>
                        <a:spcAft>
                          <a:spcPts val="0"/>
                        </a:spcAft>
                      </a:pPr>
                      <a:r>
                        <a:rPr lang="tr-TR" sz="1600" b="1" dirty="0">
                          <a:solidFill>
                            <a:schemeClr val="tx1"/>
                          </a:solidFill>
                          <a:effectLst/>
                        </a:rPr>
                        <a:t> </a:t>
                      </a:r>
                      <a:endParaRPr lang="tr-TR" sz="1600" b="1" dirty="0">
                        <a:solidFill>
                          <a:schemeClr val="tx1"/>
                        </a:solidFill>
                        <a:effectLst/>
                        <a:latin typeface="+mn-lt"/>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73936074"/>
      </p:ext>
    </p:extLst>
  </p:cSld>
  <p:clrMapOvr>
    <a:masterClrMapping/>
  </p:clrMapOvr>
  <p:transition spd="slow">
    <p:newsflash/>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32656"/>
            <a:ext cx="10018713" cy="943000"/>
          </a:xfrm>
        </p:spPr>
        <p:txBody>
          <a:bodyPr/>
          <a:lstStyle/>
          <a:p>
            <a:r>
              <a:rPr lang="tr-TR" b="1" dirty="0" smtClean="0">
                <a:solidFill>
                  <a:srgbClr val="FF0000"/>
                </a:solidFill>
              </a:rPr>
              <a:t>DAMGA VERGİSİ DEFTERİ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71</a:t>
            </a:fld>
            <a:endParaRPr lang="tr-TR"/>
          </a:p>
        </p:txBody>
      </p:sp>
      <p:sp>
        <p:nvSpPr>
          <p:cNvPr id="5" name="Yatay Kaydırma 4"/>
          <p:cNvSpPr/>
          <p:nvPr/>
        </p:nvSpPr>
        <p:spPr>
          <a:xfrm>
            <a:off x="1127448" y="1275656"/>
            <a:ext cx="10099991" cy="5321696"/>
          </a:xfrm>
          <a:prstGeom prst="horizontalScroll">
            <a:avLst/>
          </a:prstGeom>
          <a:solidFill>
            <a:schemeClr val="tx1"/>
          </a:solidFill>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Aft>
                <a:spcPts val="0"/>
              </a:spcAft>
            </a:pPr>
            <a:r>
              <a:rPr lang="tr-TR" sz="2400" b="1" dirty="0">
                <a:solidFill>
                  <a:srgbClr val="FFFF00"/>
                </a:solidFill>
                <a:ea typeface="ヒラギノ明朝 Pro W3"/>
                <a:cs typeface="Times New Roman" panose="02020603050405020304" pitchFamily="18" charset="0"/>
              </a:rPr>
              <a:t>Damga Resmi Kanununa göre yolcu bileti ücretleri, sigorta primleri ve ilan ücretleri gibi mevzular üzerinden resim istifa etmeye mecbur olan gerçek ve tüzel kişiler bu ücret primlerle istifa ettikleri damga resimleri için tarih </a:t>
            </a:r>
            <a:r>
              <a:rPr lang="tr-TR" sz="2400" b="1" dirty="0" err="1">
                <a:solidFill>
                  <a:srgbClr val="FFFF00"/>
                </a:solidFill>
                <a:ea typeface="ヒラギノ明朝 Pro W3"/>
                <a:cs typeface="Times New Roman" panose="02020603050405020304" pitchFamily="18" charset="0"/>
              </a:rPr>
              <a:t>sırasiyle</a:t>
            </a:r>
            <a:r>
              <a:rPr lang="tr-TR" sz="2400" b="1" dirty="0">
                <a:solidFill>
                  <a:srgbClr val="FFFF00"/>
                </a:solidFill>
                <a:ea typeface="ヒラギノ明朝 Pro W3"/>
                <a:cs typeface="Times New Roman" panose="02020603050405020304" pitchFamily="18" charset="0"/>
              </a:rPr>
              <a:t> bir kayıt tutmaya mecburdurlar. </a:t>
            </a:r>
            <a:endParaRPr lang="tr-TR" sz="2400" b="1" dirty="0" smtClean="0">
              <a:solidFill>
                <a:srgbClr val="FFFF00"/>
              </a:solidFill>
              <a:ea typeface="ヒラギノ明朝 Pro W3"/>
              <a:cs typeface="Times New Roman" panose="02020603050405020304" pitchFamily="18" charset="0"/>
            </a:endParaRPr>
          </a:p>
          <a:p>
            <a:pPr lvl="0" algn="just">
              <a:spcAft>
                <a:spcPts val="0"/>
              </a:spcAft>
            </a:pPr>
            <a:r>
              <a:rPr lang="tr-TR" sz="2400" b="1" dirty="0" smtClean="0">
                <a:solidFill>
                  <a:srgbClr val="FFFF00"/>
                </a:solidFill>
                <a:ea typeface="ヒラギノ明朝 Pro W3"/>
                <a:cs typeface="Times New Roman" panose="02020603050405020304" pitchFamily="18" charset="0"/>
              </a:rPr>
              <a:t>Tüccarlar </a:t>
            </a:r>
            <a:r>
              <a:rPr lang="tr-TR" sz="2400" b="1" dirty="0">
                <a:solidFill>
                  <a:srgbClr val="FFFF00"/>
                </a:solidFill>
                <a:ea typeface="ヒラギノ明朝 Pro W3"/>
                <a:cs typeface="Times New Roman" panose="02020603050405020304" pitchFamily="18" charset="0"/>
              </a:rPr>
              <a:t>bu kayıtları muhasebe defterlerinde tuttukları hesaplarda gösterebilirler. Kayıtların muhasebe defterinde gösterilmemesi halinde ayrı bir "Damga Resmi defteri" tutulur. Devlet müesseselerinin resmi defter ve kayıtları Damga Resmi defteri yerine geçer.</a:t>
            </a:r>
            <a:endParaRPr lang="tr-TR" sz="2400" b="1" dirty="0">
              <a:solidFill>
                <a:srgbClr val="FFFF00"/>
              </a:solidFill>
              <a:ea typeface="Calibri" panose="020F0502020204030204" pitchFamily="34" charset="0"/>
              <a:cs typeface="Times New Roman" panose="02020603050405020304" pitchFamily="18" charset="0"/>
            </a:endParaRPr>
          </a:p>
          <a:p>
            <a:pPr algn="ctr"/>
            <a:endParaRPr lang="tr-TR" dirty="0"/>
          </a:p>
        </p:txBody>
      </p:sp>
    </p:spTree>
    <p:extLst>
      <p:ext uri="{BB962C8B-B14F-4D97-AF65-F5344CB8AC3E}">
        <p14:creationId xmlns:p14="http://schemas.microsoft.com/office/powerpoint/2010/main" val="159165353"/>
      </p:ext>
    </p:extLst>
  </p:cSld>
  <p:clrMapOvr>
    <a:masterClrMapping/>
  </p:clrMapOvr>
  <p:transition spd="slow">
    <p:newsflash/>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32656"/>
            <a:ext cx="10018713" cy="943000"/>
          </a:xfrm>
        </p:spPr>
        <p:txBody>
          <a:bodyPr/>
          <a:lstStyle/>
          <a:p>
            <a:r>
              <a:rPr lang="tr-TR" b="1" dirty="0" smtClean="0">
                <a:solidFill>
                  <a:srgbClr val="FF0000"/>
                </a:solidFill>
              </a:rPr>
              <a:t>DAMGA VERGİSİ DEFTERİ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72</a:t>
            </a:fld>
            <a:endParaRPr lang="tr-TR"/>
          </a:p>
        </p:txBody>
      </p:sp>
      <p:sp>
        <p:nvSpPr>
          <p:cNvPr id="5" name="Yatay Kaydırma 4"/>
          <p:cNvSpPr/>
          <p:nvPr/>
        </p:nvSpPr>
        <p:spPr>
          <a:xfrm>
            <a:off x="550271" y="476672"/>
            <a:ext cx="10532039" cy="6241618"/>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just"/>
            <a:r>
              <a:rPr lang="tr-TR" sz="2400" b="1" dirty="0"/>
              <a:t>16 ve 43 Seri No.lu Damga Vergisi Kanunu Genel Tebliğleri kapsamında sürekli damga vergisi mükellefiyeti tesis ettirmek zorunda olan </a:t>
            </a:r>
            <a:r>
              <a:rPr lang="tr-TR" sz="2400" b="1" dirty="0" smtClean="0"/>
              <a:t>mükelleflerin, </a:t>
            </a:r>
            <a:r>
              <a:rPr lang="tr-TR" sz="2400" b="1" dirty="0"/>
              <a:t>damga vergisi defteri tutması ve bu defteri notere veya ticaret sicil memurluğuna tasdik ettirmesi; söz konusu defterin  Vergi Usul Kanununa göre tasdiki mecburi olan diğer defterler gibi tasdikinin zamanında yapılmaması durumunda, mükellef adına Vergi Usul Kanunu hükümleri uyarınca ceza kesilmesi gerekmektedir</a:t>
            </a:r>
            <a:r>
              <a:rPr lang="tr-TR" sz="2400" b="1" dirty="0" smtClean="0"/>
              <a:t>.</a:t>
            </a:r>
          </a:p>
          <a:p>
            <a:pPr algn="just"/>
            <a:r>
              <a:rPr lang="tr-TR" sz="2400" b="1" dirty="0" smtClean="0"/>
              <a:t>Ayrıca, </a:t>
            </a:r>
            <a:r>
              <a:rPr lang="tr-TR" sz="2400" b="1" u="sng" dirty="0">
                <a:solidFill>
                  <a:srgbClr val="FF0000"/>
                </a:solidFill>
              </a:rPr>
              <a:t>sürekli damga vergisi mükellefiyeti bulunan </a:t>
            </a:r>
            <a:r>
              <a:rPr lang="tr-TR" sz="2400" b="1" u="sng" dirty="0" smtClean="0">
                <a:solidFill>
                  <a:srgbClr val="FF0000"/>
                </a:solidFill>
              </a:rPr>
              <a:t>şubelerin de </a:t>
            </a:r>
            <a:r>
              <a:rPr lang="tr-TR" sz="2400" b="1" u="sng" dirty="0">
                <a:solidFill>
                  <a:srgbClr val="FF0000"/>
                </a:solidFill>
              </a:rPr>
              <a:t>damga vergisi defteri tutmaları </a:t>
            </a:r>
            <a:r>
              <a:rPr lang="tr-TR" sz="2400" b="1" u="sng" dirty="0" smtClean="0">
                <a:solidFill>
                  <a:srgbClr val="FF0000"/>
                </a:solidFill>
              </a:rPr>
              <a:t>gerekmektedir.</a:t>
            </a:r>
            <a:endParaRPr lang="tr-TR" sz="2400" b="1" u="sng" dirty="0">
              <a:solidFill>
                <a:srgbClr val="FF0000"/>
              </a:solidFill>
            </a:endParaRPr>
          </a:p>
        </p:txBody>
      </p:sp>
    </p:spTree>
    <p:extLst>
      <p:ext uri="{BB962C8B-B14F-4D97-AF65-F5344CB8AC3E}">
        <p14:creationId xmlns:p14="http://schemas.microsoft.com/office/powerpoint/2010/main" val="3359047819"/>
      </p:ext>
    </p:extLst>
  </p:cSld>
  <p:clrMapOvr>
    <a:masterClrMapping/>
  </p:clrMapOvr>
  <p:transition spd="slow">
    <p:newsflash/>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32656"/>
            <a:ext cx="10018713" cy="943000"/>
          </a:xfrm>
        </p:spPr>
        <p:txBody>
          <a:bodyPr/>
          <a:lstStyle/>
          <a:p>
            <a:r>
              <a:rPr lang="tr-TR" b="1" dirty="0" smtClean="0">
                <a:solidFill>
                  <a:srgbClr val="FF0000"/>
                </a:solidFill>
              </a:rPr>
              <a:t>BİTİM İŞLERİ DEFTER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73</a:t>
            </a:fld>
            <a:endParaRPr lang="tr-TR"/>
          </a:p>
        </p:txBody>
      </p:sp>
      <p:sp>
        <p:nvSpPr>
          <p:cNvPr id="5" name="Yatay Kaydırma 4"/>
          <p:cNvSpPr/>
          <p:nvPr/>
        </p:nvSpPr>
        <p:spPr>
          <a:xfrm>
            <a:off x="550271" y="476672"/>
            <a:ext cx="10532039" cy="6241618"/>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just"/>
            <a:r>
              <a:rPr lang="tr-TR" sz="2400" b="1" dirty="0">
                <a:effectLst>
                  <a:outerShdw blurRad="38100" dist="38100" dir="2700000" algn="tl">
                    <a:srgbClr val="000000">
                      <a:alpha val="43137"/>
                    </a:srgbClr>
                  </a:outerShdw>
                </a:effectLst>
              </a:rPr>
              <a:t>İ</a:t>
            </a:r>
            <a:r>
              <a:rPr lang="tr-TR" sz="2400" b="1" dirty="0" smtClean="0">
                <a:effectLst>
                  <a:outerShdw blurRad="38100" dist="38100" dir="2700000" algn="tl">
                    <a:srgbClr val="000000">
                      <a:alpha val="43137"/>
                    </a:srgbClr>
                  </a:outerShdw>
                </a:effectLst>
              </a:rPr>
              <a:t>malat </a:t>
            </a:r>
            <a:r>
              <a:rPr lang="tr-TR" sz="2400" b="1" dirty="0">
                <a:effectLst>
                  <a:outerShdw blurRad="38100" dist="38100" dir="2700000" algn="tl">
                    <a:srgbClr val="000000">
                      <a:alpha val="43137"/>
                    </a:srgbClr>
                  </a:outerShdw>
                </a:effectLst>
              </a:rPr>
              <a:t>defteri tutma zorunluluğunun muhasebe işlemlerini 7/A seçeneğine göre izleyen mükellefler için </a:t>
            </a:r>
            <a:r>
              <a:rPr lang="tr-TR" sz="2400" b="1" dirty="0" smtClean="0">
                <a:effectLst>
                  <a:outerShdw blurRad="38100" dist="38100" dir="2700000" algn="tl">
                    <a:srgbClr val="000000">
                      <a:alpha val="43137"/>
                    </a:srgbClr>
                  </a:outerShdw>
                </a:effectLst>
              </a:rPr>
              <a:t>kaldırılmıştır. Ancak, VUK m.</a:t>
            </a:r>
            <a:r>
              <a:rPr lang="tr-TR" sz="2400" dirty="0"/>
              <a:t> </a:t>
            </a:r>
            <a:r>
              <a:rPr lang="tr-TR" sz="2400" b="1" dirty="0" smtClean="0"/>
              <a:t>200’ de</a:t>
            </a:r>
            <a:r>
              <a:rPr lang="tr-TR" sz="2400" b="1" dirty="0"/>
              <a:t>, birinci ve ikinci sınıf tüccarlardan boyama, basma, yazma, </a:t>
            </a:r>
            <a:r>
              <a:rPr lang="tr-TR" sz="2400" b="1" dirty="0" err="1"/>
              <a:t>kasarlama</a:t>
            </a:r>
            <a:r>
              <a:rPr lang="tr-TR" sz="2400" b="1" dirty="0"/>
              <a:t>, apre, cilalama gibi ücretle yapılan bitim işleriyle uğraşanlar imalat defteri yerine bitim işleri defteri tutmak ve bu deftere müşterilerden alınan ve işlendikten sonra geri verilen emtianın cinsi ve miktarını tarih sırasıyla yazmak zorundadırlar</a:t>
            </a:r>
            <a:r>
              <a:rPr lang="tr-TR" sz="2400" b="1" dirty="0" smtClean="0"/>
              <a:t>. </a:t>
            </a:r>
            <a:r>
              <a:rPr lang="tr-TR" sz="2400" b="1" dirty="0" smtClean="0">
                <a:solidFill>
                  <a:srgbClr val="FF0000"/>
                </a:solidFill>
              </a:rPr>
              <a:t>(ÖZELGE)</a:t>
            </a:r>
            <a:endParaRPr lang="tr-TR" sz="2400" b="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2400503"/>
      </p:ext>
    </p:extLst>
  </p:cSld>
  <p:clrMapOvr>
    <a:masterClrMapping/>
  </p:clrMapOvr>
  <p:transition spd="slow">
    <p:newsflash/>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05295" y="260649"/>
            <a:ext cx="10018713" cy="576063"/>
          </a:xfrm>
        </p:spPr>
        <p:txBody>
          <a:bodyPr>
            <a:normAutofit fontScale="90000"/>
          </a:bodyPr>
          <a:lstStyle/>
          <a:p>
            <a:r>
              <a:rPr lang="tr-TR" b="1" dirty="0" smtClean="0">
                <a:solidFill>
                  <a:srgbClr val="FF0000"/>
                </a:solidFill>
              </a:rPr>
              <a:t>DEFTERLERDE BULUNMASI GEREKEN HUSUSLAR</a:t>
            </a:r>
            <a:endParaRPr lang="tr-TR" b="1" dirty="0">
              <a:solidFill>
                <a:srgbClr val="FF0000"/>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565432634"/>
              </p:ext>
            </p:extLst>
          </p:nvPr>
        </p:nvGraphicFramePr>
        <p:xfrm>
          <a:off x="983432" y="1268760"/>
          <a:ext cx="11017227" cy="5328593"/>
        </p:xfrm>
        <a:graphic>
          <a:graphicData uri="http://schemas.openxmlformats.org/drawingml/2006/table">
            <a:tbl>
              <a:tblPr firstRow="1" bandRow="1">
                <a:tableStyleId>{793D81CF-94F2-401A-BA57-92F5A7B2D0C5}</a:tableStyleId>
              </a:tblPr>
              <a:tblGrid>
                <a:gridCol w="2292177"/>
                <a:gridCol w="8725050"/>
              </a:tblGrid>
              <a:tr h="2658023">
                <a:tc>
                  <a:txBody>
                    <a:bodyPr/>
                    <a:lstStyle/>
                    <a:p>
                      <a:pPr>
                        <a:lnSpc>
                          <a:spcPts val="1400"/>
                        </a:lnSpc>
                        <a:spcAft>
                          <a:spcPts val="0"/>
                        </a:spcAft>
                      </a:pPr>
                      <a:r>
                        <a:rPr lang="tr-TR" sz="1400" dirty="0">
                          <a:effectLst/>
                        </a:rPr>
                        <a:t>Yevmiye defteri</a:t>
                      </a:r>
                    </a:p>
                    <a:p>
                      <a:pPr algn="just">
                        <a:lnSpc>
                          <a:spcPts val="1400"/>
                        </a:lnSpc>
                        <a:spcAft>
                          <a:spcPts val="0"/>
                        </a:spcAft>
                        <a:tabLst>
                          <a:tab pos="359410" algn="l"/>
                        </a:tabLst>
                      </a:pPr>
                      <a:r>
                        <a:rPr lang="tr-TR" sz="1400" dirty="0">
                          <a:effectLst/>
                        </a:rPr>
                        <a:t> </a:t>
                      </a:r>
                      <a:endParaRPr lang="tr-TR" sz="1400" dirty="0">
                        <a:effectLst/>
                        <a:latin typeface="+mj-lt"/>
                        <a:ea typeface="Times New Roman" panose="02020603050405020304" pitchFamily="18" charset="0"/>
                      </a:endParaRPr>
                    </a:p>
                  </a:txBody>
                  <a:tcPr marL="68580" marR="68580" marT="0" marB="0" anchor="ctr"/>
                </a:tc>
                <a:tc>
                  <a:txBody>
                    <a:bodyPr/>
                    <a:lstStyle/>
                    <a:p>
                      <a:pPr algn="just">
                        <a:lnSpc>
                          <a:spcPts val="1400"/>
                        </a:lnSpc>
                        <a:spcAft>
                          <a:spcPts val="0"/>
                        </a:spcAft>
                        <a:tabLst>
                          <a:tab pos="359410" algn="l"/>
                        </a:tabLst>
                      </a:pPr>
                      <a:endParaRPr lang="tr-TR" sz="1400" dirty="0" smtClean="0">
                        <a:effectLst/>
                      </a:endParaRPr>
                    </a:p>
                    <a:p>
                      <a:pPr algn="just">
                        <a:lnSpc>
                          <a:spcPct val="150000"/>
                        </a:lnSpc>
                        <a:spcAft>
                          <a:spcPts val="0"/>
                        </a:spcAft>
                        <a:tabLst>
                          <a:tab pos="359410" algn="l"/>
                        </a:tabLst>
                      </a:pPr>
                      <a:r>
                        <a:rPr lang="tr-TR" sz="1400" dirty="0" smtClean="0">
                          <a:effectLst/>
                        </a:rPr>
                        <a:t>a</a:t>
                      </a:r>
                      <a:r>
                        <a:rPr lang="tr-TR" sz="1400" dirty="0">
                          <a:effectLst/>
                        </a:rPr>
                        <a:t>) Madde sıra numarası,</a:t>
                      </a:r>
                    </a:p>
                    <a:p>
                      <a:pPr algn="just">
                        <a:lnSpc>
                          <a:spcPct val="150000"/>
                        </a:lnSpc>
                        <a:spcAft>
                          <a:spcPts val="0"/>
                        </a:spcAft>
                        <a:tabLst>
                          <a:tab pos="359410" algn="l"/>
                        </a:tabLst>
                      </a:pPr>
                      <a:r>
                        <a:rPr lang="tr-TR" sz="1400" dirty="0">
                          <a:effectLst/>
                        </a:rPr>
                        <a:t>b) Tarih,</a:t>
                      </a:r>
                    </a:p>
                    <a:p>
                      <a:pPr algn="just">
                        <a:lnSpc>
                          <a:spcPct val="150000"/>
                        </a:lnSpc>
                        <a:spcAft>
                          <a:spcPts val="0"/>
                        </a:spcAft>
                        <a:tabLst>
                          <a:tab pos="359410" algn="l"/>
                        </a:tabLst>
                      </a:pPr>
                      <a:r>
                        <a:rPr lang="tr-TR" sz="1400" dirty="0">
                          <a:effectLst/>
                        </a:rPr>
                        <a:t>c) Borçlu hesap,</a:t>
                      </a:r>
                    </a:p>
                    <a:p>
                      <a:pPr algn="just">
                        <a:lnSpc>
                          <a:spcPct val="150000"/>
                        </a:lnSpc>
                        <a:spcAft>
                          <a:spcPts val="0"/>
                        </a:spcAft>
                        <a:tabLst>
                          <a:tab pos="359410" algn="l"/>
                        </a:tabLst>
                      </a:pPr>
                      <a:r>
                        <a:rPr lang="tr-TR" sz="1400" dirty="0">
                          <a:effectLst/>
                        </a:rPr>
                        <a:t>ç) Alacaklı hesap,</a:t>
                      </a:r>
                    </a:p>
                    <a:p>
                      <a:pPr algn="just">
                        <a:lnSpc>
                          <a:spcPct val="150000"/>
                        </a:lnSpc>
                        <a:spcAft>
                          <a:spcPts val="0"/>
                        </a:spcAft>
                        <a:tabLst>
                          <a:tab pos="359410" algn="l"/>
                        </a:tabLst>
                      </a:pPr>
                      <a:r>
                        <a:rPr lang="tr-TR" sz="1400" dirty="0">
                          <a:effectLst/>
                        </a:rPr>
                        <a:t>d) Tutar,</a:t>
                      </a:r>
                    </a:p>
                    <a:p>
                      <a:pPr algn="just">
                        <a:lnSpc>
                          <a:spcPct val="150000"/>
                        </a:lnSpc>
                        <a:spcAft>
                          <a:spcPts val="0"/>
                        </a:spcAft>
                        <a:tabLst>
                          <a:tab pos="359410" algn="l"/>
                        </a:tabLst>
                      </a:pPr>
                      <a:r>
                        <a:rPr lang="tr-TR" sz="1400" dirty="0">
                          <a:effectLst/>
                        </a:rPr>
                        <a:t>e) Her kaydın dayandığı belgelerin türü ile varsa tarihleri ve sayıları.</a:t>
                      </a:r>
                    </a:p>
                    <a:p>
                      <a:pPr algn="just">
                        <a:lnSpc>
                          <a:spcPts val="1400"/>
                        </a:lnSpc>
                        <a:spcAft>
                          <a:spcPts val="0"/>
                        </a:spcAft>
                        <a:tabLst>
                          <a:tab pos="359410" algn="l"/>
                        </a:tabLst>
                      </a:pPr>
                      <a:r>
                        <a:rPr lang="tr-TR" sz="1400" dirty="0">
                          <a:effectLst/>
                        </a:rPr>
                        <a:t> </a:t>
                      </a:r>
                      <a:endParaRPr lang="tr-TR" sz="1400" dirty="0">
                        <a:effectLst/>
                        <a:latin typeface="+mj-lt"/>
                        <a:ea typeface="Times New Roman" panose="02020603050405020304" pitchFamily="18" charset="0"/>
                      </a:endParaRPr>
                    </a:p>
                  </a:txBody>
                  <a:tcPr marL="68580" marR="68580" marT="0" marB="0"/>
                </a:tc>
              </a:tr>
              <a:tr h="1828294">
                <a:tc>
                  <a:txBody>
                    <a:bodyPr/>
                    <a:lstStyle/>
                    <a:p>
                      <a:pPr>
                        <a:lnSpc>
                          <a:spcPts val="1400"/>
                        </a:lnSpc>
                        <a:spcAft>
                          <a:spcPts val="0"/>
                        </a:spcAft>
                      </a:pPr>
                      <a:r>
                        <a:rPr lang="tr-TR" sz="1400" b="1" dirty="0">
                          <a:solidFill>
                            <a:srgbClr val="002060"/>
                          </a:solidFill>
                          <a:effectLst/>
                        </a:rPr>
                        <a:t>Defteri kebir</a:t>
                      </a:r>
                      <a:endParaRPr lang="tr-TR" sz="1400" b="1" dirty="0">
                        <a:solidFill>
                          <a:srgbClr val="002060"/>
                        </a:solidFill>
                        <a:effectLst/>
                        <a:latin typeface="+mj-lt"/>
                        <a:ea typeface="Times New Roman" panose="02020603050405020304" pitchFamily="18" charset="0"/>
                      </a:endParaRPr>
                    </a:p>
                  </a:txBody>
                  <a:tcPr marL="68580" marR="68580" marT="0" marB="0" anchor="ctr"/>
                </a:tc>
                <a:tc>
                  <a:txBody>
                    <a:bodyPr/>
                    <a:lstStyle/>
                    <a:p>
                      <a:pPr algn="just">
                        <a:lnSpc>
                          <a:spcPct val="150000"/>
                        </a:lnSpc>
                        <a:spcAft>
                          <a:spcPts val="0"/>
                        </a:spcAft>
                        <a:tabLst>
                          <a:tab pos="359410" algn="l"/>
                        </a:tabLst>
                      </a:pPr>
                      <a:r>
                        <a:rPr lang="tr-TR" sz="1400" b="1" kern="1200" dirty="0">
                          <a:solidFill>
                            <a:srgbClr val="002060"/>
                          </a:solidFill>
                          <a:effectLst/>
                        </a:rPr>
                        <a:t>a) Tarih,</a:t>
                      </a:r>
                    </a:p>
                    <a:p>
                      <a:pPr algn="just">
                        <a:lnSpc>
                          <a:spcPct val="150000"/>
                        </a:lnSpc>
                        <a:spcAft>
                          <a:spcPts val="0"/>
                        </a:spcAft>
                        <a:tabLst>
                          <a:tab pos="359410" algn="l"/>
                        </a:tabLst>
                      </a:pPr>
                      <a:r>
                        <a:rPr lang="tr-TR" sz="1400" b="1" kern="1200" dirty="0">
                          <a:solidFill>
                            <a:srgbClr val="002060"/>
                          </a:solidFill>
                          <a:effectLst/>
                        </a:rPr>
                        <a:t>b) Yevmiye defteri madde sıra numarası,</a:t>
                      </a:r>
                    </a:p>
                    <a:p>
                      <a:pPr algn="just">
                        <a:lnSpc>
                          <a:spcPct val="150000"/>
                        </a:lnSpc>
                        <a:spcAft>
                          <a:spcPts val="0"/>
                        </a:spcAft>
                        <a:tabLst>
                          <a:tab pos="359410" algn="l"/>
                        </a:tabLst>
                      </a:pPr>
                      <a:r>
                        <a:rPr lang="tr-TR" sz="1400" b="1" kern="1200" dirty="0">
                          <a:solidFill>
                            <a:srgbClr val="002060"/>
                          </a:solidFill>
                          <a:effectLst/>
                        </a:rPr>
                        <a:t>c) Tutar,</a:t>
                      </a:r>
                    </a:p>
                    <a:p>
                      <a:pPr algn="just">
                        <a:lnSpc>
                          <a:spcPct val="150000"/>
                        </a:lnSpc>
                        <a:spcAft>
                          <a:spcPts val="0"/>
                        </a:spcAft>
                        <a:tabLst>
                          <a:tab pos="359410" algn="l"/>
                        </a:tabLst>
                      </a:pPr>
                      <a:r>
                        <a:rPr lang="tr-TR" sz="1400" b="1" kern="1200" dirty="0">
                          <a:solidFill>
                            <a:srgbClr val="002060"/>
                          </a:solidFill>
                          <a:effectLst/>
                        </a:rPr>
                        <a:t>ç) Toplu hesaplarda yardımcı nihai hesapların isimleri.</a:t>
                      </a:r>
                    </a:p>
                    <a:p>
                      <a:pPr algn="just">
                        <a:lnSpc>
                          <a:spcPct val="150000"/>
                        </a:lnSpc>
                        <a:spcAft>
                          <a:spcPts val="0"/>
                        </a:spcAft>
                        <a:tabLst>
                          <a:tab pos="359410" algn="l"/>
                        </a:tabLst>
                      </a:pPr>
                      <a:r>
                        <a:rPr lang="tr-TR" sz="1400" b="1" kern="1200" dirty="0">
                          <a:solidFill>
                            <a:srgbClr val="002060"/>
                          </a:solidFill>
                          <a:effectLst/>
                        </a:rPr>
                        <a:t> </a:t>
                      </a:r>
                      <a:endParaRPr lang="tr-TR" sz="1400" b="1" kern="1200" dirty="0">
                        <a:solidFill>
                          <a:srgbClr val="002060"/>
                        </a:solidFill>
                        <a:effectLst/>
                        <a:latin typeface="+mj-lt"/>
                        <a:ea typeface="ヒラギノ明朝 Pro W3"/>
                        <a:cs typeface="+mn-cs"/>
                      </a:endParaRPr>
                    </a:p>
                  </a:txBody>
                  <a:tcPr marL="68580" marR="68580" marT="0" marB="0"/>
                </a:tc>
              </a:tr>
              <a:tr h="842276">
                <a:tc>
                  <a:txBody>
                    <a:bodyPr/>
                    <a:lstStyle/>
                    <a:p>
                      <a:pPr>
                        <a:lnSpc>
                          <a:spcPts val="1400"/>
                        </a:lnSpc>
                        <a:spcAft>
                          <a:spcPts val="0"/>
                        </a:spcAft>
                      </a:pPr>
                      <a:r>
                        <a:rPr lang="tr-TR" sz="1400" b="1" dirty="0">
                          <a:solidFill>
                            <a:srgbClr val="002060"/>
                          </a:solidFill>
                          <a:effectLst/>
                        </a:rPr>
                        <a:t>Envanter defteri</a:t>
                      </a:r>
                    </a:p>
                    <a:p>
                      <a:pPr>
                        <a:lnSpc>
                          <a:spcPts val="1400"/>
                        </a:lnSpc>
                        <a:spcAft>
                          <a:spcPts val="0"/>
                        </a:spcAft>
                      </a:pPr>
                      <a:r>
                        <a:rPr lang="tr-TR" sz="1400" b="1" dirty="0">
                          <a:solidFill>
                            <a:srgbClr val="002060"/>
                          </a:solidFill>
                          <a:effectLst/>
                        </a:rPr>
                        <a:t> </a:t>
                      </a:r>
                      <a:endParaRPr lang="tr-TR" sz="1400" b="1" dirty="0">
                        <a:solidFill>
                          <a:srgbClr val="002060"/>
                        </a:solidFill>
                        <a:effectLst/>
                        <a:latin typeface="+mj-lt"/>
                        <a:ea typeface="Times New Roman" panose="02020603050405020304" pitchFamily="18" charset="0"/>
                      </a:endParaRPr>
                    </a:p>
                  </a:txBody>
                  <a:tcPr marL="68580" marR="68580" marT="0" marB="0" anchor="ctr"/>
                </a:tc>
                <a:tc>
                  <a:txBody>
                    <a:bodyPr/>
                    <a:lstStyle/>
                    <a:p>
                      <a:pPr algn="just">
                        <a:lnSpc>
                          <a:spcPct val="150000"/>
                        </a:lnSpc>
                        <a:spcAft>
                          <a:spcPts val="0"/>
                        </a:spcAft>
                        <a:tabLst>
                          <a:tab pos="359410" algn="l"/>
                        </a:tabLst>
                      </a:pPr>
                      <a:r>
                        <a:rPr lang="tr-TR" sz="1400" b="1" kern="1200" dirty="0">
                          <a:solidFill>
                            <a:srgbClr val="002060"/>
                          </a:solidFill>
                          <a:effectLst/>
                        </a:rPr>
                        <a:t>Taşınmazların, alacakların, borçların, nakit para tutarının ve varlıklar ile borçların değerleri</a:t>
                      </a:r>
                      <a:endParaRPr lang="tr-TR" sz="1400" b="1" kern="1200" dirty="0">
                        <a:solidFill>
                          <a:srgbClr val="002060"/>
                        </a:solidFill>
                        <a:effectLst/>
                        <a:latin typeface="+mj-lt"/>
                        <a:ea typeface="ヒラギノ明朝 Pro W3"/>
                        <a:cs typeface="+mn-cs"/>
                      </a:endParaRPr>
                    </a:p>
                  </a:txBody>
                  <a:tcPr marL="68580" marR="68580" marT="0" marB="0"/>
                </a:tc>
              </a:tr>
            </a:tbl>
          </a:graphicData>
        </a:graphic>
      </p:graphicFrame>
      <p:sp>
        <p:nvSpPr>
          <p:cNvPr id="4" name="Slayt Numarası Yer Tutucusu 3"/>
          <p:cNvSpPr>
            <a:spLocks noGrp="1"/>
          </p:cNvSpPr>
          <p:nvPr>
            <p:ph type="sldNum" sz="quarter" idx="12"/>
          </p:nvPr>
        </p:nvSpPr>
        <p:spPr/>
        <p:txBody>
          <a:bodyPr/>
          <a:lstStyle/>
          <a:p>
            <a:fld id="{FD007806-E202-4D1D-9C40-9653F041FDCC}" type="slidenum">
              <a:rPr lang="tr-TR" smtClean="0"/>
              <a:pPr/>
              <a:t>74</a:t>
            </a:fld>
            <a:endParaRPr lang="tr-TR"/>
          </a:p>
        </p:txBody>
      </p:sp>
    </p:spTree>
    <p:extLst>
      <p:ext uri="{BB962C8B-B14F-4D97-AF65-F5344CB8AC3E}">
        <p14:creationId xmlns:p14="http://schemas.microsoft.com/office/powerpoint/2010/main" val="2042159626"/>
      </p:ext>
    </p:extLst>
  </p:cSld>
  <p:clrMapOvr>
    <a:masterClrMapping/>
  </p:clrMapOvr>
  <p:transition spd="slow">
    <p:newsflash/>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ŞUBENİN KAYITLARININ MERKEZDE TEK DEFTERDE TUTULMASI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75</a:t>
            </a:fld>
            <a:endParaRPr lang="tr-TR"/>
          </a:p>
        </p:txBody>
      </p:sp>
      <p:sp>
        <p:nvSpPr>
          <p:cNvPr id="5" name="Yatay Kaydırma 4"/>
          <p:cNvSpPr/>
          <p:nvPr/>
        </p:nvSpPr>
        <p:spPr>
          <a:xfrm>
            <a:off x="2279576" y="2636912"/>
            <a:ext cx="8352928" cy="4221088"/>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tr-TR" sz="2800" b="1" dirty="0"/>
              <a:t>Kanuni defterlerin merkezden tasdik edilerek tutulması mümkün bulunmaktadır. Ancak, aynı defterlerin kullanılması halinde, </a:t>
            </a:r>
            <a:r>
              <a:rPr lang="tr-TR" sz="2800" b="1" dirty="0">
                <a:solidFill>
                  <a:srgbClr val="FF0000"/>
                </a:solidFill>
              </a:rPr>
              <a:t>merkez ve şube hesaplarının ayrı ayrı kodlanarak izlenmesi gerekmektedir</a:t>
            </a:r>
            <a:r>
              <a:rPr lang="tr-TR" sz="2800" b="1" dirty="0"/>
              <a:t>.</a:t>
            </a:r>
          </a:p>
        </p:txBody>
      </p:sp>
    </p:spTree>
    <p:extLst>
      <p:ext uri="{BB962C8B-B14F-4D97-AF65-F5344CB8AC3E}">
        <p14:creationId xmlns:p14="http://schemas.microsoft.com/office/powerpoint/2010/main" val="3261918161"/>
      </p:ext>
    </p:extLst>
  </p:cSld>
  <p:clrMapOvr>
    <a:masterClrMapping/>
  </p:clrMapOvr>
  <p:transition spd="slow">
    <p:newsflash/>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4310" y="260648"/>
            <a:ext cx="10018713" cy="1015008"/>
          </a:xfrm>
        </p:spPr>
        <p:txBody>
          <a:bodyPr/>
          <a:lstStyle/>
          <a:p>
            <a:r>
              <a:rPr lang="tr-TR" dirty="0" smtClean="0"/>
              <a:t>KAPANIŞ ONAYI</a:t>
            </a:r>
            <a:endParaRPr lang="tr-TR" dirty="0"/>
          </a:p>
        </p:txBody>
      </p:sp>
      <p:sp>
        <p:nvSpPr>
          <p:cNvPr id="3" name="2 İçerik Yer Tutucusu"/>
          <p:cNvSpPr>
            <a:spLocks noGrp="1"/>
          </p:cNvSpPr>
          <p:nvPr>
            <p:ph idx="1"/>
          </p:nvPr>
        </p:nvSpPr>
        <p:spPr>
          <a:xfrm>
            <a:off x="1484310" y="1275657"/>
            <a:ext cx="10018713" cy="4956599"/>
          </a:xfrm>
          <a:prstGeom prst="horizontalScroll">
            <a:avLst/>
          </a:prstGeom>
          <a:solidFill>
            <a:schemeClr val="accent2">
              <a:lumMod val="20000"/>
              <a:lumOff val="80000"/>
            </a:schemeClr>
          </a:solidFill>
          <a:scene3d>
            <a:camera prst="perspectiveAbove"/>
            <a:lightRig rig="threePt" dir="t"/>
          </a:scene3d>
        </p:spPr>
        <p:style>
          <a:lnRef idx="1">
            <a:schemeClr val="accent5"/>
          </a:lnRef>
          <a:fillRef idx="2">
            <a:schemeClr val="accent5"/>
          </a:fillRef>
          <a:effectRef idx="1">
            <a:schemeClr val="accent5"/>
          </a:effectRef>
          <a:fontRef idx="minor">
            <a:schemeClr val="dk1"/>
          </a:fontRef>
        </p:style>
        <p:txBody>
          <a:bodyPr>
            <a:normAutofit/>
          </a:bodyPr>
          <a:lstStyle/>
          <a:p>
            <a:endParaRPr lang="tr-TR" dirty="0" smtClean="0"/>
          </a:p>
          <a:p>
            <a:r>
              <a:rPr lang="tr-TR" b="1" dirty="0" smtClean="0"/>
              <a:t>Kapanış Onayı Yaptırılacak Defterler</a:t>
            </a:r>
            <a:r>
              <a:rPr lang="tr-TR" dirty="0" smtClean="0"/>
              <a:t>: </a:t>
            </a:r>
            <a:r>
              <a:rPr lang="tr-TR" b="1" i="1" dirty="0" smtClean="0">
                <a:solidFill>
                  <a:srgbClr val="002060"/>
                </a:solidFill>
              </a:rPr>
              <a:t> </a:t>
            </a:r>
          </a:p>
          <a:p>
            <a:pPr>
              <a:buFont typeface="Wingdings" panose="05000000000000000000" pitchFamily="2" charset="2"/>
              <a:buChar char="ü"/>
            </a:pPr>
            <a:r>
              <a:rPr lang="tr-TR" b="1" i="1" dirty="0" smtClean="0">
                <a:solidFill>
                  <a:srgbClr val="FF0000"/>
                </a:solidFill>
              </a:rPr>
              <a:t>Yevmiye defteri,  </a:t>
            </a:r>
            <a:r>
              <a:rPr lang="tr-TR" b="1" i="1" u="sng" dirty="0" smtClean="0">
                <a:solidFill>
                  <a:srgbClr val="002060"/>
                </a:solidFill>
              </a:rPr>
              <a:t>[</a:t>
            </a:r>
            <a:r>
              <a:rPr lang="tr-TR" b="1" u="sng" dirty="0">
                <a:solidFill>
                  <a:srgbClr val="002060"/>
                </a:solidFill>
              </a:rPr>
              <a:t>izleyen hesap döneminin altıncı </a:t>
            </a:r>
            <a:r>
              <a:rPr lang="tr-TR" b="1" u="sng" dirty="0" smtClean="0">
                <a:solidFill>
                  <a:srgbClr val="002060"/>
                </a:solidFill>
              </a:rPr>
              <a:t>ayı sonuna kadar]</a:t>
            </a:r>
            <a:r>
              <a:rPr lang="tr-TR" b="1" i="1" u="sng" dirty="0" smtClean="0">
                <a:solidFill>
                  <a:srgbClr val="002060"/>
                </a:solidFill>
              </a:rPr>
              <a:t> </a:t>
            </a:r>
          </a:p>
          <a:p>
            <a:pPr>
              <a:buFont typeface="Wingdings" panose="05000000000000000000" pitchFamily="2" charset="2"/>
              <a:buChar char="ü"/>
            </a:pPr>
            <a:r>
              <a:rPr lang="tr-TR" b="1" i="1" dirty="0" smtClean="0">
                <a:solidFill>
                  <a:srgbClr val="FF0000"/>
                </a:solidFill>
              </a:rPr>
              <a:t>Yönetim kurulu karar defteri, [</a:t>
            </a:r>
            <a:r>
              <a:rPr lang="tr-TR" b="1" u="sng" dirty="0">
                <a:solidFill>
                  <a:srgbClr val="002060"/>
                </a:solidFill>
              </a:rPr>
              <a:t>izleyen hesap döneminin birinci  ayının sonu]</a:t>
            </a:r>
          </a:p>
          <a:p>
            <a:pPr>
              <a:buFont typeface="Wingdings" panose="05000000000000000000" pitchFamily="2" charset="2"/>
              <a:buChar char="ü"/>
            </a:pPr>
            <a:r>
              <a:rPr lang="tr-TR" b="1" i="1" dirty="0">
                <a:solidFill>
                  <a:srgbClr val="FF0000"/>
                </a:solidFill>
              </a:rPr>
              <a:t> </a:t>
            </a:r>
            <a:r>
              <a:rPr lang="tr-TR" b="1" i="1" dirty="0" smtClean="0">
                <a:solidFill>
                  <a:srgbClr val="FF0000"/>
                </a:solidFill>
              </a:rPr>
              <a:t>Müdürler </a:t>
            </a:r>
            <a:r>
              <a:rPr lang="tr-TR" b="1" i="1" dirty="0">
                <a:solidFill>
                  <a:srgbClr val="FF0000"/>
                </a:solidFill>
              </a:rPr>
              <a:t>kurulu defteri [</a:t>
            </a:r>
            <a:r>
              <a:rPr lang="tr-TR" b="1" u="sng" dirty="0">
                <a:solidFill>
                  <a:srgbClr val="002060"/>
                </a:solidFill>
              </a:rPr>
              <a:t>izleyen hesap döneminin birinci  ayının sonu]</a:t>
            </a:r>
            <a:endParaRPr lang="tr-TR" b="1" i="1" dirty="0">
              <a:solidFill>
                <a:srgbClr val="FF0000"/>
              </a:solidFill>
            </a:endParaRPr>
          </a:p>
          <a:p>
            <a:pPr marL="514350" indent="-514350">
              <a:buNone/>
            </a:pPr>
            <a:endParaRPr lang="tr-TR" b="1" i="1" dirty="0" smtClean="0">
              <a:solidFill>
                <a:srgbClr val="FF0000"/>
              </a:solidFill>
            </a:endParaRPr>
          </a:p>
          <a:p>
            <a:pPr marL="514350" indent="-514350" algn="just">
              <a:buNone/>
            </a:pPr>
            <a:r>
              <a:rPr lang="tr-TR" b="1" i="1" dirty="0" smtClean="0"/>
              <a:t>	Kapanış onayı fiziki ortamda tutulan defterler için yaptırılacaktır. </a:t>
            </a:r>
            <a:endParaRPr lang="tr-TR" b="1" i="1" dirty="0" smtClean="0">
              <a:solidFill>
                <a:srgbClr val="FF0000"/>
              </a:solidFill>
            </a:endParaRPr>
          </a:p>
        </p:txBody>
      </p:sp>
      <p:sp>
        <p:nvSpPr>
          <p:cNvPr id="4" name="3 Slayt Numarası Yer Tutucusu"/>
          <p:cNvSpPr>
            <a:spLocks noGrp="1"/>
          </p:cNvSpPr>
          <p:nvPr>
            <p:ph type="sldNum" sz="quarter" idx="12"/>
          </p:nvPr>
        </p:nvSpPr>
        <p:spPr/>
        <p:txBody>
          <a:bodyPr/>
          <a:lstStyle/>
          <a:p>
            <a:fld id="{FD007806-E202-4D1D-9C40-9653F041FDCC}" type="slidenum">
              <a:rPr lang="tr-TR" smtClean="0"/>
              <a:pPr/>
              <a:t>76</a:t>
            </a:fld>
            <a:endParaRPr lang="tr-TR"/>
          </a:p>
        </p:txBody>
      </p:sp>
    </p:spTree>
  </p:cSld>
  <p:clrMapOvr>
    <a:masterClrMapping/>
  </p:clrMapOvr>
  <p:transition spd="slow">
    <p:newsflash/>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29519" y="21183"/>
            <a:ext cx="10018713" cy="1103561"/>
          </a:xfrm>
        </p:spPr>
        <p:txBody>
          <a:bodyPr/>
          <a:lstStyle/>
          <a:p>
            <a:r>
              <a:rPr lang="tr-TR" b="1" dirty="0" smtClean="0">
                <a:solidFill>
                  <a:srgbClr val="FF0000"/>
                </a:solidFill>
                <a:effectLst>
                  <a:outerShdw blurRad="38100" dist="38100" dir="2700000" algn="tl">
                    <a:srgbClr val="000000">
                      <a:alpha val="43137"/>
                    </a:srgbClr>
                  </a:outerShdw>
                </a:effectLst>
              </a:rPr>
              <a:t>DEFTER VE BELGELERİN ZAYİİ</a:t>
            </a:r>
            <a:endParaRPr lang="tr-TR" b="1" dirty="0">
              <a:solidFill>
                <a:srgbClr val="FF0000"/>
              </a:solidFill>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fld id="{FD007806-E202-4D1D-9C40-9653F041FDCC}" type="slidenum">
              <a:rPr lang="tr-TR" smtClean="0"/>
              <a:pPr/>
              <a:t>77</a:t>
            </a:fld>
            <a:endParaRPr lang="tr-TR"/>
          </a:p>
        </p:txBody>
      </p:sp>
      <p:sp>
        <p:nvSpPr>
          <p:cNvPr id="5" name="4 Katlanmış Nesne"/>
          <p:cNvSpPr/>
          <p:nvPr/>
        </p:nvSpPr>
        <p:spPr>
          <a:xfrm>
            <a:off x="531813" y="1484784"/>
            <a:ext cx="10971210" cy="5040560"/>
          </a:xfrm>
          <a:prstGeom prst="horizontalScroll">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800" b="1" dirty="0"/>
              <a:t>Bir tacirin saklamakla yükümlü olduğu defterler ve belgeler; </a:t>
            </a:r>
            <a:r>
              <a:rPr lang="tr-TR" sz="2800" b="1" dirty="0">
                <a:solidFill>
                  <a:srgbClr val="FF0000"/>
                </a:solidFill>
              </a:rPr>
              <a:t>yangın, su baskını veya yer sarsıntısı gibi bir afet veya hırsızlık sebebiyle ve kanuni saklama süresi içinde zıyaa uğrarsa </a:t>
            </a:r>
            <a:r>
              <a:rPr lang="tr-TR" sz="2800" b="1" dirty="0"/>
              <a:t>tacir zıyaı </a:t>
            </a:r>
            <a:r>
              <a:rPr lang="tr-TR" sz="2800" b="1" dirty="0">
                <a:solidFill>
                  <a:srgbClr val="FF0000"/>
                </a:solidFill>
              </a:rPr>
              <a:t>öğrendiği tarihten itibaren </a:t>
            </a:r>
            <a:r>
              <a:rPr lang="tr-TR" sz="2800" b="1" u="sng" dirty="0">
                <a:solidFill>
                  <a:srgbClr val="FFFF00"/>
                </a:solidFill>
              </a:rPr>
              <a:t>onbeş gün içinde </a:t>
            </a:r>
            <a:r>
              <a:rPr lang="tr-TR" sz="2800" b="1" dirty="0"/>
              <a:t>ticari işletmesinin bulunduğu yer yetkili </a:t>
            </a:r>
            <a:r>
              <a:rPr lang="tr-TR" sz="2800" b="1" dirty="0">
                <a:solidFill>
                  <a:srgbClr val="FF0000"/>
                </a:solidFill>
              </a:rPr>
              <a:t>mahkemesinden</a:t>
            </a:r>
            <a:r>
              <a:rPr lang="tr-TR" sz="2800" b="1" dirty="0"/>
              <a:t> kendisine bir belge verilmesini isteyebilir. Bu dava hasımsız açılır. Mahkeme gerekli gördüğü delillerin toplanmasını da emredebilir. </a:t>
            </a:r>
          </a:p>
        </p:txBody>
      </p:sp>
    </p:spTree>
  </p:cSld>
  <p:clrMapOvr>
    <a:masterClrMapping/>
  </p:clrMapOvr>
  <p:transition spd="slow">
    <p:newsflash/>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4310" y="116632"/>
            <a:ext cx="10018713" cy="1752599"/>
          </a:xfrm>
        </p:spPr>
        <p:txBody>
          <a:bodyPr>
            <a:normAutofit/>
          </a:bodyPr>
          <a:lstStyle/>
          <a:p>
            <a:r>
              <a:rPr lang="tr-TR" b="1" dirty="0" smtClean="0">
                <a:solidFill>
                  <a:srgbClr val="FF0000"/>
                </a:solidFill>
                <a:effectLst>
                  <a:outerShdw blurRad="38100" dist="38100" dir="2700000" algn="tl">
                    <a:srgbClr val="000000">
                      <a:alpha val="43137"/>
                    </a:srgbClr>
                  </a:outerShdw>
                </a:effectLst>
              </a:rPr>
              <a:t>ÖLÜM, İŞİ TERK VEYA TASFİYE HALİNDE SAKLAMA ÖDEVİ</a:t>
            </a:r>
            <a:endParaRPr lang="tr-TR" b="1" dirty="0">
              <a:solidFill>
                <a:srgbClr val="FF0000"/>
              </a:solidFill>
              <a:effectLst>
                <a:outerShdw blurRad="38100" dist="38100" dir="2700000" algn="tl">
                  <a:srgbClr val="000000">
                    <a:alpha val="43137"/>
                  </a:srgbClr>
                </a:outerShdw>
              </a:effectLst>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78</a:t>
            </a:fld>
            <a:endParaRPr lang="tr-TR"/>
          </a:p>
        </p:txBody>
      </p:sp>
      <p:sp>
        <p:nvSpPr>
          <p:cNvPr id="4" name="3 Yuvarlatılmış Çapraz Köşeli Dikdörtgen"/>
          <p:cNvSpPr/>
          <p:nvPr/>
        </p:nvSpPr>
        <p:spPr>
          <a:xfrm>
            <a:off x="1415513" y="1892105"/>
            <a:ext cx="10156306" cy="4176464"/>
          </a:xfrm>
          <a:prstGeom prst="round2DiagRect">
            <a:avLst/>
          </a:prstGeom>
        </p:spPr>
        <p:style>
          <a:lnRef idx="1">
            <a:schemeClr val="dk1"/>
          </a:lnRef>
          <a:fillRef idx="3">
            <a:schemeClr val="dk1"/>
          </a:fillRef>
          <a:effectRef idx="2">
            <a:schemeClr val="dk1"/>
          </a:effectRef>
          <a:fontRef idx="minor">
            <a:schemeClr val="lt1"/>
          </a:fontRef>
        </p:style>
        <p:txBody>
          <a:bodyPr rtlCol="0" anchor="t"/>
          <a:lstStyle/>
          <a:p>
            <a:r>
              <a:rPr lang="tr-TR" sz="3000" b="1" dirty="0">
                <a:solidFill>
                  <a:schemeClr val="bg1"/>
                </a:solidFill>
              </a:rPr>
              <a:t>Gerçek kişi olan tacirin ölümü hâlinde </a:t>
            </a:r>
            <a:r>
              <a:rPr lang="tr-TR" sz="3000" b="1" dirty="0">
                <a:solidFill>
                  <a:srgbClr val="FF0000"/>
                </a:solidFill>
              </a:rPr>
              <a:t>mirasçıları</a:t>
            </a:r>
            <a:r>
              <a:rPr lang="tr-TR" sz="3000" b="1" dirty="0"/>
              <a:t> </a:t>
            </a:r>
            <a:r>
              <a:rPr lang="tr-TR" sz="3000" b="1" dirty="0">
                <a:solidFill>
                  <a:schemeClr val="bg1"/>
                </a:solidFill>
              </a:rPr>
              <a:t>ve ticareti terk etmesi hâlinde kendisi defter ve kâğıtları birinci fıkra gereğince saklamakla yükümlüdür. </a:t>
            </a:r>
          </a:p>
          <a:p>
            <a:r>
              <a:rPr lang="tr-TR" sz="3000" b="1" dirty="0">
                <a:solidFill>
                  <a:schemeClr val="bg1"/>
                </a:solidFill>
              </a:rPr>
              <a:t>Mirasın </a:t>
            </a:r>
            <a:r>
              <a:rPr lang="tr-TR" sz="3000" b="1" dirty="0">
                <a:solidFill>
                  <a:srgbClr val="FF0000"/>
                </a:solidFill>
              </a:rPr>
              <a:t>resmî tasfiyesi hâlinde </a:t>
            </a:r>
            <a:r>
              <a:rPr lang="tr-TR" sz="3000" b="1" dirty="0">
                <a:solidFill>
                  <a:schemeClr val="bg1"/>
                </a:solidFill>
              </a:rPr>
              <a:t>veya tüzel kişi sona ermişse defter ve kâğıtlar on yıl süreyle</a:t>
            </a:r>
            <a:r>
              <a:rPr lang="tr-TR" sz="3000" b="1" dirty="0"/>
              <a:t> </a:t>
            </a:r>
            <a:r>
              <a:rPr lang="tr-TR" sz="3000" b="1" dirty="0">
                <a:solidFill>
                  <a:srgbClr val="FF0000"/>
                </a:solidFill>
              </a:rPr>
              <a:t>sulh mahkemesi </a:t>
            </a:r>
            <a:r>
              <a:rPr lang="tr-TR" sz="3000" b="1" dirty="0">
                <a:solidFill>
                  <a:schemeClr val="bg1"/>
                </a:solidFill>
              </a:rPr>
              <a:t>tarafından saklanır. </a:t>
            </a:r>
          </a:p>
        </p:txBody>
      </p:sp>
    </p:spTree>
  </p:cSld>
  <p:clrMapOvr>
    <a:masterClrMapping/>
  </p:clrMapOvr>
  <p:transition spd="slow">
    <p:newsflash/>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435100" y="1397000"/>
            <a:ext cx="9309100" cy="3111500"/>
          </a:xfrm>
          <a:prstGeom prst="rect">
            <a:avLst/>
          </a:prstGeom>
          <a:blipFill>
            <a:blip r:embed="rId2"/>
            <a:tile tx="0" ty="0" sx="100000" sy="100000" flip="none" algn="tl"/>
          </a:blipFill>
          <a:ln w="76200">
            <a:solidFill>
              <a:schemeClr val="tx1"/>
            </a:solidFill>
          </a:ln>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7200" b="1" dirty="0" smtClean="0">
                <a:ln w="17780" cmpd="sng">
                  <a:solidFill>
                    <a:schemeClr val="accent1">
                      <a:tint val="3000"/>
                    </a:schemeClr>
                  </a:solidFill>
                  <a:prstDash val="solid"/>
                  <a:miter lim="800000"/>
                </a:ln>
                <a:solidFill>
                  <a:srgbClr val="FFFF00"/>
                </a:solidFill>
                <a:effectLst>
                  <a:outerShdw blurRad="55000" dist="50800" dir="5400000" algn="tl">
                    <a:srgbClr val="000000">
                      <a:alpha val="33000"/>
                    </a:srgbClr>
                  </a:outerShdw>
                </a:effectLst>
              </a:rPr>
              <a:t>TEŞEKKÜR   EDERİZ</a:t>
            </a:r>
            <a:endParaRPr lang="tr-TR" sz="7200" b="1" dirty="0">
              <a:ln w="17780" cmpd="sng">
                <a:solidFill>
                  <a:schemeClr val="accent1">
                    <a:tint val="3000"/>
                  </a:schemeClr>
                </a:solidFill>
                <a:prstDash val="solid"/>
                <a:miter lim="800000"/>
              </a:ln>
              <a:solidFill>
                <a:srgbClr val="FFFF00"/>
              </a:solidFill>
              <a:effectLst>
                <a:outerShdw blurRad="55000" dist="50800" dir="5400000" algn="tl">
                  <a:srgbClr val="000000">
                    <a:alpha val="33000"/>
                  </a:srgbClr>
                </a:outerShdw>
              </a:effectLst>
            </a:endParaRPr>
          </a:p>
        </p:txBody>
      </p:sp>
      <p:sp>
        <p:nvSpPr>
          <p:cNvPr id="2" name="Slayt Numarası Yer Tutucusu 1"/>
          <p:cNvSpPr>
            <a:spLocks noGrp="1"/>
          </p:cNvSpPr>
          <p:nvPr>
            <p:ph type="sldNum" sz="quarter" idx="12"/>
          </p:nvPr>
        </p:nvSpPr>
        <p:spPr/>
        <p:txBody>
          <a:bodyPr/>
          <a:lstStyle/>
          <a:p>
            <a:fld id="{0FF54DE5-C571-48E8-A5BC-B369434E2F44}" type="slidenum">
              <a:rPr lang="tr-TR" smtClean="0"/>
              <a:pPr/>
              <a:t>79</a:t>
            </a:fld>
            <a:endParaRPr lang="tr-TR" dirty="0"/>
          </a:p>
        </p:txBody>
      </p:sp>
    </p:spTree>
    <p:extLst>
      <p:ext uri="{BB962C8B-B14F-4D97-AF65-F5344CB8AC3E}">
        <p14:creationId xmlns:p14="http://schemas.microsoft.com/office/powerpoint/2010/main" val="4183309551"/>
      </p:ext>
    </p:extLst>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DÖNEM İÇİNDE  SINIF DEĞİŞİKLİĞİ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8</a:t>
            </a:fld>
            <a:endParaRPr lang="tr-TR"/>
          </a:p>
        </p:txBody>
      </p:sp>
      <p:sp>
        <p:nvSpPr>
          <p:cNvPr id="5" name="Katlanmış Nesne 4"/>
          <p:cNvSpPr/>
          <p:nvPr/>
        </p:nvSpPr>
        <p:spPr>
          <a:xfrm>
            <a:off x="3143672" y="1772816"/>
            <a:ext cx="6768752" cy="4392488"/>
          </a:xfrm>
          <a:prstGeom prst="foldedCorner">
            <a:avLst/>
          </a:prstGeom>
          <a:ln w="38100">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5400" b="1" dirty="0" smtClean="0"/>
              <a:t>Dönem İçinde Sınıf Değiştirilemez.</a:t>
            </a:r>
            <a:endParaRPr lang="tr-TR" sz="5400" b="1" dirty="0"/>
          </a:p>
        </p:txBody>
      </p:sp>
    </p:spTree>
    <p:extLst>
      <p:ext uri="{BB962C8B-B14F-4D97-AF65-F5344CB8AC3E}">
        <p14:creationId xmlns:p14="http://schemas.microsoft.com/office/powerpoint/2010/main" val="826321716"/>
      </p:ext>
    </p:extLst>
  </p:cSld>
  <p:clrMapOvr>
    <a:masterClrMapping/>
  </p:clrMapOvr>
  <p:transition spd="slow">
    <p:newsflash/>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a:xfrm>
            <a:off x="2296691" y="2204864"/>
            <a:ext cx="8930748" cy="860400"/>
          </a:xfrm>
        </p:spPr>
        <p:txBody>
          <a:bodyPr>
            <a:noAutofit/>
          </a:bodyPr>
          <a:lstStyle/>
          <a:p>
            <a:pPr algn="ctr"/>
            <a:r>
              <a:rPr lang="tr-TR" sz="4800" b="1" dirty="0">
                <a:solidFill>
                  <a:srgbClr val="FF0000"/>
                </a:solidFill>
                <a:effectLst>
                  <a:outerShdw blurRad="38100" dist="38100" dir="2700000" algn="tl">
                    <a:srgbClr val="000000">
                      <a:alpha val="43137"/>
                    </a:srgbClr>
                  </a:outerShdw>
                </a:effectLst>
              </a:rPr>
              <a:t>TEŞEKKÜR EDERİZ</a:t>
            </a:r>
            <a:r>
              <a:rPr lang="tr-TR" sz="4800" b="1" dirty="0">
                <a:solidFill>
                  <a:srgbClr val="FFC000"/>
                </a:solidFill>
              </a:rPr>
              <a:t>.</a:t>
            </a:r>
          </a:p>
        </p:txBody>
      </p:sp>
      <p:sp>
        <p:nvSpPr>
          <p:cNvPr id="6" name="5 Slayt Numarası Yer Tutucusu"/>
          <p:cNvSpPr>
            <a:spLocks noGrp="1"/>
          </p:cNvSpPr>
          <p:nvPr>
            <p:ph type="sldNum" sz="quarter" idx="12"/>
          </p:nvPr>
        </p:nvSpPr>
        <p:spPr/>
        <p:txBody>
          <a:bodyPr/>
          <a:lstStyle/>
          <a:p>
            <a:fld id="{FD007806-E202-4D1D-9C40-9653F041FDCC}" type="slidenum">
              <a:rPr lang="tr-TR" smtClean="0"/>
              <a:pPr/>
              <a:t>80</a:t>
            </a:fld>
            <a:endParaRPr lang="tr-TR"/>
          </a:p>
        </p:txBody>
      </p:sp>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I.SINIF DEFTER TUTULMASI GEREKİRKEN TUTULMAZ İSE?</a:t>
            </a:r>
            <a:endParaRPr lang="tr-TR" b="1"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9</a:t>
            </a:fld>
            <a:endParaRPr lang="tr-TR"/>
          </a:p>
        </p:txBody>
      </p:sp>
      <p:sp>
        <p:nvSpPr>
          <p:cNvPr id="5" name="Katlanmış Nesne 4"/>
          <p:cNvSpPr/>
          <p:nvPr/>
        </p:nvSpPr>
        <p:spPr>
          <a:xfrm>
            <a:off x="1703512" y="1905000"/>
            <a:ext cx="3672408" cy="4332312"/>
          </a:xfrm>
          <a:prstGeom prst="foldedCorner">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lnSpc>
                <a:spcPct val="250000"/>
              </a:lnSpc>
            </a:pPr>
            <a:r>
              <a:rPr lang="tr-TR" b="1" dirty="0" smtClean="0">
                <a:solidFill>
                  <a:srgbClr val="FF0000"/>
                </a:solidFill>
              </a:rPr>
              <a:t>GELİR İDARESİ;</a:t>
            </a:r>
          </a:p>
          <a:p>
            <a:pPr algn="ctr">
              <a:lnSpc>
                <a:spcPct val="250000"/>
              </a:lnSpc>
            </a:pPr>
            <a:r>
              <a:rPr lang="tr-TR" b="1" dirty="0" smtClean="0">
                <a:solidFill>
                  <a:srgbClr val="FF0000"/>
                </a:solidFill>
              </a:rPr>
              <a:t>FORM BA VE  BS VERİLMEDİĞİNDEN CEZA KESMEKTEDİR</a:t>
            </a:r>
            <a:endParaRPr lang="tr-TR" b="1" dirty="0">
              <a:solidFill>
                <a:srgbClr val="FF0000"/>
              </a:solidFill>
            </a:endParaRPr>
          </a:p>
        </p:txBody>
      </p:sp>
      <p:sp>
        <p:nvSpPr>
          <p:cNvPr id="6" name="Dikey Kaydırma 5"/>
          <p:cNvSpPr/>
          <p:nvPr/>
        </p:nvSpPr>
        <p:spPr>
          <a:xfrm>
            <a:off x="5951984" y="2060848"/>
            <a:ext cx="6048672" cy="432048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smtClean="0"/>
              <a:t>ÖRNEK BİM KARARI;</a:t>
            </a:r>
          </a:p>
          <a:p>
            <a:pPr algn="ctr"/>
            <a:endParaRPr lang="tr-TR" dirty="0"/>
          </a:p>
        </p:txBody>
      </p:sp>
    </p:spTree>
    <p:extLst>
      <p:ext uri="{BB962C8B-B14F-4D97-AF65-F5344CB8AC3E}">
        <p14:creationId xmlns:p14="http://schemas.microsoft.com/office/powerpoint/2010/main" val="382603153"/>
      </p:ext>
    </p:extLst>
  </p:cSld>
  <p:clrMapOvr>
    <a:masterClrMapping/>
  </p:clrMapOvr>
  <p:transition spd="slow">
    <p:newsflash/>
  </p:transition>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4212</TotalTime>
  <Words>4631</Words>
  <Application>Microsoft Office PowerPoint</Application>
  <PresentationFormat>Geniş ekran</PresentationFormat>
  <Paragraphs>449</Paragraphs>
  <Slides>80</Slides>
  <Notes>4</Notes>
  <HiddenSlides>0</HiddenSlides>
  <MMClips>0</MMClips>
  <ScaleCrop>false</ScaleCrop>
  <HeadingPairs>
    <vt:vector size="6" baseType="variant">
      <vt:variant>
        <vt:lpstr>Kullanılan Yazı Tipleri</vt:lpstr>
      </vt:variant>
      <vt:variant>
        <vt:i4>13</vt:i4>
      </vt:variant>
      <vt:variant>
        <vt:lpstr>Tema</vt:lpstr>
      </vt:variant>
      <vt:variant>
        <vt:i4>1</vt:i4>
      </vt:variant>
      <vt:variant>
        <vt:lpstr>Slayt Başlıkları</vt:lpstr>
      </vt:variant>
      <vt:variant>
        <vt:i4>80</vt:i4>
      </vt:variant>
    </vt:vector>
  </HeadingPairs>
  <TitlesOfParts>
    <vt:vector size="94" baseType="lpstr">
      <vt:lpstr>Arial</vt:lpstr>
      <vt:lpstr>Bitstream Vera Serif</vt:lpstr>
      <vt:lpstr>Calibri</vt:lpstr>
      <vt:lpstr>Century Gothic</vt:lpstr>
      <vt:lpstr>Garamond</vt:lpstr>
      <vt:lpstr>Georgia</vt:lpstr>
      <vt:lpstr>Tekton Pro</vt:lpstr>
      <vt:lpstr>Times New Roman</vt:lpstr>
      <vt:lpstr>Verdana</vt:lpstr>
      <vt:lpstr>Webdings</vt:lpstr>
      <vt:lpstr>Wingdings</vt:lpstr>
      <vt:lpstr>Wingdings 3</vt:lpstr>
      <vt:lpstr>ヒラギノ明朝 Pro W3</vt:lpstr>
      <vt:lpstr>Duman</vt:lpstr>
      <vt:lpstr> 2014  DÖNEM SONU İŞLEMLERİNDE DİKKAT EDİLECEK HUSUSLAR</vt:lpstr>
      <vt:lpstr>İŞLETME HESABINDAN BİLANÇOYA- BİLANÇODAN İŞLETME HESABINA GEÇİŞ</vt:lpstr>
      <vt:lpstr>İŞLETME HESABINDAN BİLANÇOYA- BİLANÇODAN İŞLETME HESABINA GEÇİŞ</vt:lpstr>
      <vt:lpstr>VUK M.177 HADLER 2014</vt:lpstr>
      <vt:lpstr>ÖRNEK (ÖZELGE)</vt:lpstr>
      <vt:lpstr>Örnek (Özelge)</vt:lpstr>
      <vt:lpstr>AYNI YILDA İŞİ TERK EDİP AYNI FAALİYETE YA DA BAŞKA FAALİYETE BAŞLAYAN MÜKELLEF</vt:lpstr>
      <vt:lpstr>DÖNEM İÇİNDE  SINIF DEĞİŞİKLİĞİ</vt:lpstr>
      <vt:lpstr>I.SINIF DEFTER TUTULMASI GEREKİRKEN TUTULMAZ İSE?</vt:lpstr>
      <vt:lpstr>PowerPoint Sunusu</vt:lpstr>
      <vt:lpstr>PowerPoint Sunusu</vt:lpstr>
      <vt:lpstr>PowerPoint Sunusu</vt:lpstr>
      <vt:lpstr>ENVANTER</vt:lpstr>
      <vt:lpstr>  MUHASEBEDE DÖNEM SONU İŞLEMLERİ </vt:lpstr>
      <vt:lpstr>DEĞERLEME</vt:lpstr>
      <vt:lpstr>EMSAL BEDEL</vt:lpstr>
      <vt:lpstr>KAT KARŞILIĞI İNŞAAT İŞLERİNDE ARSA SAHİBİNE VERİLEN BAĞIMSIZ BÖLÜMLERE DÜZENLENECEK FATURA BEDELİ</vt:lpstr>
      <vt:lpstr>TAPU HARCININ MATRAHI</vt:lpstr>
      <vt:lpstr>Yargı!!!</vt:lpstr>
      <vt:lpstr>Özelge!!!! (ARSA SAHİBİ YÖNÜNDEN)</vt:lpstr>
      <vt:lpstr>ÖRNEK UYGULAMA FARKLILIKLARI</vt:lpstr>
      <vt:lpstr>TAKDİR KOMİSYONU KARARI İLE GİDER YAZILMASI GEREKENLER</vt:lpstr>
      <vt:lpstr>ZAYİ OLAN MALLARLA İLGİLİ OLARAK SİGORTADAN ALINAN TAZMİNAT</vt:lpstr>
      <vt:lpstr>KULLANIM SÜRESİ DOLAN İLAÇLAR</vt:lpstr>
      <vt:lpstr>PowerPoint Sunusu</vt:lpstr>
      <vt:lpstr>FİRE SAYILMAYAN İKTİSADİ KIYMETLER</vt:lpstr>
      <vt:lpstr>60 NO’LU KDV SİRKÜLERİ</vt:lpstr>
      <vt:lpstr>DÖNEMSELLİK İLKESİ VDO İLİŞKİSİ</vt:lpstr>
      <vt:lpstr>İNKİŞAF BEDELİ ADI ALTINDA ALINAN İNKİŞAF/YATIRIM BEDELİ</vt:lpstr>
      <vt:lpstr>ASGARİ İŞÇİLİK ÖDEMELERİ GİDERDİR.</vt:lpstr>
      <vt:lpstr>YETKİ BELGESİ ÖDEMELERİ PEŞİN ÖDENEN GİDERDİR.</vt:lpstr>
      <vt:lpstr>DÖNEM KAPANDIKTAN SONRA GELEN FATURA VB BELGELER</vt:lpstr>
      <vt:lpstr>FATURASI 2014 YILINDA DÜZENLENEN ANCAK, 2015 YILINDA İHRAÇ EDİLEN MALLAR</vt:lpstr>
      <vt:lpstr>HASILAT VEYA GİDERİN DÖNEM KAPANDIKTAN SONRA DÜZELTİLMESİ</vt:lpstr>
      <vt:lpstr>DEĞERLEME SONUCU DOĞAN KUR FARKLARI KDV YE TABİ MİDİR ?</vt:lpstr>
      <vt:lpstr>KOSGEB'İN GERİ DÖNÜŞÜMSÜZ OLARAK SAĞLADIĞI DESTEKLERDE KDV?</vt:lpstr>
      <vt:lpstr>SGK’NIN ÖDEMEDİĞİ BEDELLER</vt:lpstr>
      <vt:lpstr>DEĞERSİZ ALACAKLAR</vt:lpstr>
      <vt:lpstr>KANAAT GETİRİCİ BELGE (ÖZELGE)</vt:lpstr>
      <vt:lpstr>AVANSLAR</vt:lpstr>
      <vt:lpstr>AVANSLAR</vt:lpstr>
      <vt:lpstr>YATIRIMDAN KAYNAKLANAN AVANSLAR (özelge)</vt:lpstr>
      <vt:lpstr>KOSGEB VB TEŞVİKLER GELİR MİDİR?</vt:lpstr>
      <vt:lpstr>YATIRIMLARA İLİŞKİN ALINAN TEŞVİKLER</vt:lpstr>
      <vt:lpstr>GELİR VERGİSİ KANUNU GEÇ. MADDE 84</vt:lpstr>
      <vt:lpstr>SAN-TEZ PROJE DESTEKLERİ</vt:lpstr>
      <vt:lpstr>FİNANSAL KİRALAMA</vt:lpstr>
      <vt:lpstr>FİNANSAL KİRALAMA</vt:lpstr>
      <vt:lpstr>FİNANSAL KİRALAMADA KUR FARKI VB.</vt:lpstr>
      <vt:lpstr> STOK DEĞERLEME</vt:lpstr>
      <vt:lpstr>DEPOZİTO KARŞILIĞINDA VERİLEN STOKLAR</vt:lpstr>
      <vt:lpstr>SU DAMACANALARI</vt:lpstr>
      <vt:lpstr>VUK M.187 Envantere Alma Zorunluluğu </vt:lpstr>
      <vt:lpstr>AMORTİSMAN</vt:lpstr>
      <vt:lpstr>AMORTİSMAN AYRILIRKEN ORANIN BELİRLENMESİ</vt:lpstr>
      <vt:lpstr>AMORTİSMAN AYRILIRKEN ORANIN BELİRLENMESİ</vt:lpstr>
      <vt:lpstr>BENZİN İSTASYONLARI</vt:lpstr>
      <vt:lpstr>ÖZEL MALİYET BEDELİ (adi kiralama)</vt:lpstr>
      <vt:lpstr>ÖZEL MALİYET Mİ,  Peşin Ödenen Kira mı?</vt:lpstr>
      <vt:lpstr>KİRALANAN TAŞINMAZIN SATIN ALINMASI HALİNDE ÖZEL MALİYET BEDELLERİ</vt:lpstr>
      <vt:lpstr>HAYVANLARIN DEĞERLEMESİ</vt:lpstr>
      <vt:lpstr>ÖDEME KAYDEDİCİ CİHAZ MALİYET BEDELLERİ</vt:lpstr>
      <vt:lpstr>YENİLEME FONU</vt:lpstr>
      <vt:lpstr>ÖRTÜLÜ KAZANÇ VE ÖRTÜLÜ SERMAYE</vt:lpstr>
      <vt:lpstr>ORTAKLARDAN ALACAKLAR</vt:lpstr>
      <vt:lpstr>E-Ticarette Belge Düzeni</vt:lpstr>
      <vt:lpstr>6111 SY. KANUN (M.11) (Kayıtlarda yer aldığı halde işletmede bulunmayan emtia, kasa mevcudu ve ortaklardan alacaklar) </vt:lpstr>
      <vt:lpstr>6552 m.74’DEN YARARLANILIR İSE</vt:lpstr>
      <vt:lpstr>DEFTERLERİN YAZDIRILMASI</vt:lpstr>
      <vt:lpstr>TASDİKİ ZORUNLU DEFTERLER</vt:lpstr>
      <vt:lpstr>DAMGA VERGİSİ DEFTERİ</vt:lpstr>
      <vt:lpstr>DAMGA VERGİSİ DEFTERİ</vt:lpstr>
      <vt:lpstr>BİTİM İŞLERİ DEFTER</vt:lpstr>
      <vt:lpstr>DEFTERLERDE BULUNMASI GEREKEN HUSUSLAR</vt:lpstr>
      <vt:lpstr>ŞUBENİN KAYITLARININ MERKEZDE TEK DEFTERDE TUTULMASI</vt:lpstr>
      <vt:lpstr>KAPANIŞ ONAYI</vt:lpstr>
      <vt:lpstr>DEFTER VE BELGELERİN ZAYİİ</vt:lpstr>
      <vt:lpstr>ÖLÜM, İŞİ TERK VEYA TASFİYE HALİNDE SAKLAMA ÖDEVİ</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TTK VE GETİRDİĞİ YÜKÜMLÜLÜKLER</dc:title>
  <dc:creator>vdk</dc:creator>
  <cp:lastModifiedBy>mustafa dundar</cp:lastModifiedBy>
  <cp:revision>356</cp:revision>
  <dcterms:created xsi:type="dcterms:W3CDTF">2012-12-07T07:43:25Z</dcterms:created>
  <dcterms:modified xsi:type="dcterms:W3CDTF">2014-12-19T06:17:31Z</dcterms:modified>
</cp:coreProperties>
</file>