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7"/>
  </p:notesMasterIdLst>
  <p:sldIdLst>
    <p:sldId id="584" r:id="rId2"/>
    <p:sldId id="496" r:id="rId3"/>
    <p:sldId id="497" r:id="rId4"/>
    <p:sldId id="498" r:id="rId5"/>
    <p:sldId id="499" r:id="rId6"/>
    <p:sldId id="553" r:id="rId7"/>
    <p:sldId id="500" r:id="rId8"/>
    <p:sldId id="501" r:id="rId9"/>
    <p:sldId id="502" r:id="rId10"/>
    <p:sldId id="555" r:id="rId11"/>
    <p:sldId id="556" r:id="rId12"/>
    <p:sldId id="557" r:id="rId13"/>
    <p:sldId id="566" r:id="rId14"/>
    <p:sldId id="558" r:id="rId15"/>
    <p:sldId id="567" r:id="rId16"/>
    <p:sldId id="568" r:id="rId17"/>
    <p:sldId id="569" r:id="rId18"/>
    <p:sldId id="505" r:id="rId19"/>
    <p:sldId id="506" r:id="rId20"/>
    <p:sldId id="576" r:id="rId21"/>
    <p:sldId id="577" r:id="rId22"/>
    <p:sldId id="507" r:id="rId23"/>
    <p:sldId id="508" r:id="rId24"/>
    <p:sldId id="509" r:id="rId25"/>
    <p:sldId id="510" r:id="rId26"/>
    <p:sldId id="511" r:id="rId27"/>
    <p:sldId id="512" r:id="rId28"/>
    <p:sldId id="513" r:id="rId29"/>
    <p:sldId id="514" r:id="rId30"/>
    <p:sldId id="515" r:id="rId31"/>
    <p:sldId id="516" r:id="rId32"/>
    <p:sldId id="517" r:id="rId33"/>
    <p:sldId id="518" r:id="rId34"/>
    <p:sldId id="519" r:id="rId35"/>
    <p:sldId id="520" r:id="rId36"/>
    <p:sldId id="521" r:id="rId37"/>
    <p:sldId id="522" r:id="rId38"/>
    <p:sldId id="523" r:id="rId39"/>
    <p:sldId id="524" r:id="rId40"/>
    <p:sldId id="578" r:id="rId41"/>
    <p:sldId id="579" r:id="rId42"/>
    <p:sldId id="580" r:id="rId43"/>
    <p:sldId id="581" r:id="rId44"/>
    <p:sldId id="582" r:id="rId45"/>
    <p:sldId id="583" r:id="rId46"/>
    <p:sldId id="525" r:id="rId47"/>
    <p:sldId id="526" r:id="rId48"/>
    <p:sldId id="527" r:id="rId49"/>
    <p:sldId id="528" r:id="rId50"/>
    <p:sldId id="529" r:id="rId51"/>
    <p:sldId id="530" r:id="rId52"/>
    <p:sldId id="531" r:id="rId53"/>
    <p:sldId id="532" r:id="rId54"/>
    <p:sldId id="533" r:id="rId55"/>
    <p:sldId id="534" r:id="rId56"/>
    <p:sldId id="535" r:id="rId57"/>
    <p:sldId id="536" r:id="rId58"/>
    <p:sldId id="537" r:id="rId59"/>
    <p:sldId id="538" r:id="rId60"/>
    <p:sldId id="539" r:id="rId61"/>
    <p:sldId id="540" r:id="rId62"/>
    <p:sldId id="541" r:id="rId63"/>
    <p:sldId id="542" r:id="rId64"/>
    <p:sldId id="543" r:id="rId65"/>
    <p:sldId id="544" r:id="rId66"/>
    <p:sldId id="545" r:id="rId67"/>
    <p:sldId id="546" r:id="rId68"/>
    <p:sldId id="547" r:id="rId69"/>
    <p:sldId id="548" r:id="rId70"/>
    <p:sldId id="549" r:id="rId71"/>
    <p:sldId id="550" r:id="rId72"/>
    <p:sldId id="551" r:id="rId73"/>
    <p:sldId id="552" r:id="rId74"/>
    <p:sldId id="350" r:id="rId75"/>
    <p:sldId id="351" r:id="rId76"/>
    <p:sldId id="352" r:id="rId77"/>
    <p:sldId id="353" r:id="rId78"/>
    <p:sldId id="354" r:id="rId79"/>
    <p:sldId id="355" r:id="rId80"/>
    <p:sldId id="356" r:id="rId81"/>
    <p:sldId id="358" r:id="rId82"/>
    <p:sldId id="359" r:id="rId83"/>
    <p:sldId id="360" r:id="rId84"/>
    <p:sldId id="363" r:id="rId85"/>
    <p:sldId id="364" r:id="rId86"/>
    <p:sldId id="361" r:id="rId87"/>
    <p:sldId id="362" r:id="rId88"/>
    <p:sldId id="365" r:id="rId89"/>
    <p:sldId id="366" r:id="rId90"/>
    <p:sldId id="389" r:id="rId91"/>
    <p:sldId id="390" r:id="rId92"/>
    <p:sldId id="391" r:id="rId93"/>
    <p:sldId id="392" r:id="rId94"/>
    <p:sldId id="393" r:id="rId95"/>
    <p:sldId id="305" r:id="rId96"/>
    <p:sldId id="310" r:id="rId97"/>
    <p:sldId id="306" r:id="rId98"/>
    <p:sldId id="309" r:id="rId99"/>
    <p:sldId id="281" r:id="rId100"/>
    <p:sldId id="308" r:id="rId101"/>
    <p:sldId id="311" r:id="rId102"/>
    <p:sldId id="312" r:id="rId103"/>
    <p:sldId id="314" r:id="rId104"/>
    <p:sldId id="315" r:id="rId105"/>
    <p:sldId id="316" r:id="rId106"/>
    <p:sldId id="319" r:id="rId107"/>
    <p:sldId id="320" r:id="rId108"/>
    <p:sldId id="321" r:id="rId109"/>
    <p:sldId id="561" r:id="rId110"/>
    <p:sldId id="562" r:id="rId111"/>
    <p:sldId id="563" r:id="rId112"/>
    <p:sldId id="564"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41" r:id="rId132"/>
    <p:sldId id="342" r:id="rId133"/>
    <p:sldId id="401" r:id="rId134"/>
    <p:sldId id="344" r:id="rId135"/>
    <p:sldId id="347" r:id="rId136"/>
    <p:sldId id="349" r:id="rId137"/>
    <p:sldId id="394" r:id="rId138"/>
    <p:sldId id="395" r:id="rId139"/>
    <p:sldId id="396" r:id="rId140"/>
    <p:sldId id="397" r:id="rId141"/>
    <p:sldId id="398" r:id="rId142"/>
    <p:sldId id="399" r:id="rId143"/>
    <p:sldId id="400" r:id="rId144"/>
    <p:sldId id="409" r:id="rId145"/>
    <p:sldId id="403" r:id="rId1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60" autoAdjust="0"/>
  </p:normalViewPr>
  <p:slideViewPr>
    <p:cSldViewPr>
      <p:cViewPr varScale="1">
        <p:scale>
          <a:sx n="73" d="100"/>
          <a:sy n="73" d="100"/>
        </p:scale>
        <p:origin x="13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150" Type="http://schemas.openxmlformats.org/officeDocument/2006/relationships/theme" Target="theme/theme1.xml"/><Relationship Id="rId15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notesMaster" Target="notesMasters/notesMaster1.xml"/><Relationship Id="rId148" Type="http://schemas.openxmlformats.org/officeDocument/2006/relationships/presProps" Target="presProps.xml"/><Relationship Id="rId14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0BCAAC-9A67-45A8-BF3C-D5D7C732708E}" type="doc">
      <dgm:prSet loTypeId="urn:microsoft.com/office/officeart/2005/8/layout/process1" loCatId="process" qsTypeId="urn:microsoft.com/office/officeart/2005/8/quickstyle/simple1" qsCatId="simple" csTypeId="urn:microsoft.com/office/officeart/2005/8/colors/accent1_2" csCatId="accent1" phldr="1"/>
      <dgm:spPr/>
    </dgm:pt>
    <dgm:pt modelId="{3620ACFF-FB58-4D76-9A6F-93A3863EF3F2}">
      <dgm:prSet phldrT="[Metin]"/>
      <dgm:spPr/>
      <dgm:t>
        <a:bodyPr/>
        <a:lstStyle/>
        <a:p>
          <a:r>
            <a:rPr lang="tr-TR" dirty="0" smtClean="0"/>
            <a:t>Kur Farkı</a:t>
          </a:r>
          <a:endParaRPr lang="tr-TR" dirty="0"/>
        </a:p>
      </dgm:t>
    </dgm:pt>
    <dgm:pt modelId="{A1CF2A66-F553-4F55-8F57-8BA9C09D04A2}" type="parTrans" cxnId="{9EC995C5-59B7-45BA-8934-99CF4D67DE86}">
      <dgm:prSet/>
      <dgm:spPr/>
      <dgm:t>
        <a:bodyPr/>
        <a:lstStyle/>
        <a:p>
          <a:endParaRPr lang="tr-TR"/>
        </a:p>
      </dgm:t>
    </dgm:pt>
    <dgm:pt modelId="{E498F049-9321-4F3B-86BD-AEC458BEC669}" type="sibTrans" cxnId="{9EC995C5-59B7-45BA-8934-99CF4D67DE86}">
      <dgm:prSet/>
      <dgm:spPr/>
      <dgm:t>
        <a:bodyPr/>
        <a:lstStyle/>
        <a:p>
          <a:endParaRPr lang="tr-TR"/>
        </a:p>
      </dgm:t>
    </dgm:pt>
    <dgm:pt modelId="{B5550696-4017-41EB-B396-04FBF66EED46}">
      <dgm:prSet phldrT="[Metin]"/>
      <dgm:spPr/>
      <dgm:t>
        <a:bodyPr/>
        <a:lstStyle/>
        <a:p>
          <a:r>
            <a:rPr lang="tr-TR" dirty="0" smtClean="0"/>
            <a:t>Vade Farkı</a:t>
          </a:r>
          <a:endParaRPr lang="tr-TR" dirty="0"/>
        </a:p>
      </dgm:t>
    </dgm:pt>
    <dgm:pt modelId="{6D673808-27CF-4136-9D62-B959D38725AC}" type="parTrans" cxnId="{3C10FC02-A2BE-4B27-ADA9-08B5FECBE882}">
      <dgm:prSet/>
      <dgm:spPr/>
      <dgm:t>
        <a:bodyPr/>
        <a:lstStyle/>
        <a:p>
          <a:endParaRPr lang="tr-TR"/>
        </a:p>
      </dgm:t>
    </dgm:pt>
    <dgm:pt modelId="{5777BEE7-A11B-4237-9E5A-A0D72C2A9D09}" type="sibTrans" cxnId="{3C10FC02-A2BE-4B27-ADA9-08B5FECBE882}">
      <dgm:prSet/>
      <dgm:spPr/>
      <dgm:t>
        <a:bodyPr/>
        <a:lstStyle/>
        <a:p>
          <a:endParaRPr lang="tr-TR"/>
        </a:p>
      </dgm:t>
    </dgm:pt>
    <dgm:pt modelId="{5D83D643-34B8-4DDE-B718-252BEA3D2AD8}">
      <dgm:prSet phldrT="[Metin]"/>
      <dgm:spPr/>
      <dgm:t>
        <a:bodyPr/>
        <a:lstStyle/>
        <a:p>
          <a:r>
            <a:rPr lang="tr-TR" dirty="0" smtClean="0"/>
            <a:t>Matrahın Unsuru</a:t>
          </a:r>
          <a:endParaRPr lang="tr-TR" dirty="0"/>
        </a:p>
      </dgm:t>
    </dgm:pt>
    <dgm:pt modelId="{E28FA2F6-2917-4F44-B4C5-1ACE7149E5A9}" type="parTrans" cxnId="{3797F602-C23A-4CB5-ABE8-63FD0CF23F51}">
      <dgm:prSet/>
      <dgm:spPr/>
      <dgm:t>
        <a:bodyPr/>
        <a:lstStyle/>
        <a:p>
          <a:endParaRPr lang="tr-TR"/>
        </a:p>
      </dgm:t>
    </dgm:pt>
    <dgm:pt modelId="{83D5A763-2524-49D6-8FD1-A6BB42DECE9A}" type="sibTrans" cxnId="{3797F602-C23A-4CB5-ABE8-63FD0CF23F51}">
      <dgm:prSet/>
      <dgm:spPr/>
      <dgm:t>
        <a:bodyPr/>
        <a:lstStyle/>
        <a:p>
          <a:endParaRPr lang="tr-TR"/>
        </a:p>
      </dgm:t>
    </dgm:pt>
    <dgm:pt modelId="{D5904F45-E880-463E-A374-150BBA4EC5C6}" type="pres">
      <dgm:prSet presAssocID="{B00BCAAC-9A67-45A8-BF3C-D5D7C732708E}" presName="Name0" presStyleCnt="0">
        <dgm:presLayoutVars>
          <dgm:dir/>
          <dgm:resizeHandles val="exact"/>
        </dgm:presLayoutVars>
      </dgm:prSet>
      <dgm:spPr/>
    </dgm:pt>
    <dgm:pt modelId="{39A959C2-6919-47C7-B523-A6D8A73DC14F}" type="pres">
      <dgm:prSet presAssocID="{3620ACFF-FB58-4D76-9A6F-93A3863EF3F2}" presName="node" presStyleLbl="node1" presStyleIdx="0" presStyleCnt="3">
        <dgm:presLayoutVars>
          <dgm:bulletEnabled val="1"/>
        </dgm:presLayoutVars>
      </dgm:prSet>
      <dgm:spPr/>
      <dgm:t>
        <a:bodyPr/>
        <a:lstStyle/>
        <a:p>
          <a:endParaRPr lang="tr-TR"/>
        </a:p>
      </dgm:t>
    </dgm:pt>
    <dgm:pt modelId="{EE723F12-05BB-40A7-BABC-8E6D2118D493}" type="pres">
      <dgm:prSet presAssocID="{E498F049-9321-4F3B-86BD-AEC458BEC669}" presName="sibTrans" presStyleLbl="sibTrans2D1" presStyleIdx="0" presStyleCnt="2"/>
      <dgm:spPr>
        <a:prstGeom prst="plus">
          <a:avLst/>
        </a:prstGeom>
      </dgm:spPr>
      <dgm:t>
        <a:bodyPr/>
        <a:lstStyle/>
        <a:p>
          <a:endParaRPr lang="tr-TR"/>
        </a:p>
      </dgm:t>
    </dgm:pt>
    <dgm:pt modelId="{EF877162-1301-403B-BF6C-EC770BBA1692}" type="pres">
      <dgm:prSet presAssocID="{E498F049-9321-4F3B-86BD-AEC458BEC669}" presName="connectorText" presStyleLbl="sibTrans2D1" presStyleIdx="0" presStyleCnt="2"/>
      <dgm:spPr/>
      <dgm:t>
        <a:bodyPr/>
        <a:lstStyle/>
        <a:p>
          <a:endParaRPr lang="tr-TR"/>
        </a:p>
      </dgm:t>
    </dgm:pt>
    <dgm:pt modelId="{563CF396-B7BE-4D39-AE5F-1712A38F7CC4}" type="pres">
      <dgm:prSet presAssocID="{B5550696-4017-41EB-B396-04FBF66EED46}" presName="node" presStyleLbl="node1" presStyleIdx="1" presStyleCnt="3">
        <dgm:presLayoutVars>
          <dgm:bulletEnabled val="1"/>
        </dgm:presLayoutVars>
      </dgm:prSet>
      <dgm:spPr/>
      <dgm:t>
        <a:bodyPr/>
        <a:lstStyle/>
        <a:p>
          <a:endParaRPr lang="tr-TR"/>
        </a:p>
      </dgm:t>
    </dgm:pt>
    <dgm:pt modelId="{00BAF7A0-9449-44D5-AE40-8F1406C47679}" type="pres">
      <dgm:prSet presAssocID="{5777BEE7-A11B-4237-9E5A-A0D72C2A9D09}" presName="sibTrans" presStyleLbl="sibTrans2D1" presStyleIdx="1" presStyleCnt="2"/>
      <dgm:spPr/>
      <dgm:t>
        <a:bodyPr/>
        <a:lstStyle/>
        <a:p>
          <a:endParaRPr lang="tr-TR"/>
        </a:p>
      </dgm:t>
    </dgm:pt>
    <dgm:pt modelId="{3504CF4F-D32E-4FC5-9D8A-750983F0A0D5}" type="pres">
      <dgm:prSet presAssocID="{5777BEE7-A11B-4237-9E5A-A0D72C2A9D09}" presName="connectorText" presStyleLbl="sibTrans2D1" presStyleIdx="1" presStyleCnt="2"/>
      <dgm:spPr/>
      <dgm:t>
        <a:bodyPr/>
        <a:lstStyle/>
        <a:p>
          <a:endParaRPr lang="tr-TR"/>
        </a:p>
      </dgm:t>
    </dgm:pt>
    <dgm:pt modelId="{6A9B40BC-1F05-41BE-9FF2-C234712FCF91}" type="pres">
      <dgm:prSet presAssocID="{5D83D643-34B8-4DDE-B718-252BEA3D2AD8}" presName="node" presStyleLbl="node1" presStyleIdx="2" presStyleCnt="3">
        <dgm:presLayoutVars>
          <dgm:bulletEnabled val="1"/>
        </dgm:presLayoutVars>
      </dgm:prSet>
      <dgm:spPr/>
      <dgm:t>
        <a:bodyPr/>
        <a:lstStyle/>
        <a:p>
          <a:endParaRPr lang="tr-TR"/>
        </a:p>
      </dgm:t>
    </dgm:pt>
  </dgm:ptLst>
  <dgm:cxnLst>
    <dgm:cxn modelId="{96DDB5DB-8C1D-254C-8B8D-C8C32F77FBA4}" type="presOf" srcId="{B00BCAAC-9A67-45A8-BF3C-D5D7C732708E}" destId="{D5904F45-E880-463E-A374-150BBA4EC5C6}" srcOrd="0" destOrd="0" presId="urn:microsoft.com/office/officeart/2005/8/layout/process1"/>
    <dgm:cxn modelId="{AC4B0E47-F56A-AA4D-9B91-8316FA07036D}" type="presOf" srcId="{B5550696-4017-41EB-B396-04FBF66EED46}" destId="{563CF396-B7BE-4D39-AE5F-1712A38F7CC4}" srcOrd="0" destOrd="0" presId="urn:microsoft.com/office/officeart/2005/8/layout/process1"/>
    <dgm:cxn modelId="{EE2CFF06-305D-E543-A713-0D287375AA89}" type="presOf" srcId="{E498F049-9321-4F3B-86BD-AEC458BEC669}" destId="{EE723F12-05BB-40A7-BABC-8E6D2118D493}" srcOrd="0" destOrd="0" presId="urn:microsoft.com/office/officeart/2005/8/layout/process1"/>
    <dgm:cxn modelId="{9EC995C5-59B7-45BA-8934-99CF4D67DE86}" srcId="{B00BCAAC-9A67-45A8-BF3C-D5D7C732708E}" destId="{3620ACFF-FB58-4D76-9A6F-93A3863EF3F2}" srcOrd="0" destOrd="0" parTransId="{A1CF2A66-F553-4F55-8F57-8BA9C09D04A2}" sibTransId="{E498F049-9321-4F3B-86BD-AEC458BEC669}"/>
    <dgm:cxn modelId="{833484EC-2DF0-E64D-9633-FC5ACAF6D69C}" type="presOf" srcId="{5D83D643-34B8-4DDE-B718-252BEA3D2AD8}" destId="{6A9B40BC-1F05-41BE-9FF2-C234712FCF91}" srcOrd="0" destOrd="0" presId="urn:microsoft.com/office/officeart/2005/8/layout/process1"/>
    <dgm:cxn modelId="{83FD8FE2-56DB-5E4C-827C-B673F3A331F7}" type="presOf" srcId="{3620ACFF-FB58-4D76-9A6F-93A3863EF3F2}" destId="{39A959C2-6919-47C7-B523-A6D8A73DC14F}" srcOrd="0" destOrd="0" presId="urn:microsoft.com/office/officeart/2005/8/layout/process1"/>
    <dgm:cxn modelId="{78EDB4A3-F22E-3A40-8BE9-EE0CC9FB5C14}" type="presOf" srcId="{5777BEE7-A11B-4237-9E5A-A0D72C2A9D09}" destId="{3504CF4F-D32E-4FC5-9D8A-750983F0A0D5}" srcOrd="1" destOrd="0" presId="urn:microsoft.com/office/officeart/2005/8/layout/process1"/>
    <dgm:cxn modelId="{3797F602-C23A-4CB5-ABE8-63FD0CF23F51}" srcId="{B00BCAAC-9A67-45A8-BF3C-D5D7C732708E}" destId="{5D83D643-34B8-4DDE-B718-252BEA3D2AD8}" srcOrd="2" destOrd="0" parTransId="{E28FA2F6-2917-4F44-B4C5-1ACE7149E5A9}" sibTransId="{83D5A763-2524-49D6-8FD1-A6BB42DECE9A}"/>
    <dgm:cxn modelId="{CD52684D-43DE-E34A-A2BF-BB67B4273DC1}" type="presOf" srcId="{E498F049-9321-4F3B-86BD-AEC458BEC669}" destId="{EF877162-1301-403B-BF6C-EC770BBA1692}" srcOrd="1" destOrd="0" presId="urn:microsoft.com/office/officeart/2005/8/layout/process1"/>
    <dgm:cxn modelId="{3C10FC02-A2BE-4B27-ADA9-08B5FECBE882}" srcId="{B00BCAAC-9A67-45A8-BF3C-D5D7C732708E}" destId="{B5550696-4017-41EB-B396-04FBF66EED46}" srcOrd="1" destOrd="0" parTransId="{6D673808-27CF-4136-9D62-B959D38725AC}" sibTransId="{5777BEE7-A11B-4237-9E5A-A0D72C2A9D09}"/>
    <dgm:cxn modelId="{E1AE782A-6B2E-1042-B552-A298FAA0F10B}" type="presOf" srcId="{5777BEE7-A11B-4237-9E5A-A0D72C2A9D09}" destId="{00BAF7A0-9449-44D5-AE40-8F1406C47679}" srcOrd="0" destOrd="0" presId="urn:microsoft.com/office/officeart/2005/8/layout/process1"/>
    <dgm:cxn modelId="{59352016-741C-7446-A9EA-72F75F0B3227}" type="presParOf" srcId="{D5904F45-E880-463E-A374-150BBA4EC5C6}" destId="{39A959C2-6919-47C7-B523-A6D8A73DC14F}" srcOrd="0" destOrd="0" presId="urn:microsoft.com/office/officeart/2005/8/layout/process1"/>
    <dgm:cxn modelId="{045332C7-AE78-694D-9CC2-F449EA627D35}" type="presParOf" srcId="{D5904F45-E880-463E-A374-150BBA4EC5C6}" destId="{EE723F12-05BB-40A7-BABC-8E6D2118D493}" srcOrd="1" destOrd="0" presId="urn:microsoft.com/office/officeart/2005/8/layout/process1"/>
    <dgm:cxn modelId="{F452D160-1692-9444-95F9-A6F82FAD36DA}" type="presParOf" srcId="{EE723F12-05BB-40A7-BABC-8E6D2118D493}" destId="{EF877162-1301-403B-BF6C-EC770BBA1692}" srcOrd="0" destOrd="0" presId="urn:microsoft.com/office/officeart/2005/8/layout/process1"/>
    <dgm:cxn modelId="{CF3E3D4C-35B8-D64B-88A9-8EF7C5A80C64}" type="presParOf" srcId="{D5904F45-E880-463E-A374-150BBA4EC5C6}" destId="{563CF396-B7BE-4D39-AE5F-1712A38F7CC4}" srcOrd="2" destOrd="0" presId="urn:microsoft.com/office/officeart/2005/8/layout/process1"/>
    <dgm:cxn modelId="{8ACA8BFF-FE10-844F-A77E-8693B2FEC473}" type="presParOf" srcId="{D5904F45-E880-463E-A374-150BBA4EC5C6}" destId="{00BAF7A0-9449-44D5-AE40-8F1406C47679}" srcOrd="3" destOrd="0" presId="urn:microsoft.com/office/officeart/2005/8/layout/process1"/>
    <dgm:cxn modelId="{7EBC87CF-9E9D-2443-B641-57853DBD2F4C}" type="presParOf" srcId="{00BAF7A0-9449-44D5-AE40-8F1406C47679}" destId="{3504CF4F-D32E-4FC5-9D8A-750983F0A0D5}" srcOrd="0" destOrd="0" presId="urn:microsoft.com/office/officeart/2005/8/layout/process1"/>
    <dgm:cxn modelId="{1E1584F4-31A3-0F4D-91DC-02F17D5F0541}" type="presParOf" srcId="{D5904F45-E880-463E-A374-150BBA4EC5C6}" destId="{6A9B40BC-1F05-41BE-9FF2-C234712FCF9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959C2-6919-47C7-B523-A6D8A73DC14F}">
      <dsp:nvSpPr>
        <dsp:cNvPr id="0" name=""/>
        <dsp:cNvSpPr/>
      </dsp:nvSpPr>
      <dsp:spPr>
        <a:xfrm>
          <a:off x="7233" y="2016055"/>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kern="1200" dirty="0" smtClean="0"/>
            <a:t>Kur Farkı</a:t>
          </a:r>
          <a:endParaRPr lang="tr-TR" sz="3400" kern="1200" dirty="0"/>
        </a:p>
      </dsp:txBody>
      <dsp:txXfrm>
        <a:off x="45225" y="2054047"/>
        <a:ext cx="2085893" cy="1221142"/>
      </dsp:txXfrm>
    </dsp:sp>
    <dsp:sp modelId="{EE723F12-05BB-40A7-BABC-8E6D2118D493}">
      <dsp:nvSpPr>
        <dsp:cNvPr id="0" name=""/>
        <dsp:cNvSpPr/>
      </dsp:nvSpPr>
      <dsp:spPr>
        <a:xfrm>
          <a:off x="2385298" y="2396545"/>
          <a:ext cx="458317" cy="536145"/>
        </a:xfrm>
        <a:prstGeom prst="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p>
      </dsp:txBody>
      <dsp:txXfrm>
        <a:off x="2385298" y="2503774"/>
        <a:ext cx="320822" cy="321687"/>
      </dsp:txXfrm>
    </dsp:sp>
    <dsp:sp modelId="{563CF396-B7BE-4D39-AE5F-1712A38F7CC4}">
      <dsp:nvSpPr>
        <dsp:cNvPr id="0" name=""/>
        <dsp:cNvSpPr/>
      </dsp:nvSpPr>
      <dsp:spPr>
        <a:xfrm>
          <a:off x="3033861" y="2016055"/>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kern="1200" dirty="0" smtClean="0"/>
            <a:t>Vade Farkı</a:t>
          </a:r>
          <a:endParaRPr lang="tr-TR" sz="3400" kern="1200" dirty="0"/>
        </a:p>
      </dsp:txBody>
      <dsp:txXfrm>
        <a:off x="3071853" y="2054047"/>
        <a:ext cx="2085893" cy="1221142"/>
      </dsp:txXfrm>
    </dsp:sp>
    <dsp:sp modelId="{00BAF7A0-9449-44D5-AE40-8F1406C47679}">
      <dsp:nvSpPr>
        <dsp:cNvPr id="0" name=""/>
        <dsp:cNvSpPr/>
      </dsp:nvSpPr>
      <dsp:spPr>
        <a:xfrm>
          <a:off x="5411926" y="2396545"/>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p>
      </dsp:txBody>
      <dsp:txXfrm>
        <a:off x="5411926" y="2503774"/>
        <a:ext cx="320822" cy="321687"/>
      </dsp:txXfrm>
    </dsp:sp>
    <dsp:sp modelId="{6A9B40BC-1F05-41BE-9FF2-C234712FCF91}">
      <dsp:nvSpPr>
        <dsp:cNvPr id="0" name=""/>
        <dsp:cNvSpPr/>
      </dsp:nvSpPr>
      <dsp:spPr>
        <a:xfrm>
          <a:off x="6060489" y="2016055"/>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kern="1200" dirty="0" smtClean="0"/>
            <a:t>Matrahın Unsuru</a:t>
          </a:r>
          <a:endParaRPr lang="tr-TR" sz="3400" kern="1200" dirty="0"/>
        </a:p>
      </dsp:txBody>
      <dsp:txXfrm>
        <a:off x="6098481" y="2054047"/>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F318E7-D98D-41A2-8040-ADD3C49745A4}" type="datetimeFigureOut">
              <a:rPr lang="tr-TR" smtClean="0"/>
              <a:t>9.03.2015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9302F-2A71-4CF9-BF32-F5E7C46D4D78}" type="slidenum">
              <a:rPr lang="tr-TR" smtClean="0"/>
              <a:t>‹#›</a:t>
            </a:fld>
            <a:endParaRPr lang="tr-TR"/>
          </a:p>
        </p:txBody>
      </p:sp>
    </p:spTree>
    <p:extLst>
      <p:ext uri="{BB962C8B-B14F-4D97-AF65-F5344CB8AC3E}">
        <p14:creationId xmlns:p14="http://schemas.microsoft.com/office/powerpoint/2010/main" val="305515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 Id="rId3" Type="http://schemas.openxmlformats.org/officeDocument/2006/relationships/hyperlink" Target="http://www.alomaliye.com/2007/kdv_105.htm"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 Id="rId3" Type="http://schemas.openxmlformats.org/officeDocument/2006/relationships/hyperlink" Target="http://ozelgeler.blogspot.com/2011/07/insaat-henuz-bitmeden-satlan-ve-faturas.html"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err="1" smtClean="0">
                <a:solidFill>
                  <a:schemeClr val="tx1"/>
                </a:solidFill>
                <a:effectLst/>
                <a:latin typeface="+mn-lt"/>
                <a:ea typeface="+mn-ea"/>
                <a:cs typeface="+mn-cs"/>
              </a:rPr>
              <a:t>üçyüz</a:t>
            </a:r>
            <a:r>
              <a:rPr lang="tr-TR" sz="1200" kern="1200" dirty="0" smtClean="0">
                <a:solidFill>
                  <a:schemeClr val="tx1"/>
                </a:solidFill>
                <a:effectLst/>
                <a:latin typeface="+mn-lt"/>
                <a:ea typeface="+mn-ea"/>
                <a:cs typeface="+mn-cs"/>
              </a:rPr>
              <a:t> günden az olmamak üzere adli para cezasıyla cezalandırılır.</a:t>
            </a:r>
          </a:p>
          <a:p>
            <a:endParaRPr lang="tr-TR" dirty="0"/>
          </a:p>
        </p:txBody>
      </p:sp>
      <p:sp>
        <p:nvSpPr>
          <p:cNvPr id="4" name="Slayt Numarası Yer Tutucusu 3"/>
          <p:cNvSpPr>
            <a:spLocks noGrp="1"/>
          </p:cNvSpPr>
          <p:nvPr>
            <p:ph type="sldNum" sz="quarter" idx="10"/>
          </p:nvPr>
        </p:nvSpPr>
        <p:spPr/>
        <p:txBody>
          <a:bodyPr/>
          <a:lstStyle/>
          <a:p>
            <a:fld id="{7399302F-2A71-4CF9-BF32-F5E7C46D4D78}" type="slidenum">
              <a:rPr lang="tr-TR" smtClean="0"/>
              <a:t>5</a:t>
            </a:fld>
            <a:endParaRPr lang="tr-TR"/>
          </a:p>
        </p:txBody>
      </p:sp>
    </p:spTree>
    <p:extLst>
      <p:ext uri="{BB962C8B-B14F-4D97-AF65-F5344CB8AC3E}">
        <p14:creationId xmlns:p14="http://schemas.microsoft.com/office/powerpoint/2010/main" val="2711998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Alıcılar hesabında dönem sonunda yapılması gereken kontrollerden biri de şüpheli hale gelen alacak</a:t>
            </a:r>
            <a:r>
              <a:rPr lang="tr-TR" baseline="0" dirty="0" smtClean="0"/>
              <a:t> hesaplarının bulunup bulunmadığının tespit edilmesidir.</a:t>
            </a:r>
          </a:p>
          <a:p>
            <a:endParaRPr lang="tr-TR" baseline="0" dirty="0" smtClean="0"/>
          </a:p>
          <a:p>
            <a:r>
              <a:rPr lang="tr-TR" baseline="0" dirty="0" smtClean="0"/>
              <a:t>Şüpheli alacağın senetli veya senetsiz olmasının bir önemi bulunmamaktadır.</a:t>
            </a:r>
            <a:endParaRPr lang="tr-TR"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22</a:t>
            </a:fld>
            <a:endParaRPr lang="en-US"/>
          </a:p>
        </p:txBody>
      </p:sp>
    </p:spTree>
    <p:extLst>
      <p:ext uri="{BB962C8B-B14F-4D97-AF65-F5344CB8AC3E}">
        <p14:creationId xmlns:p14="http://schemas.microsoft.com/office/powerpoint/2010/main" val="231682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Ateş</a:t>
            </a:r>
            <a:r>
              <a:rPr lang="tr-TR" baseline="0" dirty="0" smtClean="0"/>
              <a:t> Koray, Dönem sonu İşlemleri s:157: Alacağın vadesi ile kanuni yollara başvurulması farklı dönemlere rastlarsa, karşılık vadenin dolduğu yılda değil, gerekli kanuni şartın sağlandığı yılda ayrılacaktır. Bir başka ifadeyle, alacağın vadesi geldiği halde tahsil edilememiş olması karşılık ayırmak için yeterli değildir.</a:t>
            </a:r>
          </a:p>
          <a:p>
            <a:endParaRPr lang="tr-TR" baseline="0" dirty="0" smtClean="0"/>
          </a:p>
          <a:p>
            <a:r>
              <a:rPr lang="tr-TR" baseline="0" dirty="0" smtClean="0"/>
              <a:t>Şüpheli alacak karşılığı ayrılması ihtiyaridir. Mükelleflerin şüpheli hale gelmiş bulunan alacakları için </a:t>
            </a:r>
            <a:r>
              <a:rPr lang="tr-TR" b="1" baseline="0" dirty="0" smtClean="0"/>
              <a:t>karşılık ayırmamaları da </a:t>
            </a:r>
            <a:r>
              <a:rPr lang="tr-TR" b="0" baseline="0" dirty="0" smtClean="0"/>
              <a:t>mümkündür. Alacağın şüpheli hale geldiği yıl karşılık ayrılmayan alacak için şüphelilik hali devam ediyorsa </a:t>
            </a:r>
            <a:r>
              <a:rPr lang="tr-TR" b="0" u="sng" baseline="0" dirty="0" smtClean="0"/>
              <a:t>daha sonraki yıllarda karşılık ayrılabilir.</a:t>
            </a:r>
            <a:r>
              <a:rPr lang="tr-TR" b="0" baseline="0" dirty="0" smtClean="0"/>
              <a:t> Alacağın şüpheli hale geldiği dönemde ayrılmayan karşılığın sonraki dönemlerde artık </a:t>
            </a:r>
            <a:r>
              <a:rPr lang="tr-TR" b="1" baseline="0" dirty="0" smtClean="0"/>
              <a:t>ayrılamayacağını savunan görüşler de vardır.</a:t>
            </a:r>
          </a:p>
          <a:p>
            <a:endParaRPr lang="tr-TR" b="1" baseline="0" dirty="0" smtClean="0"/>
          </a:p>
          <a:p>
            <a:r>
              <a:rPr lang="tr-TR" b="1" baseline="0" dirty="0" smtClean="0"/>
              <a:t>s.161: </a:t>
            </a:r>
            <a:r>
              <a:rPr lang="tr-TR" b="0" baseline="0" dirty="0" smtClean="0"/>
              <a:t>Uygulamada en çok tereddüt yaşanan konulardan biri de dava açıldıktan sonraki bir yılda şüpheli alacakların gider yazılıp yazılmayacağıdır. 2006 yılına kadar bir takım Danıştay kararları mükellefin lehine olup dava açıldıktan sonraki yıllarda da şüpheli hale gelen alacaklara karşılık ayrılabileceği yönündeydi. Ancak 2006 yılında Danıştay Vergi Dairelerinin 08.12.2006 tarih, E:2006/291, K:2006/334 kararında itibaren dava açıldıktan sonraki bir yılda karşılık ayrılması uygulamasına son verilmiştir.</a:t>
            </a:r>
          </a:p>
          <a:p>
            <a:endParaRPr lang="tr-TR" b="0" baseline="0" dirty="0" smtClean="0"/>
          </a:p>
          <a:p>
            <a:r>
              <a:rPr lang="tr-TR" b="0" baseline="0" dirty="0" smtClean="0"/>
              <a:t>…. Bu anlayışın herhangi bir mantıklı izahı bulunmamaktadır.</a:t>
            </a:r>
            <a:endParaRPr lang="tr-TR"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24</a:t>
            </a:fld>
            <a:endParaRPr lang="en-US"/>
          </a:p>
        </p:txBody>
      </p:sp>
    </p:spTree>
    <p:extLst>
      <p:ext uri="{BB962C8B-B14F-4D97-AF65-F5344CB8AC3E}">
        <p14:creationId xmlns:p14="http://schemas.microsoft.com/office/powerpoint/2010/main" val="3429744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sz="1200" kern="1200" baseline="0" dirty="0" smtClean="0">
              <a:solidFill>
                <a:schemeClr val="tx1"/>
              </a:solidFill>
              <a:latin typeface="+mn-lt"/>
              <a:ea typeface="+mn-ea"/>
              <a:cs typeface="+mn-cs"/>
            </a:endParaRPr>
          </a:p>
          <a:p>
            <a:endParaRPr lang="tr-TR" sz="1200" b="0" baseline="0" dirty="0" smtClean="0"/>
          </a:p>
          <a:p>
            <a:endParaRPr lang="tr-TR"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28</a:t>
            </a:fld>
            <a:endParaRPr lang="en-US"/>
          </a:p>
        </p:txBody>
      </p:sp>
    </p:spTree>
    <p:extLst>
      <p:ext uri="{BB962C8B-B14F-4D97-AF65-F5344CB8AC3E}">
        <p14:creationId xmlns:p14="http://schemas.microsoft.com/office/powerpoint/2010/main" val="1044757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sz="1200" kern="1200" baseline="0" dirty="0" smtClean="0">
              <a:solidFill>
                <a:schemeClr val="tx1"/>
              </a:solidFill>
              <a:latin typeface="+mn-lt"/>
              <a:ea typeface="+mn-ea"/>
              <a:cs typeface="+mn-cs"/>
            </a:endParaRPr>
          </a:p>
          <a:p>
            <a:endParaRPr lang="tr-TR" sz="1200" b="0" baseline="0" dirty="0" smtClean="0"/>
          </a:p>
          <a:p>
            <a:endParaRPr lang="tr-TR"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29</a:t>
            </a:fld>
            <a:endParaRPr lang="en-US"/>
          </a:p>
        </p:txBody>
      </p:sp>
    </p:spTree>
    <p:extLst>
      <p:ext uri="{BB962C8B-B14F-4D97-AF65-F5344CB8AC3E}">
        <p14:creationId xmlns:p14="http://schemas.microsoft.com/office/powerpoint/2010/main" val="172579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sz="1200" kern="1200" baseline="0" dirty="0" smtClean="0">
              <a:solidFill>
                <a:schemeClr val="tx1"/>
              </a:solidFill>
              <a:latin typeface="+mn-lt"/>
              <a:ea typeface="+mn-ea"/>
              <a:cs typeface="+mn-cs"/>
            </a:endParaRPr>
          </a:p>
          <a:p>
            <a:endParaRPr lang="tr-TR" sz="1200" b="0" baseline="0" dirty="0" smtClean="0"/>
          </a:p>
          <a:p>
            <a:endParaRPr lang="tr-TR"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33</a:t>
            </a:fld>
            <a:endParaRPr lang="en-US"/>
          </a:p>
        </p:txBody>
      </p:sp>
    </p:spTree>
    <p:extLst>
      <p:ext uri="{BB962C8B-B14F-4D97-AF65-F5344CB8AC3E}">
        <p14:creationId xmlns:p14="http://schemas.microsoft.com/office/powerpoint/2010/main" val="782539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Times New Roman" pitchFamily="18" charset="0"/>
                <a:cs typeface="Times New Roman" pitchFamily="18" charset="0"/>
              </a:rPr>
              <a:t>Bu uygulamada amaç; içinde bulunduğu </a:t>
            </a:r>
            <a:r>
              <a:rPr lang="tr-TR" sz="1200" u="sng" dirty="0" smtClean="0">
                <a:latin typeface="Times New Roman" pitchFamily="18" charset="0"/>
                <a:cs typeface="Times New Roman" pitchFamily="18" charset="0"/>
              </a:rPr>
              <a:t>mali zorluklar sebebiyle borcunu ödeyemeyen mükelleflerin</a:t>
            </a:r>
            <a:r>
              <a:rPr lang="tr-TR" sz="1200" dirty="0" smtClean="0">
                <a:latin typeface="Times New Roman" pitchFamily="18" charset="0"/>
                <a:cs typeface="Times New Roman" pitchFamily="18" charset="0"/>
              </a:rPr>
              <a:t> vazgeçilen alacak tutarı üzerinden </a:t>
            </a:r>
            <a:r>
              <a:rPr lang="tr-TR" sz="1200" b="1" dirty="0" smtClean="0">
                <a:latin typeface="Times New Roman" pitchFamily="18" charset="0"/>
                <a:cs typeface="Times New Roman" pitchFamily="18" charset="0"/>
              </a:rPr>
              <a:t>hesaplanan verginin aynı dönemde ödenmesi sebebiyle zor durumda kalmalarını önlemektir. </a:t>
            </a:r>
            <a:r>
              <a:rPr lang="tr-TR" sz="1200" dirty="0" smtClean="0">
                <a:latin typeface="Times New Roman" pitchFamily="18" charset="0"/>
                <a:cs typeface="Times New Roman" pitchFamily="18" charset="0"/>
              </a:rPr>
              <a:t>Bu uygulama bir vergi ertelemesidir.</a:t>
            </a:r>
          </a:p>
          <a:p>
            <a:endParaRPr lang="tr-TR" dirty="0"/>
          </a:p>
        </p:txBody>
      </p:sp>
      <p:sp>
        <p:nvSpPr>
          <p:cNvPr id="4" name="Slayt Numarası Yer Tutucusu 3"/>
          <p:cNvSpPr>
            <a:spLocks noGrp="1"/>
          </p:cNvSpPr>
          <p:nvPr>
            <p:ph type="sldNum" sz="quarter" idx="10"/>
          </p:nvPr>
        </p:nvSpPr>
        <p:spPr/>
        <p:txBody>
          <a:bodyPr/>
          <a:lstStyle/>
          <a:p>
            <a:fld id="{7399302F-2A71-4CF9-BF32-F5E7C46D4D78}" type="slidenum">
              <a:rPr lang="tr-TR" smtClean="0"/>
              <a:t>35</a:t>
            </a:fld>
            <a:endParaRPr lang="tr-TR"/>
          </a:p>
        </p:txBody>
      </p:sp>
    </p:spTree>
    <p:extLst>
      <p:ext uri="{BB962C8B-B14F-4D97-AF65-F5344CB8AC3E}">
        <p14:creationId xmlns:p14="http://schemas.microsoft.com/office/powerpoint/2010/main" val="370323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sz="1200" kern="1200" baseline="0" dirty="0" smtClean="0">
              <a:solidFill>
                <a:schemeClr val="tx1"/>
              </a:solidFill>
              <a:latin typeface="+mn-lt"/>
              <a:ea typeface="+mn-ea"/>
              <a:cs typeface="+mn-cs"/>
            </a:endParaRPr>
          </a:p>
          <a:p>
            <a:endParaRPr lang="tr-TR" sz="1200" b="0" baseline="0" dirty="0" smtClean="0"/>
          </a:p>
          <a:p>
            <a:endParaRPr lang="tr-TR"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36</a:t>
            </a:fld>
            <a:endParaRPr lang="en-US"/>
          </a:p>
        </p:txBody>
      </p:sp>
    </p:spTree>
    <p:extLst>
      <p:ext uri="{BB962C8B-B14F-4D97-AF65-F5344CB8AC3E}">
        <p14:creationId xmlns:p14="http://schemas.microsoft.com/office/powerpoint/2010/main" val="2323759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85000" lnSpcReduction="20000"/>
          </a:bodyPr>
          <a:lstStyle/>
          <a:p>
            <a:r>
              <a:rPr lang="tr-TR" sz="1200" b="1" i="0" kern="1200" dirty="0" smtClean="0">
                <a:solidFill>
                  <a:schemeClr val="tx1"/>
                </a:solidFill>
                <a:effectLst/>
                <a:latin typeface="+mn-lt"/>
                <a:ea typeface="+mn-ea"/>
                <a:cs typeface="+mn-cs"/>
              </a:rPr>
              <a:t>-Değerleme İşlemi Yapılırken Esas Alınması Gereken Döviz Kuru (VUK Tebliği Sıra No: 130, 283, 380, GVK Tebliği Sıra No: 217):</a:t>
            </a:r>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 Değerlemeden kasıt; kasa ve bankalarda mevcut yabancı paralar ile yabancı para cinsinden alacak ve borçların yasal defterlerdeki kayıtlı değerleri ile, Maliye Bakanlığınca veya T.C. Merkez Bankasınca belirlenen efektif alış kuru ve döviz alış kurları dikkate alınarak değerlerinin tespit edilmesi ve yasal defter kayıtlarımızın tespit edilen yeni kur değerleriyle denkleştirme işlemidir.</a:t>
            </a:r>
          </a:p>
          <a:p>
            <a:r>
              <a:rPr lang="tr-TR" sz="1200" b="1" i="0" kern="1200" dirty="0" smtClean="0">
                <a:solidFill>
                  <a:schemeClr val="tx1"/>
                </a:solidFill>
                <a:effectLst/>
                <a:latin typeface="+mn-lt"/>
                <a:ea typeface="+mn-ea"/>
                <a:cs typeface="+mn-cs"/>
              </a:rPr>
              <a:t>- Değerlemenin yapılacağı geçici vergi  ve özel hesap dönemlerinde,</a:t>
            </a:r>
            <a:r>
              <a:rPr lang="tr-TR" sz="1200" b="0" i="0" kern="1200" dirty="0" smtClean="0">
                <a:solidFill>
                  <a:schemeClr val="tx1"/>
                </a:solidFill>
                <a:effectLst/>
                <a:latin typeface="+mn-lt"/>
                <a:ea typeface="+mn-ea"/>
                <a:cs typeface="+mn-cs"/>
              </a:rPr>
              <a:t>  Maliye Bakanlığı döviz kurunu belirlemediği (ilan etmediği) sürece TC. Merkez Bankası Döviz Alış Kuru (Nakit mevcutların değerleme işlemlerinde efektif alış kuru) üzerinden değerlemeler yürütülmelidir</a:t>
            </a:r>
          </a:p>
          <a:p>
            <a:r>
              <a:rPr lang="tr-TR" sz="1200" b="0" i="0" kern="1200" dirty="0" smtClean="0">
                <a:solidFill>
                  <a:schemeClr val="tx1"/>
                </a:solidFill>
                <a:effectLst/>
                <a:latin typeface="+mn-lt"/>
                <a:ea typeface="+mn-ea"/>
                <a:cs typeface="+mn-cs"/>
              </a:rPr>
              <a:t> </a:t>
            </a:r>
          </a:p>
          <a:p>
            <a:r>
              <a:rPr lang="tr-TR" sz="1200" b="0" i="0" kern="1200" dirty="0" smtClean="0">
                <a:solidFill>
                  <a:schemeClr val="tx1"/>
                </a:solidFill>
                <a:effectLst/>
                <a:latin typeface="+mn-lt"/>
                <a:ea typeface="+mn-ea"/>
                <a:cs typeface="+mn-cs"/>
              </a:rPr>
              <a:t>Yapılacak değerleme işlemlerinde; Türkiye’de yabancı para borsası olmadığından, Maliye Bakanlığı’nın yayınladığı kurlar kullanılır. Maliye Bakanlığı döviz kurunu belirlemediği (ilan etmediği) sürece TC. Merkez Bankası’nın ilan etmiş olduğu döviz kurları değerleme işlemlerinde esas alınır. Döviz Kasa Hesabı için </a:t>
            </a:r>
            <a:r>
              <a:rPr lang="tr-TR" sz="1200" b="0" i="0" u="sng" kern="1200" dirty="0" smtClean="0">
                <a:solidFill>
                  <a:schemeClr val="tx1"/>
                </a:solidFill>
                <a:effectLst/>
                <a:latin typeface="+mn-lt"/>
                <a:ea typeface="+mn-ea"/>
                <a:cs typeface="+mn-cs"/>
              </a:rPr>
              <a:t>efektif alış</a:t>
            </a:r>
            <a:r>
              <a:rPr lang="tr-TR" sz="1200" b="0" i="0" kern="1200" dirty="0" smtClean="0">
                <a:solidFill>
                  <a:schemeClr val="tx1"/>
                </a:solidFill>
                <a:effectLst/>
                <a:latin typeface="+mn-lt"/>
                <a:ea typeface="+mn-ea"/>
                <a:cs typeface="+mn-cs"/>
              </a:rPr>
              <a:t>, diğer tüm hesapların değerleme işlemleri için </a:t>
            </a:r>
            <a:r>
              <a:rPr lang="tr-TR" sz="1200" b="0" i="0" u="sng" kern="1200" dirty="0" smtClean="0">
                <a:solidFill>
                  <a:schemeClr val="tx1"/>
                </a:solidFill>
                <a:effectLst/>
                <a:latin typeface="+mn-lt"/>
                <a:ea typeface="+mn-ea"/>
                <a:cs typeface="+mn-cs"/>
              </a:rPr>
              <a:t>döviz alış</a:t>
            </a:r>
            <a:r>
              <a:rPr lang="tr-TR" sz="1200" b="0" i="0" kern="1200" dirty="0" smtClean="0">
                <a:solidFill>
                  <a:schemeClr val="tx1"/>
                </a:solidFill>
                <a:effectLst/>
                <a:latin typeface="+mn-lt"/>
                <a:ea typeface="+mn-ea"/>
                <a:cs typeface="+mn-cs"/>
              </a:rPr>
              <a:t> kurları dikkate alınması gerekmektedir. (Bankalar, bankerler ve sigorta şirketleri hariç)</a:t>
            </a:r>
          </a:p>
          <a:p>
            <a:endParaRPr lang="tr-TR" sz="1200" b="0" i="0" kern="1200" dirty="0" smtClean="0">
              <a:solidFill>
                <a:schemeClr val="tx1"/>
              </a:solidFill>
              <a:effectLst/>
              <a:latin typeface="+mn-lt"/>
              <a:ea typeface="+mn-ea"/>
              <a:cs typeface="+mn-cs"/>
            </a:endParaRPr>
          </a:p>
          <a:p>
            <a:r>
              <a:rPr lang="tr-TR" sz="1200" b="1" i="0" kern="1200" dirty="0" smtClean="0">
                <a:solidFill>
                  <a:schemeClr val="tx1"/>
                </a:solidFill>
                <a:effectLst/>
                <a:latin typeface="+mn-lt"/>
                <a:ea typeface="+mn-ea"/>
                <a:cs typeface="+mn-cs"/>
              </a:rPr>
              <a:t>Tahsilatın  yapıldığı tarihte</a:t>
            </a:r>
            <a:r>
              <a:rPr lang="tr-TR" sz="1200" b="0" i="0" kern="1200" dirty="0" smtClean="0">
                <a:solidFill>
                  <a:schemeClr val="tx1"/>
                </a:solidFill>
                <a:effectLst/>
                <a:latin typeface="+mn-lt"/>
                <a:ea typeface="+mn-ea"/>
                <a:cs typeface="+mn-cs"/>
              </a:rPr>
              <a:t>, fatura üzerinde tarafların belirlediği döviz kuru mevcut ise bu kur üzerinden değerleme yapılmalıdır. Eğer fatura üzerinde alıcı-satıcı tarafından kur belirlenmemiş ise tahsilatın yapıldığı güne ilişkin TC Merkez Bankası Döviz Alış Kuru değerleme işlemine esas alınmalıdır.</a:t>
            </a:r>
          </a:p>
          <a:p>
            <a:endParaRPr lang="tr-TR" dirty="0" smtClean="0"/>
          </a:p>
          <a:p>
            <a:r>
              <a:rPr lang="tr-TR" sz="1200" b="1" i="0" kern="1200" dirty="0" smtClean="0">
                <a:solidFill>
                  <a:schemeClr val="tx1"/>
                </a:solidFill>
                <a:effectLst/>
                <a:latin typeface="+mn-lt"/>
                <a:ea typeface="+mn-ea"/>
                <a:cs typeface="+mn-cs"/>
              </a:rPr>
              <a:t>Takvim yılı sonunda </a:t>
            </a:r>
            <a:r>
              <a:rPr lang="tr-TR" sz="1200" b="0" i="0" kern="1200" dirty="0" smtClean="0">
                <a:solidFill>
                  <a:schemeClr val="tx1"/>
                </a:solidFill>
                <a:effectLst/>
                <a:latin typeface="+mn-lt"/>
                <a:ea typeface="+mn-ea"/>
                <a:cs typeface="+mn-cs"/>
              </a:rPr>
              <a:t>yapılacak kur değerlemelerinde esas alınacak kur Maliye Bakanlığı tarafından belirlenerek ilan edildiği için değerleme işlemlerinde ilan edilen bu kur üzerinden değerleme yapılmalıdır  (Hali hazır bu günkü durumda ülkemizde döviz kurları için borsa bulunmadığından) takvim yılı sonunda (hesap dönemi sonunda) ise Maliye Bakanlığınca 31.12. itibariyle ilan edilen döviz alış kurlarına göre değerlemelerin yapılması gerekir.</a:t>
            </a:r>
          </a:p>
          <a:p>
            <a:endParaRPr lang="tr-TR" sz="1200" b="0" i="0" kern="1200" dirty="0" smtClean="0">
              <a:solidFill>
                <a:schemeClr val="tx1"/>
              </a:solidFill>
              <a:effectLst/>
              <a:latin typeface="+mn-lt"/>
              <a:ea typeface="+mn-ea"/>
              <a:cs typeface="+mn-cs"/>
            </a:endParaRPr>
          </a:p>
          <a:p>
            <a:r>
              <a:rPr lang="tr-TR" sz="1200" b="1" i="0" kern="1200" dirty="0" smtClean="0">
                <a:solidFill>
                  <a:schemeClr val="tx1"/>
                </a:solidFill>
                <a:effectLst/>
                <a:latin typeface="+mn-lt"/>
                <a:ea typeface="+mn-ea"/>
                <a:cs typeface="+mn-cs"/>
              </a:rPr>
              <a:t>2- Faturalı İşlemlerden Kaynaklanan Borç-Alacakların Değerlemesi </a:t>
            </a:r>
            <a:r>
              <a:rPr lang="tr-TR" sz="1200" b="0" i="0" kern="1200" dirty="0" smtClean="0">
                <a:solidFill>
                  <a:schemeClr val="tx1"/>
                </a:solidFill>
                <a:effectLst/>
                <a:latin typeface="+mn-lt"/>
                <a:ea typeface="+mn-ea"/>
                <a:cs typeface="+mn-cs"/>
              </a:rPr>
              <a:t>(VUK Md. 280, 281, 285 KDVK Md.24/c, </a:t>
            </a:r>
            <a:r>
              <a:rPr lang="tr-TR" sz="1200" b="0" i="0" u="sng" strike="noStrike" kern="1200" dirty="0" smtClean="0">
                <a:solidFill>
                  <a:schemeClr val="tx1"/>
                </a:solidFill>
                <a:effectLst/>
                <a:latin typeface="+mn-lt"/>
                <a:ea typeface="+mn-ea"/>
                <a:cs typeface="+mn-cs"/>
                <a:hlinkClick r:id="rId3"/>
              </a:rPr>
              <a:t>KDV Tebliği Sıra No:105</a:t>
            </a:r>
            <a:r>
              <a:rPr lang="tr-TR" sz="1200" b="0" i="0" kern="1200" dirty="0" smtClean="0">
                <a:solidFill>
                  <a:schemeClr val="tx1"/>
                </a:solidFill>
                <a:effectLst/>
                <a:latin typeface="+mn-lt"/>
                <a:ea typeface="+mn-ea"/>
                <a:cs typeface="+mn-cs"/>
              </a:rPr>
              <a:t> MSUGT-1, TMS-4, TMS-12)</a:t>
            </a:r>
            <a:r>
              <a:rPr lang="tr-TR" sz="1200" b="1" i="0" kern="1200" dirty="0" smtClean="0">
                <a:solidFill>
                  <a:schemeClr val="tx1"/>
                </a:solidFill>
                <a:effectLst/>
                <a:latin typeface="+mn-lt"/>
                <a:ea typeface="+mn-ea"/>
                <a:cs typeface="+mn-cs"/>
              </a:rPr>
              <a:t>:</a:t>
            </a:r>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 </a:t>
            </a:r>
          </a:p>
          <a:p>
            <a:r>
              <a:rPr lang="tr-TR" sz="1200" b="0" i="0" kern="1200" dirty="0" smtClean="0">
                <a:solidFill>
                  <a:schemeClr val="tx1"/>
                </a:solidFill>
                <a:effectLst/>
                <a:latin typeface="+mn-lt"/>
                <a:ea typeface="+mn-ea"/>
                <a:cs typeface="+mn-cs"/>
              </a:rPr>
              <a:t>Dövizli borç ve alacaklarımız faturaya bağlanmış ise yani bir mal veya hizmet tesliminden doğmakta ise fatura tarihinden borç-alacağın tahsil edileceği tarihe kadar geçen süre içerisinde geçici vergi dönemlerinde ve hesap dönemi sonunda dövizli borç ve alacakların bakiye tutarlarının değerleme işlemleri yapılmalıdır.</a:t>
            </a:r>
          </a:p>
          <a:p>
            <a:endParaRPr lang="tr-TR" dirty="0"/>
          </a:p>
        </p:txBody>
      </p:sp>
      <p:sp>
        <p:nvSpPr>
          <p:cNvPr id="4" name="Slayt Numarası Yer Tutucusu 3"/>
          <p:cNvSpPr>
            <a:spLocks noGrp="1"/>
          </p:cNvSpPr>
          <p:nvPr>
            <p:ph type="sldNum" sz="quarter" idx="10"/>
          </p:nvPr>
        </p:nvSpPr>
        <p:spPr/>
        <p:txBody>
          <a:bodyPr/>
          <a:lstStyle/>
          <a:p>
            <a:fld id="{117448B4-F5BE-F440-9EE0-DD2720A93A67}" type="slidenum">
              <a:rPr lang="en-US" smtClean="0"/>
              <a:pPr/>
              <a:t>40</a:t>
            </a:fld>
            <a:endParaRPr lang="en-US"/>
          </a:p>
        </p:txBody>
      </p:sp>
    </p:spTree>
    <p:extLst>
      <p:ext uri="{BB962C8B-B14F-4D97-AF65-F5344CB8AC3E}">
        <p14:creationId xmlns:p14="http://schemas.microsoft.com/office/powerpoint/2010/main" val="944902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40000" lnSpcReduction="20000"/>
          </a:bodyPr>
          <a:lstStyle/>
          <a:p>
            <a:r>
              <a:rPr lang="tr-TR" sz="1200" kern="1200" dirty="0" smtClean="0">
                <a:solidFill>
                  <a:schemeClr val="tx1"/>
                </a:solidFill>
                <a:latin typeface="+mn-lt"/>
                <a:ea typeface="+mn-ea"/>
                <a:cs typeface="+mn-cs"/>
              </a:rPr>
              <a:t>T.C.</a:t>
            </a:r>
          </a:p>
          <a:p>
            <a:r>
              <a:rPr lang="tr-TR" sz="1200" kern="1200" dirty="0" smtClean="0">
                <a:solidFill>
                  <a:schemeClr val="tx1"/>
                </a:solidFill>
                <a:latin typeface="+mn-lt"/>
                <a:ea typeface="+mn-ea"/>
                <a:cs typeface="+mn-cs"/>
              </a:rPr>
              <a:t>GELİR İDARESİ BAŞKANLIĞI</a:t>
            </a:r>
          </a:p>
          <a:p>
            <a:r>
              <a:rPr lang="tr-TR" sz="1200" kern="1200" dirty="0" smtClean="0">
                <a:solidFill>
                  <a:schemeClr val="tx1"/>
                </a:solidFill>
                <a:latin typeface="+mn-lt"/>
                <a:ea typeface="+mn-ea"/>
                <a:cs typeface="+mn-cs"/>
              </a:rPr>
              <a:t>Büyük Mükellefler Vergi Dairesi Başkanlığı</a:t>
            </a:r>
          </a:p>
          <a:p>
            <a:r>
              <a:rPr lang="tr-TR" sz="1200" kern="1200" dirty="0" smtClean="0">
                <a:solidFill>
                  <a:schemeClr val="tx1"/>
                </a:solidFill>
                <a:latin typeface="+mn-lt"/>
                <a:ea typeface="+mn-ea"/>
                <a:cs typeface="+mn-cs"/>
              </a:rPr>
              <a:t>(Mükellef Hizmetleri Grup Müdürlüğü)</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Sayı: B.07,1.GİB.04.99.16.01/01- VUK–278/2009-MUK-26                     09.04.2009.11744                                         </a:t>
            </a:r>
          </a:p>
          <a:p>
            <a:r>
              <a:rPr lang="tr-TR" sz="1200" kern="1200" dirty="0" smtClean="0">
                <a:solidFill>
                  <a:schemeClr val="tx1"/>
                </a:solidFill>
                <a:latin typeface="+mn-lt"/>
                <a:ea typeface="+mn-ea"/>
                <a:cs typeface="+mn-cs"/>
              </a:rPr>
              <a:t>Konu: Son kullanma tarihi geçmiş veya değişim sonucu stoklarda hurda olarak yer alan ürünlerin Takdir Komisyonu tarafından değer tespitinin yapılması gereğinin olup olmadığı ile söz konusu ürünlerin KDV karşısındaki durumu.</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İlgi:                     /2009 tarihli dilekçeniz.</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 İlgide kayıtlı dilekçeniz ile yurt dışından bilişim, elektronik ürünler ve pil ithal edip yurt içinde toptan satışını yaptığınız, distribütörü olduğunuz ürünlerin teknik servis ve değişim hizmetini de verdiğiniz, yurt içine yaptığınız toptan satışlarınızdan son kullanma tarihi geçen piller için iade ve değişim, bilişim ve elektronik ürünler içinde teknik servis raporu sonucu değişim yapıldığı, yapılan bu değişimlerin son kullanıcıya bedelsiz gönderildiği ve değişimi yapılan söz konusu ürünlerin hurda olarak stoklarınızda yer aldığı belirtilerek: </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Yurt dışından ithal ettiğiniz bilişim, elektronik ürünler ve pillerin bedelsiz değişimleri sonucu oluşan hurda değerindeki stokunuzu takdir komisyonu raporu olmadan hurda bedeli ile yetkilendirilmiş geri dönüşüm şirketlerine satmanızın mümkün olup olmadığı ile stoklarınızda bulunan ve son kullanma tarihleri geçmiş ürünlerin hurda bedel ile satılması ve KDV işlemleri ile ilgili yapılacak uygulamalar hususunda Başkanlığımız görüşü talep edilmektedir. </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Bilindiği üzere, 213 sayılı Vergi Usul Kanunu’nun 278’inci maddesinde;</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“Yangın, deprem ve su basması gibi afetler yüzünden veyahut bozulmak, çürümek, kırılmak, çatlamak, paslanmak gibi haller neticesinde iktisadi kıymetlerinde önemli bir azalış vaki olan emtia ile maliyetlerin hesaplanması </a:t>
            </a:r>
            <a:r>
              <a:rPr lang="tr-TR" sz="1200" kern="1200" dirty="0" err="1" smtClean="0">
                <a:solidFill>
                  <a:schemeClr val="tx1"/>
                </a:solidFill>
                <a:latin typeface="+mn-lt"/>
                <a:ea typeface="+mn-ea"/>
                <a:cs typeface="+mn-cs"/>
              </a:rPr>
              <a:t>mutad</a:t>
            </a:r>
            <a:r>
              <a:rPr lang="tr-TR" sz="1200" kern="1200" dirty="0" smtClean="0">
                <a:solidFill>
                  <a:schemeClr val="tx1"/>
                </a:solidFill>
                <a:latin typeface="+mn-lt"/>
                <a:ea typeface="+mn-ea"/>
                <a:cs typeface="+mn-cs"/>
              </a:rPr>
              <a:t> olmayan hurdalar ve döküntüler üstüpü, deşe ve ıskartalar emsal bedel ile değerlenir” hükmü yer almaktadır.</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            Anılan Kanunun 267’nci maddesinde ise, emsal bedelinin, gerçek bedeli olmayan veya bilinmeyen veyahut doğru olarak tespit edilemeyen bir malın, değerleme gününde satılması halinde emsaline nazaran haiz olacağı değer olduğu,  emsal bedelinin ise ortalama fiyat esasına, maliyet bedeli esasına veya takdir esasına göre tespit edileceği hüküm altına alınmıştır. Vergi Usul Kanunu’nun 278’nci maddesi gereğince emsal bedeli tespitinde genellikle takdir esası kullanılmakta ve değer takdirleri takdir komisyonlarınca yapılmaktadır.</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Bununla birlikte aynı Kanunun “Takdir Komisyonlarının görevleri” başlıklı 74. maddesinin (a) bendinin (1) numaralı alt bendinde, Takdir Komisyonlarının görevleri arasında yetkili makamlar tarafından istenilen matrah ve servet takdirlerini yapmak yer almaktadır. </a:t>
            </a:r>
          </a:p>
          <a:p>
            <a:r>
              <a:rPr lang="tr-TR" sz="1200" kern="1200" dirty="0" smtClean="0">
                <a:solidFill>
                  <a:schemeClr val="tx1"/>
                </a:solidFill>
                <a:latin typeface="+mn-lt"/>
                <a:ea typeface="+mn-ea"/>
                <a:cs typeface="+mn-cs"/>
              </a:rPr>
              <a:t> </a:t>
            </a:r>
          </a:p>
          <a:p>
            <a:r>
              <a:rPr lang="tr-TR" sz="1200" u="sng" kern="1200" dirty="0" smtClean="0">
                <a:solidFill>
                  <a:schemeClr val="tx1"/>
                </a:solidFill>
                <a:latin typeface="+mn-lt"/>
                <a:ea typeface="+mn-ea"/>
                <a:cs typeface="+mn-cs"/>
              </a:rPr>
              <a:t>Halihazır mevzuata göre, bir mükellefe ait takdir işleminin mükellefin bağlı olduğu vergi dairesinin bulunduğu İl veya İlçedeki takdir komisyonunca yapılması gerekmektedir.</a:t>
            </a:r>
            <a:r>
              <a:rPr lang="tr-TR" sz="1200" kern="1200" dirty="0" smtClean="0">
                <a:solidFill>
                  <a:schemeClr val="tx1"/>
                </a:solidFill>
                <a:latin typeface="+mn-lt"/>
                <a:ea typeface="+mn-ea"/>
                <a:cs typeface="+mn-cs"/>
              </a:rPr>
              <a:t> Ancak, özellik arz edebilecek bazı durumlarda takdir işleminin başka mahalde bulunan il takdir komisyonlarınca da yapılmasında herhangi bir sakınca bulunmamaktadır.</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Bu itibarla, farklı bölgelerde bulunan ve kıymetleri düşen sarf niteliğindeki malzemelerin emsal bedelleri, malzemelerin bulunduğu il veya ilçelerdeki takdir komisyonlarınca tespit edilebileceği gibi, malzemelerin bulunduğu il veya ilçelerdeki takdir komisyonlarınca emsal bedellerini belirleyici gerekli tespitler yapılarak, ilgili vergi dairesinin takdir işlemlerini yapmakta olan takdir komisyonuna done olarak da gönderilebilecektir. </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Yukarıda belirtilen hüküm ve açıklamalara göre,</a:t>
            </a:r>
            <a:r>
              <a:rPr lang="tr-TR" sz="1200" b="1" kern="1200" dirty="0" smtClean="0">
                <a:solidFill>
                  <a:schemeClr val="tx1"/>
                </a:solidFill>
                <a:latin typeface="+mn-lt"/>
                <a:ea typeface="+mn-ea"/>
                <a:cs typeface="+mn-cs"/>
              </a:rPr>
              <a:t> değeri düşen malların emsal bedelleri ile değerlenebilmesi için, Vergi Usul Kanunu’nun 267.maddesinin 3.sırasında yer alan takdir esasına göre değerleme yapılması, bunun içinde şirketinizin müracaatı üzerine takdir komisyonlarına başvurulması gerekeceğinden, </a:t>
            </a:r>
            <a:r>
              <a:rPr lang="tr-TR" sz="1200" kern="1200" dirty="0" smtClean="0">
                <a:solidFill>
                  <a:schemeClr val="tx1"/>
                </a:solidFill>
                <a:latin typeface="+mn-lt"/>
                <a:ea typeface="+mn-ea"/>
                <a:cs typeface="+mn-cs"/>
              </a:rPr>
              <a:t>firmanızca yurt dışından ithal ettiğiniz bilişim, elektronik ürünler ve pillerin bedelsiz değişimleri sonucu oluşan hurda değerindeki stokunuzu takdir komisyonunca emsal bedel tespiti yapılmadan yetkilendirilmiş geri dönüşüm şirketlerine satmanız mümkün bulunmamaktadır.</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Bu durumda, teknik servis raporu sonucu değiştirilmesine karar verilen bilişim ve elektronik ürünlerinin takdir komisyonunca takdir edilecek emsal bedeli ile malların maliyet bedeli arasındaki tutara ait KDV ‘</a:t>
            </a:r>
            <a:r>
              <a:rPr lang="tr-TR" sz="1200" kern="1200" dirty="0" err="1" smtClean="0">
                <a:solidFill>
                  <a:schemeClr val="tx1"/>
                </a:solidFill>
                <a:latin typeface="+mn-lt"/>
                <a:ea typeface="+mn-ea"/>
                <a:cs typeface="+mn-cs"/>
              </a:rPr>
              <a:t>nin</a:t>
            </a:r>
            <a:r>
              <a:rPr lang="tr-TR" sz="1200" kern="1200" dirty="0" smtClean="0">
                <a:solidFill>
                  <a:schemeClr val="tx1"/>
                </a:solidFill>
                <a:latin typeface="+mn-lt"/>
                <a:ea typeface="+mn-ea"/>
                <a:cs typeface="+mn-cs"/>
              </a:rPr>
              <a:t> indirim konusu yapılacağı tabiidir.</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          Ayrıca, satış imkânı kalmayan ve son kullanma tarihi geçen pillerin emsal bedelinin takdir komisyonunca “0” olarak tespit edilmesi ve “ Atık Pil ve Akümülatörlerin Kontrolü Yönetmeliği” kapsamında imha edilmesi zayi olan mallar kapsamında değerlendirilemeyeceğinden bu ürünlerin alış faturalarında gösterilen katma değer vergisinin de indirim konusu yapılması mümkün bulunmaktadır.</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Diğer taraftan, atıkların </a:t>
            </a:r>
            <a:r>
              <a:rPr lang="tr-TR" sz="1200" kern="1200" dirty="0" err="1" smtClean="0">
                <a:solidFill>
                  <a:schemeClr val="tx1"/>
                </a:solidFill>
                <a:latin typeface="+mn-lt"/>
                <a:ea typeface="+mn-ea"/>
                <a:cs typeface="+mn-cs"/>
              </a:rPr>
              <a:t>bertaraflarına</a:t>
            </a:r>
            <a:r>
              <a:rPr lang="tr-TR" sz="1200" kern="1200" dirty="0" smtClean="0">
                <a:solidFill>
                  <a:schemeClr val="tx1"/>
                </a:solidFill>
                <a:latin typeface="+mn-lt"/>
                <a:ea typeface="+mn-ea"/>
                <a:cs typeface="+mn-cs"/>
              </a:rPr>
              <a:t> ilişkin düzenlemeler Çevre ve Orman Bakanlığınca yapılmakta olduğundan, imha prosedürüne ilişkin bilgilerin ilgili Bakanlıktan temin edilebileceği tabiidir.</a:t>
            </a:r>
          </a:p>
          <a:p>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 Bilgi edinilmesini rica ederim.</a:t>
            </a:r>
          </a:p>
          <a:p>
            <a:endParaRPr lang="tr-TR"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57</a:t>
            </a:fld>
            <a:endParaRPr lang="en-US"/>
          </a:p>
        </p:txBody>
      </p:sp>
    </p:spTree>
    <p:extLst>
      <p:ext uri="{BB962C8B-B14F-4D97-AF65-F5344CB8AC3E}">
        <p14:creationId xmlns:p14="http://schemas.microsoft.com/office/powerpoint/2010/main" val="1424828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1"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74</a:t>
            </a:fld>
            <a:endParaRPr lang="en-US" dirty="0"/>
          </a:p>
        </p:txBody>
      </p:sp>
    </p:spTree>
    <p:extLst>
      <p:ext uri="{BB962C8B-B14F-4D97-AF65-F5344CB8AC3E}">
        <p14:creationId xmlns:p14="http://schemas.microsoft.com/office/powerpoint/2010/main" val="354824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smtClean="0">
                <a:solidFill>
                  <a:schemeClr val="tx1"/>
                </a:solidFill>
                <a:effectLst/>
                <a:latin typeface="+mn-lt"/>
                <a:ea typeface="+mn-ea"/>
                <a:cs typeface="+mn-cs"/>
              </a:rPr>
              <a:t>Pay sahipleri, sermaye taahhüdünden doğan vadesi gelmiş borçlarını ifa etmedikçe ve şirketin serbest yedek akçelerle birlikte kârı geçmiş yıl zararlarını karşılayacak düzeyde olmadıkça şirkete borçlanamaz.</a:t>
            </a:r>
          </a:p>
          <a:p>
            <a:endParaRPr lang="tr-TR"/>
          </a:p>
        </p:txBody>
      </p:sp>
      <p:sp>
        <p:nvSpPr>
          <p:cNvPr id="4" name="Slayt Numarası Yer Tutucusu 3"/>
          <p:cNvSpPr>
            <a:spLocks noGrp="1"/>
          </p:cNvSpPr>
          <p:nvPr>
            <p:ph type="sldNum" sz="quarter" idx="10"/>
          </p:nvPr>
        </p:nvSpPr>
        <p:spPr/>
        <p:txBody>
          <a:bodyPr/>
          <a:lstStyle/>
          <a:p>
            <a:fld id="{7399302F-2A71-4CF9-BF32-F5E7C46D4D78}" type="slidenum">
              <a:rPr lang="tr-TR" smtClean="0"/>
              <a:t>6</a:t>
            </a:fld>
            <a:endParaRPr lang="tr-TR"/>
          </a:p>
        </p:txBody>
      </p:sp>
    </p:spTree>
    <p:extLst>
      <p:ext uri="{BB962C8B-B14F-4D97-AF65-F5344CB8AC3E}">
        <p14:creationId xmlns:p14="http://schemas.microsoft.com/office/powerpoint/2010/main" val="3394523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(D.Ş.):</a:t>
            </a:r>
            <a:r>
              <a:rPr lang="tr-TR" baseline="0" dirty="0" smtClean="0"/>
              <a:t> VUK hiçbir şekilde aktiflerdeki değer artışlarının bilançoya yansıtılmasına izin vermemektedir. Örneğin, UFRS uygulamasında değeri düşen bir gayrimenkul, gayrimenkul değerleme uzmanına yazdırılacak bir rapor ile güncel değeri ile bilançoya kayıt edilebilirken VUK uygulaması bu duruma izin vermemektedir. Dolayısıyla firmalar, sat, kirala ve geri al modeli ile </a:t>
            </a:r>
            <a:r>
              <a:rPr lang="tr-TR" baseline="0" dirty="0" err="1" smtClean="0"/>
              <a:t>VUK’na</a:t>
            </a:r>
            <a:r>
              <a:rPr lang="tr-TR" baseline="0" dirty="0" smtClean="0"/>
              <a:t> uygun bir şekilde aktifteki varlıklarını güncel değerlerine taşıma şansına sahip olacaklardır.</a:t>
            </a:r>
          </a:p>
          <a:p>
            <a:endParaRPr lang="tr-TR" baseline="0" dirty="0" smtClean="0"/>
          </a:p>
          <a:p>
            <a:r>
              <a:rPr lang="tr-TR" baseline="0" dirty="0" smtClean="0"/>
              <a:t>Bu model ile firmalar, ayın zaman kısa vadeli borçlarını orta ve uzun vadeye yayma imkanına sahip olmaktadırlar.</a:t>
            </a:r>
          </a:p>
          <a:p>
            <a:endParaRPr lang="tr-TR" baseline="0" dirty="0" smtClean="0"/>
          </a:p>
          <a:p>
            <a:r>
              <a:rPr lang="tr-TR" b="1" baseline="0" dirty="0" smtClean="0"/>
              <a:t>Önemli Not: </a:t>
            </a:r>
            <a:r>
              <a:rPr lang="tr-TR" b="0" baseline="0" dirty="0" smtClean="0"/>
              <a:t>Bu </a:t>
            </a:r>
            <a:r>
              <a:rPr lang="tr-TR" b="0" baseline="0" dirty="0" err="1" smtClean="0"/>
              <a:t>slaytın</a:t>
            </a:r>
            <a:r>
              <a:rPr lang="tr-TR" b="0" baseline="0" dirty="0" smtClean="0"/>
              <a:t> birinci satırında yer alan </a:t>
            </a:r>
            <a:r>
              <a:rPr lang="tr-TR" b="1" baseline="0" dirty="0" smtClean="0"/>
              <a:t>amortismana tabi iktisadi kıymet </a:t>
            </a:r>
            <a:r>
              <a:rPr lang="tr-TR" b="0" baseline="0" dirty="0" smtClean="0"/>
              <a:t>ibaresi bilinçli olarak kullanılmıştır. Bu modelde şirket aktifine kayıtlı varlıklardan gayrimenkuller, taşıtlar, makine ve teçhizatın tamamı bu model kapsamında işleme tabi tutulabilir. Ancak bir sonraki slaytlarda anlatılan KVK ve </a:t>
            </a:r>
            <a:r>
              <a:rPr lang="tr-TR" b="0" baseline="0" dirty="0" err="1" smtClean="0"/>
              <a:t>KDVK’ndaki</a:t>
            </a:r>
            <a:r>
              <a:rPr lang="tr-TR" b="0" baseline="0" dirty="0" smtClean="0"/>
              <a:t> istisnalar sadece </a:t>
            </a:r>
            <a:r>
              <a:rPr lang="tr-TR" b="1" i="0" baseline="0" dirty="0" smtClean="0"/>
              <a:t>taşınmazlar için </a:t>
            </a:r>
            <a:r>
              <a:rPr lang="tr-TR" b="0" i="0" baseline="0" dirty="0" err="1" smtClean="0"/>
              <a:t>sözkonusudur</a:t>
            </a:r>
            <a:r>
              <a:rPr lang="tr-TR" b="0" i="0" baseline="0" dirty="0" smtClean="0"/>
              <a:t>. Diğer bir ifade ile taşıtlar, makine ve teçhizat için bu istisnaların uygulanabilmesi söz konusu değildir. </a:t>
            </a:r>
            <a:endParaRPr lang="tr-TR" b="1"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75</a:t>
            </a:fld>
            <a:endParaRPr lang="en-US"/>
          </a:p>
        </p:txBody>
      </p:sp>
    </p:spTree>
    <p:extLst>
      <p:ext uri="{BB962C8B-B14F-4D97-AF65-F5344CB8AC3E}">
        <p14:creationId xmlns:p14="http://schemas.microsoft.com/office/powerpoint/2010/main" val="1635202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85000" lnSpcReduction="20000"/>
          </a:bodyPr>
          <a:lstStyle/>
          <a:p>
            <a:r>
              <a:rPr lang="tr-TR" b="1" dirty="0" smtClean="0"/>
              <a:t>KDV</a:t>
            </a:r>
            <a:r>
              <a:rPr lang="tr-TR" b="1" baseline="0" dirty="0" smtClean="0"/>
              <a:t>K 5/1-e: </a:t>
            </a:r>
            <a:r>
              <a:rPr lang="tr-TR" b="0" dirty="0" smtClean="0"/>
              <a:t>e) Kurumların, en az iki tam yıl süreyle aktiflerinde yer alan taşınmazlar ve iştirak hisseleri ile aynı süreyle sahip oldukları kurucu senetleri, intifa senetleri ve rüçhan haklarının satışından doğan kazançların % 75'lik kısmı  (6111 Sayılı Kanunla eklenen parantez içi hüküm Yürürlük; 25.02.2011) ((6495 Sayılı Kanunla değişen parantez içi hüküm Yürürlük; 02.08.2013)Taşınmazların; kaynak kuruluşlarca, kira sertifikası ihracı amacıyla varlık kiralama şirketlerine satışı ile 21/11/2012tarihli ve 6361 sayılı Finansal Kiralama, </a:t>
            </a:r>
            <a:r>
              <a:rPr lang="tr-TR" b="0" dirty="0" err="1" smtClean="0"/>
              <a:t>Faktoring</a:t>
            </a:r>
            <a:r>
              <a:rPr lang="tr-TR" b="0" dirty="0" smtClean="0"/>
              <a:t> ve Finansman Şirketleri Kanunu kapsamında geri kiralama amacıyla ve sözleşme sonunda geri alınması şartıyla, finansal kiralama şirketlerine satışı ve varlık kiralama ile finansal kiralama şirketlerince taşınmazın devralındığı kuruma satışından doğan kazançlar için bu oran %100 olarak uygulanır ve bu taşınmazlar için en az iki tam yıl süreyle aktifte bulunma şartı aranmaz. Ancak söz konusu taşınmazların; kaynak kuruluş, kiracı veya sözleşmeden kaynaklanan yükümlülüklerin yerine getirilememesi hâli hariç olmak üzere, varlık kiralama veya finansal kiralama şirketi tarafından üçüncü kişi ve kurumlara satılması durumunda, bu taşınmazların kaynak kuruluşta veya kiracıdaki varlık kiralama veya finansal kiralama şirketine devirden önceki kayıtlı değeri ile anılan kurumlarda ayrılan toplam amortisman tutarı dikkate alınarak satışı gerçekleştiren kurum nezdinde vergilendirme yapılır.).(**)</a:t>
            </a:r>
          </a:p>
          <a:p>
            <a:r>
              <a:rPr lang="tr-TR" b="0" dirty="0" smtClean="0"/>
              <a:t>Bu istisna, satışın yapıldığı dönemde uygulanır ve satış kazancının istisnadan yararlanan kısmı satışın yapıldığı yılı izleyen beşinci yılın sonuna kadar pasifte özel bir fon hesabında tutulur. Ancak satış bedelinin, satışın yapıldığı yılı izleyen ikinci takvim yılının sonuna kadar tahsil edilmesi şarttır. Bu süre içinde tahsil edilmeyen satış bedeline isabet eden istisna nedeniyle zamanında tahakkuk ettirilmeyen vergiler </a:t>
            </a:r>
            <a:r>
              <a:rPr lang="tr-TR" b="0" dirty="0" err="1" smtClean="0"/>
              <a:t>ziyaa</a:t>
            </a:r>
            <a:r>
              <a:rPr lang="tr-TR" b="0" dirty="0" smtClean="0"/>
              <a:t> uğramış sayılır.</a:t>
            </a:r>
          </a:p>
          <a:p>
            <a:r>
              <a:rPr lang="tr-TR" b="0" dirty="0" smtClean="0"/>
              <a:t>İstisna edilen kazançtan beş yıl içinde sermayeye ilave dışında herhangi bir şekilde başka bir hesaba nakledilen veya işletmeden çekilen ya da dar mükellef kurumlarca ana merkeze aktarılan kısım için uygulanan istisna dolayısıyla zamanında tahakkuk ettirilmeyen vergiler </a:t>
            </a:r>
            <a:r>
              <a:rPr lang="tr-TR" b="0" dirty="0" err="1" smtClean="0"/>
              <a:t>ziyaa</a:t>
            </a:r>
            <a:r>
              <a:rPr lang="tr-TR" b="0" dirty="0" smtClean="0"/>
              <a:t> uğramış sayılır. Aynı süre içinde işletmenin tasfiyesi (bu Kanuna göre yapılan devir ve bölünmeler hariç) halinde de bu hüküm uygulanır. </a:t>
            </a:r>
          </a:p>
          <a:p>
            <a:r>
              <a:rPr lang="tr-TR" b="0" dirty="0" smtClean="0"/>
              <a:t>Bedelsiz olarak veya rüçhan hakkı kullanılmak suretiyle itibarî değeriyle elde edilen hisse senetlerinin elde edilme tarihi olarak, sahip olunan eski hisse senetlerinin elde edilme tarihi esas alınır. </a:t>
            </a:r>
          </a:p>
          <a:p>
            <a:r>
              <a:rPr lang="tr-TR" b="0" dirty="0" smtClean="0"/>
              <a:t>Devir veya bölünme suretiyle devralınan taşınmazlar, iştirak hisseleri, kurucu senetleri ve intifa senetleri ile rüçhan haklarının satışında iki yıllık sürenin hesabında, devir olunan veya bölünen kurumda geçen süreler de dikkate alınır. </a:t>
            </a:r>
          </a:p>
          <a:p>
            <a:r>
              <a:rPr lang="tr-TR" b="0" dirty="0" smtClean="0"/>
              <a:t>Menkul kıymet veya taşınmaz ticareti ve kiralanmasıyla uğraşan kurumların bu amaçla ellerinde bulundurdukları değerlerin satışından elde ettikleri kazançlar istisna kapsamı dışındadır. </a:t>
            </a:r>
          </a:p>
          <a:p>
            <a:endParaRPr lang="tr-TR" b="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76</a:t>
            </a:fld>
            <a:endParaRPr lang="en-US"/>
          </a:p>
        </p:txBody>
      </p:sp>
    </p:spTree>
    <p:extLst>
      <p:ext uri="{BB962C8B-B14F-4D97-AF65-F5344CB8AC3E}">
        <p14:creationId xmlns:p14="http://schemas.microsoft.com/office/powerpoint/2010/main" val="711551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0" dirty="0" smtClean="0"/>
              <a:t>(D.Ş.): Evvelce</a:t>
            </a:r>
            <a:r>
              <a:rPr lang="tr-TR" b="0" baseline="0" dirty="0" smtClean="0"/>
              <a:t> 5/1-e maddesinde yer alan düzenleme %100’lük istisna için de geçerlidir.</a:t>
            </a:r>
          </a:p>
          <a:p>
            <a:endParaRPr lang="tr-TR" b="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77</a:t>
            </a:fld>
            <a:endParaRPr lang="en-US"/>
          </a:p>
        </p:txBody>
      </p:sp>
    </p:spTree>
    <p:extLst>
      <p:ext uri="{BB962C8B-B14F-4D97-AF65-F5344CB8AC3E}">
        <p14:creationId xmlns:p14="http://schemas.microsoft.com/office/powerpoint/2010/main" val="617974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1" dirty="0" smtClean="0"/>
              <a:t>KD</a:t>
            </a:r>
            <a:r>
              <a:rPr lang="tr-TR" b="1" baseline="0" dirty="0" smtClean="0"/>
              <a:t>K 17/4-y: </a:t>
            </a:r>
            <a:r>
              <a:rPr lang="tr-TR" b="1" dirty="0" smtClean="0"/>
              <a:t>y) </a:t>
            </a:r>
            <a:r>
              <a:rPr lang="tr-TR" b="0" dirty="0" smtClean="0"/>
              <a:t>(6495 Sayılı Kanunun 29 uncu maddesiyle eklenen bent Yürürlük; 02.08.2013)21/11/2012 tarihli ve 6361 sayılı Finansal Kiralama, </a:t>
            </a:r>
            <a:r>
              <a:rPr lang="tr-TR" b="0" dirty="0" err="1" smtClean="0"/>
              <a:t>Faktoring</a:t>
            </a:r>
            <a:r>
              <a:rPr lang="tr-TR" b="0" dirty="0" smtClean="0"/>
              <a:t> ve Finansman Şirketleri Kanunu kapsamında; finansal kiralama şirketlerince bizzat kiracıdan satın alınıp geriye kiralanan taşınmazlara uygulanmak üzere ve kiralamaya konu taşınmazın mülkiyetinin sözleşme süresi sonunda kiracıya devredilecek olması koşulu ile kiralanmaya konu taşınmazların kiralayana satılması, satan kişilere kiralanması ve devri.</a:t>
            </a:r>
            <a:endParaRPr lang="tr-TR" b="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78</a:t>
            </a:fld>
            <a:endParaRPr lang="en-US"/>
          </a:p>
        </p:txBody>
      </p:sp>
    </p:spTree>
    <p:extLst>
      <p:ext uri="{BB962C8B-B14F-4D97-AF65-F5344CB8AC3E}">
        <p14:creationId xmlns:p14="http://schemas.microsoft.com/office/powerpoint/2010/main" val="3171663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r>
              <a:rPr lang="tr-TR" b="1" dirty="0" smtClean="0"/>
              <a:t>KDVK 17/4-r</a:t>
            </a:r>
            <a:r>
              <a:rPr lang="tr-TR" b="0" dirty="0" smtClean="0"/>
              <a:t>: r) (5615 sayılı Kanunun 13 üncü maddesiyle değişen bent. Yürürlük: 04.04.2007) </a:t>
            </a:r>
            <a:r>
              <a:rPr lang="tr-TR" b="1" u="sng" dirty="0" smtClean="0"/>
              <a:t>Kurumların aktifind</a:t>
            </a:r>
            <a:r>
              <a:rPr lang="tr-TR" b="0" u="sng" dirty="0" smtClean="0"/>
              <a:t>e</a:t>
            </a:r>
            <a:r>
              <a:rPr lang="tr-TR" b="0" dirty="0" smtClean="0"/>
              <a:t> veya belediyeler ile il özel idarelerinin mülkiyetinde, </a:t>
            </a:r>
            <a:r>
              <a:rPr lang="tr-TR" b="0" u="sng" dirty="0" smtClean="0"/>
              <a:t>en az iki tam yıl süreyle bulunan</a:t>
            </a:r>
            <a:r>
              <a:rPr lang="tr-TR" b="0" dirty="0" smtClean="0"/>
              <a:t> iştirak hisseleri ile (5793 sayılı Kanunun 13 üncü maddesiyle değişen ibare. Yürürlük; 06.08.2008) taşınmazların</a:t>
            </a:r>
            <a:r>
              <a:rPr lang="tr-TR" b="0" baseline="30000" dirty="0" smtClean="0"/>
              <a:t>(*)</a:t>
            </a:r>
            <a:r>
              <a:rPr lang="tr-TR" b="0" dirty="0" smtClean="0"/>
              <a:t> satışı suretiyle gerçekleşen devir ve teslimler ile bankalara borçlu olanların ve kefillerinin borçlarına karşılık (5793 sayılı Kanunun 13 üncü maddesiyle değişen ibare. Yürürlük; 06.08.2008) taşınmaz</a:t>
            </a:r>
            <a:r>
              <a:rPr lang="tr-TR" b="0" baseline="30000" dirty="0" smtClean="0"/>
              <a:t>(**)</a:t>
            </a:r>
            <a:r>
              <a:rPr lang="tr-TR" b="0" dirty="0" smtClean="0"/>
              <a:t> ve iştirak hisselerinin (müzayede mahallerinde yapılan satışlar dahil) bankalara devir ve teslimleri.</a:t>
            </a:r>
          </a:p>
          <a:p>
            <a:r>
              <a:rPr lang="tr-TR" b="0" dirty="0" smtClean="0"/>
              <a:t>İstisna kapsamındaki kıymetlerin ticaretini yapan kurumların, bu amaçla aktiflerinde bulundurdukları (5793 sayılı Kanunun 13 üncü maddesiyle değişen ibare. Yürürlük; 06.08.2008) taşınmaz</a:t>
            </a:r>
            <a:r>
              <a:rPr lang="tr-TR" b="0" baseline="30000" dirty="0" smtClean="0"/>
              <a:t>(**)</a:t>
            </a:r>
            <a:r>
              <a:rPr lang="tr-TR" b="0" dirty="0" smtClean="0"/>
              <a:t> ve iştirak hisselerinin teslimleri istisna kapsamı dışındadır.</a:t>
            </a:r>
          </a:p>
          <a:p>
            <a:r>
              <a:rPr lang="tr-TR" b="0" dirty="0" smtClean="0"/>
              <a:t>İstisna kapsamında teslim edilen kıymetlerin iktisabında yüklenilen ve teslimin yapıldığı döneme kadar indirim yoluyla giderilemeyen katma değer vergisi, teslimin yapıldığı hesap dönemine ilişkin gelir veya kurumlar vergisi matrahının tespitinde gider olarak dikkate alınır.</a:t>
            </a:r>
            <a:r>
              <a:rPr lang="tr-TR" b="0" baseline="30000" dirty="0" smtClean="0"/>
              <a:t>(40)</a:t>
            </a:r>
            <a:endParaRPr lang="tr-TR" b="0" dirty="0" smtClean="0"/>
          </a:p>
          <a:p>
            <a:endParaRPr lang="tr-TR" b="1" dirty="0" smtClean="0"/>
          </a:p>
          <a:p>
            <a:r>
              <a:rPr lang="tr-TR" b="1" dirty="0" smtClean="0"/>
              <a:t>KD</a:t>
            </a:r>
            <a:r>
              <a:rPr lang="tr-TR" b="1" baseline="0" dirty="0" smtClean="0"/>
              <a:t>K 17/4-y: </a:t>
            </a:r>
            <a:r>
              <a:rPr lang="tr-TR" b="0" dirty="0" smtClean="0"/>
              <a:t>y) (6495 Sayılı Kanunun 29 uncu maddesiyle eklenen bent Yürürlük; 02.08.2013)21/11/2012 tarihli ve 6361 sayılı Finansal Kiralama, </a:t>
            </a:r>
            <a:r>
              <a:rPr lang="tr-TR" b="0" dirty="0" err="1" smtClean="0"/>
              <a:t>Faktoring</a:t>
            </a:r>
            <a:r>
              <a:rPr lang="tr-TR" b="0" dirty="0" smtClean="0"/>
              <a:t> ve Finansman Şirketleri Kanunu kapsamında; finansal kiralama şirketlerince bizzat kiracıdan satın alınıp geriye kiralanan taşınmazlara uygulanmak üzere ve kiralamaya konu taşınmazın mülkiyetinin sözleşme süresi sonunda kiracıya devredilecek olması koşulu ile kiralanmaya konu taşınmazların kiralayana satılması, satan kişilere kiralanması ve devri.</a:t>
            </a:r>
            <a:endParaRPr lang="tr-TR" b="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79</a:t>
            </a:fld>
            <a:endParaRPr lang="en-US"/>
          </a:p>
        </p:txBody>
      </p:sp>
    </p:spTree>
    <p:extLst>
      <p:ext uri="{BB962C8B-B14F-4D97-AF65-F5344CB8AC3E}">
        <p14:creationId xmlns:p14="http://schemas.microsoft.com/office/powerpoint/2010/main" val="796137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indent="449263" algn="just">
              <a:buNone/>
            </a:pPr>
            <a:r>
              <a:rPr lang="tr-TR" sz="1200" dirty="0" smtClean="0">
                <a:cs typeface="Times New Roman" pitchFamily="18" charset="0"/>
              </a:rPr>
              <a:t>Esas niteliği itibarıyla bir yerden başka bir </a:t>
            </a:r>
            <a:r>
              <a:rPr lang="tr-TR" sz="1200" u="sng" dirty="0" smtClean="0">
                <a:cs typeface="Times New Roman" pitchFamily="18" charset="0"/>
              </a:rPr>
              <a:t>yere taşınması mümkün olmayan</a:t>
            </a:r>
            <a:r>
              <a:rPr lang="tr-TR" sz="1200" dirty="0" smtClean="0">
                <a:cs typeface="Times New Roman" pitchFamily="18" charset="0"/>
              </a:rPr>
              <a:t>, dolayısıyla </a:t>
            </a:r>
            <a:r>
              <a:rPr lang="tr-TR" sz="1200" b="1" dirty="0" smtClean="0">
                <a:cs typeface="Times New Roman" pitchFamily="18" charset="0"/>
              </a:rPr>
              <a:t>yerinde sabit olan mallardır.</a:t>
            </a:r>
            <a:r>
              <a:rPr lang="tr-TR" sz="1200" dirty="0" smtClean="0">
                <a:cs typeface="Times New Roman" pitchFamily="18" charset="0"/>
              </a:rPr>
              <a:t> Bunlar Medeni Kanun’un 704.maddesinde aşağıdaki şekilde sayılmışlardır:</a:t>
            </a:r>
          </a:p>
          <a:p>
            <a:pPr marL="0" indent="449263" algn="just">
              <a:buAutoNum type="arabicPeriod"/>
            </a:pPr>
            <a:r>
              <a:rPr lang="tr-TR" sz="1200" dirty="0" smtClean="0">
                <a:cs typeface="Times New Roman" pitchFamily="18" charset="0"/>
              </a:rPr>
              <a:t>Arazi,</a:t>
            </a:r>
          </a:p>
          <a:p>
            <a:pPr marL="0" indent="449263" algn="just">
              <a:buAutoNum type="arabicPeriod"/>
            </a:pPr>
            <a:r>
              <a:rPr lang="tr-TR" sz="1200" dirty="0" smtClean="0">
                <a:cs typeface="Times New Roman" pitchFamily="18" charset="0"/>
              </a:rPr>
              <a:t>Tapu kütüğünde ayrı sayfaya kaydedilen bağımsız ve sürekli haklar,</a:t>
            </a:r>
          </a:p>
          <a:p>
            <a:pPr marL="0" indent="449263" algn="just">
              <a:buAutoNum type="arabicPeriod"/>
            </a:pPr>
            <a:r>
              <a:rPr lang="tr-TR" sz="1200" dirty="0" smtClean="0">
                <a:cs typeface="Times New Roman" pitchFamily="18" charset="0"/>
              </a:rPr>
              <a:t>Kat mülkiyeti kütüğüne kayıtlı bağımsız bölümler.</a:t>
            </a:r>
          </a:p>
          <a:p>
            <a:pPr marL="0" indent="449263" algn="just">
              <a:buNone/>
            </a:pPr>
            <a:r>
              <a:rPr lang="tr-TR" sz="1200" dirty="0" smtClean="0">
                <a:cs typeface="Times New Roman" pitchFamily="18" charset="0"/>
              </a:rPr>
              <a:t>Taşınmaz tanımına, taşınmazın </a:t>
            </a:r>
            <a:r>
              <a:rPr lang="tr-TR" sz="1200" b="1" dirty="0" smtClean="0">
                <a:cs typeface="Times New Roman" pitchFamily="18" charset="0"/>
              </a:rPr>
              <a:t>bütünleyici parçaları</a:t>
            </a:r>
            <a:r>
              <a:rPr lang="tr-TR" sz="1200" dirty="0" smtClean="0">
                <a:cs typeface="Times New Roman" pitchFamily="18" charset="0"/>
              </a:rPr>
              <a:t> da dahildir.</a:t>
            </a:r>
          </a:p>
          <a:p>
            <a:pPr marL="0" indent="449263" algn="just">
              <a:buNone/>
            </a:pPr>
            <a:r>
              <a:rPr lang="tr-TR" sz="1200" dirty="0" smtClean="0">
                <a:cs typeface="Times New Roman" pitchFamily="18" charset="0"/>
              </a:rPr>
              <a:t>Bütünleyici parça, yerel adetlere göre </a:t>
            </a:r>
            <a:r>
              <a:rPr lang="tr-TR" sz="1200" u="sng" dirty="0" smtClean="0">
                <a:cs typeface="Times New Roman" pitchFamily="18" charset="0"/>
              </a:rPr>
              <a:t>asıl şeyin temel unsuru olan </a:t>
            </a:r>
            <a:r>
              <a:rPr lang="tr-TR" sz="1200" dirty="0" smtClean="0">
                <a:cs typeface="Times New Roman" pitchFamily="18" charset="0"/>
              </a:rPr>
              <a:t>ve o şey yok edilmedikçe, zarara uğratılmadıkça veya yapısı değiştirilmedikçe </a:t>
            </a:r>
            <a:r>
              <a:rPr lang="tr-TR" sz="1200" b="1" dirty="0" smtClean="0">
                <a:cs typeface="Times New Roman" pitchFamily="18" charset="0"/>
              </a:rPr>
              <a:t>ondan ayrılmasına olanak bulunmayan parçadır.</a:t>
            </a:r>
          </a:p>
          <a:p>
            <a:endParaRPr lang="tr-TR" b="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80</a:t>
            </a:fld>
            <a:endParaRPr lang="en-US"/>
          </a:p>
        </p:txBody>
      </p:sp>
    </p:spTree>
    <p:extLst>
      <p:ext uri="{BB962C8B-B14F-4D97-AF65-F5344CB8AC3E}">
        <p14:creationId xmlns:p14="http://schemas.microsoft.com/office/powerpoint/2010/main" val="2794229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81</a:t>
            </a:fld>
            <a:endParaRPr lang="en-US"/>
          </a:p>
        </p:txBody>
      </p:sp>
    </p:spTree>
    <p:extLst>
      <p:ext uri="{BB962C8B-B14F-4D97-AF65-F5344CB8AC3E}">
        <p14:creationId xmlns:p14="http://schemas.microsoft.com/office/powerpoint/2010/main" val="2660902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effectLst/>
                <a:latin typeface="+mn-lt"/>
                <a:ea typeface="+mn-ea"/>
                <a:cs typeface="+mn-cs"/>
              </a:rPr>
              <a:t>KVK 5/3 İştirak hisseleri alımıyla ilgili finansman giderleri hariç olmak üzere, kurumların kurumlar vergisinden istisna edilen kazançlarına ilişkin giderlerinin veya istisna kapsamındaki faaliyetlerinden doğan zararlarının, istisna dışı kurum kazancından indirilmesi kabul edilmez.</a:t>
            </a:r>
          </a:p>
          <a:p>
            <a:endParaRPr lang="tr-TR" b="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82</a:t>
            </a:fld>
            <a:endParaRPr lang="en-US"/>
          </a:p>
        </p:txBody>
      </p:sp>
    </p:spTree>
    <p:extLst>
      <p:ext uri="{BB962C8B-B14F-4D97-AF65-F5344CB8AC3E}">
        <p14:creationId xmlns:p14="http://schemas.microsoft.com/office/powerpoint/2010/main" val="1590969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83</a:t>
            </a:fld>
            <a:endParaRPr lang="en-US"/>
          </a:p>
        </p:txBody>
      </p:sp>
    </p:spTree>
    <p:extLst>
      <p:ext uri="{BB962C8B-B14F-4D97-AF65-F5344CB8AC3E}">
        <p14:creationId xmlns:p14="http://schemas.microsoft.com/office/powerpoint/2010/main" val="3057803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84</a:t>
            </a:fld>
            <a:endParaRPr lang="en-US"/>
          </a:p>
        </p:txBody>
      </p:sp>
    </p:spTree>
    <p:extLst>
      <p:ext uri="{BB962C8B-B14F-4D97-AF65-F5344CB8AC3E}">
        <p14:creationId xmlns:p14="http://schemas.microsoft.com/office/powerpoint/2010/main" val="4047002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399302F-2A71-4CF9-BF32-F5E7C46D4D78}" type="slidenum">
              <a:rPr lang="tr-TR" smtClean="0"/>
              <a:t>8</a:t>
            </a:fld>
            <a:endParaRPr lang="tr-TR"/>
          </a:p>
        </p:txBody>
      </p:sp>
    </p:spTree>
    <p:extLst>
      <p:ext uri="{BB962C8B-B14F-4D97-AF65-F5344CB8AC3E}">
        <p14:creationId xmlns:p14="http://schemas.microsoft.com/office/powerpoint/2010/main" val="3323273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lnSpcReduction="20000"/>
          </a:bodyPr>
          <a:lstStyle/>
          <a:p>
            <a:r>
              <a:rPr lang="tr-TR" b="0" dirty="0" err="1" smtClean="0"/>
              <a:t>Kızılot</a:t>
            </a:r>
            <a:r>
              <a:rPr lang="tr-TR" b="0" dirty="0" smtClean="0"/>
              <a:t>,</a:t>
            </a:r>
            <a:r>
              <a:rPr lang="tr-TR" b="0" baseline="0" dirty="0" smtClean="0"/>
              <a:t> Şükrü, Hürriyet, 04.11.2013:</a:t>
            </a:r>
          </a:p>
          <a:p>
            <a:r>
              <a:rPr lang="tr-TR" b="0" baseline="0" dirty="0" smtClean="0"/>
              <a:t>Bu uygulamayı en çok kimler talep etmektedir:</a:t>
            </a:r>
          </a:p>
          <a:p>
            <a:r>
              <a:rPr lang="tr-TR" b="1" baseline="0" dirty="0" smtClean="0"/>
              <a:t>Turizm sektöründe faaliyet gösteren, </a:t>
            </a:r>
            <a:r>
              <a:rPr lang="tr-TR" b="0" baseline="0" dirty="0" smtClean="0"/>
              <a:t>otelinin tefrişini yenilemek ya da oda sayısını artırmak isteyen; </a:t>
            </a:r>
            <a:r>
              <a:rPr lang="tr-TR" b="1" baseline="0" dirty="0" smtClean="0"/>
              <a:t>pansiyonlar, butik oteller, şehir otelleri (özellikle Anadolu’da) </a:t>
            </a:r>
            <a:r>
              <a:rPr lang="tr-TR" b="0" baseline="0" dirty="0" smtClean="0"/>
              <a:t>ve 4-5 yıldızlı sahil otelleri,</a:t>
            </a:r>
          </a:p>
          <a:p>
            <a:r>
              <a:rPr lang="tr-TR" b="1" baseline="0" dirty="0" smtClean="0"/>
              <a:t>Sağlık sektöründe, </a:t>
            </a:r>
            <a:r>
              <a:rPr lang="tr-TR" b="0" baseline="0" dirty="0" smtClean="0"/>
              <a:t>yenileme yapacak ve kapasite artıracak sağlık merkezleri ve hastaneler (amortisman süresi dolmamış sağlık ekipmanlarının değerleri de gayrimenkulün değerine dahil edilebiliyor.)</a:t>
            </a:r>
          </a:p>
          <a:p>
            <a:r>
              <a:rPr lang="tr-TR" b="1" baseline="0" dirty="0" smtClean="0"/>
              <a:t>Tekstil, hazır giyim ve deri fabrikaları, mobilya, ayakkabı, kağıt, un, yem fabrikaları, metal işleme tesisleri, otomotiv yedek parçası üreten imalathaneler vb. </a:t>
            </a:r>
            <a:r>
              <a:rPr lang="tr-TR" b="0" baseline="0" dirty="0" smtClean="0"/>
              <a:t>(amortisman süresi dolmamış 3-4 yıllık ekipmanlar da gayrimenkulün değerine dahil edilebiliyor)</a:t>
            </a:r>
          </a:p>
          <a:p>
            <a:r>
              <a:rPr lang="tr-TR" b="1" baseline="0" dirty="0" smtClean="0"/>
              <a:t>Ofis binaları, </a:t>
            </a:r>
            <a:r>
              <a:rPr lang="tr-TR" b="0" baseline="0" dirty="0" smtClean="0"/>
              <a:t>leasing şirketlerinden, en çok talepte bulunan finansman sorunlarını çözen şirketleri oluşturuyor.</a:t>
            </a:r>
          </a:p>
          <a:p>
            <a:endParaRPr lang="tr-TR" b="0" baseline="0" dirty="0" smtClean="0"/>
          </a:p>
          <a:p>
            <a:r>
              <a:rPr lang="tr-TR" b="1" baseline="0" dirty="0" smtClean="0"/>
              <a:t>ORGANİZE SANAYİ BÖLGELERİ</a:t>
            </a:r>
          </a:p>
          <a:p>
            <a:endParaRPr lang="tr-TR" b="1" baseline="0" dirty="0" smtClean="0"/>
          </a:p>
          <a:p>
            <a:r>
              <a:rPr lang="tr-TR" b="0" baseline="0" dirty="0" smtClean="0"/>
              <a:t>Şirket gayrimenkulünü </a:t>
            </a:r>
            <a:r>
              <a:rPr lang="tr-TR" b="1" baseline="0" dirty="0" smtClean="0"/>
              <a:t>“sat-kirala ve geri al” </a:t>
            </a:r>
            <a:r>
              <a:rPr lang="tr-TR" b="0" baseline="0" dirty="0" smtClean="0"/>
              <a:t>uygulamasından, </a:t>
            </a:r>
            <a:r>
              <a:rPr lang="tr-TR" b="1" baseline="0" dirty="0" smtClean="0"/>
              <a:t>organize sanayi bölgelerinde </a:t>
            </a:r>
            <a:r>
              <a:rPr lang="tr-TR" b="0" baseline="0" dirty="0" smtClean="0"/>
              <a:t>faaliyet gösteren şirketlerin </a:t>
            </a:r>
            <a:r>
              <a:rPr lang="tr-TR" b="1" baseline="0" dirty="0" smtClean="0"/>
              <a:t>yararlanamayacaklarına </a:t>
            </a:r>
            <a:r>
              <a:rPr lang="tr-TR" b="0" baseline="0" dirty="0" smtClean="0"/>
              <a:t>dair, Bilim Sanayi ve Teknoloji Bakanlığı’nın Finansal Kiralama Derneği’ne gönderdiği 11.10.2011 tarih ve 499-02347 sayılı bir yazı var. Bu yazıda; OSB ile ilgili yasa ve yönetmelikler uyarınca, </a:t>
            </a:r>
            <a:r>
              <a:rPr lang="tr-TR" b="1" baseline="0" dirty="0" smtClean="0"/>
              <a:t>mülkiyeti OSB’lere ait gayrimenkuller ile mülkiyeti OSB sınırları içindeki katılımcılara ait olan gayrimenkullerin, finansal kiralamaya konu yapılamayacağı </a:t>
            </a:r>
            <a:r>
              <a:rPr lang="tr-TR" b="0" baseline="0" dirty="0" smtClean="0"/>
              <a:t>belirtiliyor. Bu nedenle, OSB’lerde faaliyet gösteren şirketler, </a:t>
            </a:r>
            <a:r>
              <a:rPr lang="tr-TR" b="1" baseline="0" dirty="0" smtClean="0"/>
              <a:t>“sat-kirala-geri al” </a:t>
            </a:r>
            <a:r>
              <a:rPr lang="tr-TR" b="0" baseline="0" dirty="0" smtClean="0"/>
              <a:t>uygulamasından yararlanamıyorlar.</a:t>
            </a:r>
          </a:p>
          <a:p>
            <a:r>
              <a:rPr lang="tr-TR" b="0" baseline="0" dirty="0" smtClean="0"/>
              <a:t>Bu sonunun ilgili Bakanlıkça yakında çözümlenmesi gerekiyor.</a:t>
            </a:r>
          </a:p>
          <a:p>
            <a:endParaRPr lang="tr-TR" b="0" baseline="0" dirty="0" smtClean="0"/>
          </a:p>
          <a:p>
            <a:r>
              <a:rPr lang="tr-TR" b="0" baseline="0" dirty="0" smtClean="0"/>
              <a:t>(D.Ş.): Bu sorunla ilgili olarak kanun taslağı hazırlanmış. Bu taslak gazete yazılarına düşmüş ama herhangi bir kanunun içerisinde yayınlandığına göremedim. (08.02.2015)</a:t>
            </a:r>
            <a:endParaRPr lang="tr-TR" b="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85</a:t>
            </a:fld>
            <a:endParaRPr lang="en-US"/>
          </a:p>
        </p:txBody>
      </p:sp>
    </p:spTree>
    <p:extLst>
      <p:ext uri="{BB962C8B-B14F-4D97-AF65-F5344CB8AC3E}">
        <p14:creationId xmlns:p14="http://schemas.microsoft.com/office/powerpoint/2010/main" val="3137611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0" dirty="0" smtClean="0"/>
              <a:t>(D.Ş.):</a:t>
            </a:r>
            <a:r>
              <a:rPr lang="tr-TR" b="0" baseline="0" dirty="0" smtClean="0"/>
              <a:t> KDV Genel Uygulama tebliği ile yapılan düzenleme ile KDV teşviki çok fazla bir anlamı kalmamaktadır. </a:t>
            </a:r>
          </a:p>
          <a:p>
            <a:endParaRPr lang="tr-TR" sz="1200" b="0" i="0" kern="1200" baseline="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Aşağıdaki vergiler mükellefin vergiye tabi işlemleri üzerinden hesaplanan katma değer vergisinden indirilemez:</a:t>
            </a:r>
          </a:p>
          <a:p>
            <a:r>
              <a:rPr lang="tr-TR" sz="1200" b="0" i="0" kern="1200" dirty="0" smtClean="0">
                <a:solidFill>
                  <a:schemeClr val="tx1"/>
                </a:solidFill>
                <a:effectLst/>
                <a:latin typeface="+mn-lt"/>
                <a:ea typeface="+mn-ea"/>
                <a:cs typeface="+mn-cs"/>
              </a:rPr>
              <a:t>a) Vergiye tabi olmayan veya vergiden istisna edilmiş bulunan malların teslimi ve hizmet ifası ile ilgili alış vesikalarında gösterilen veya bu mal ve hizmetlerin maliyetleri içinde yer alan katma değer vergisi,</a:t>
            </a:r>
            <a:endParaRPr lang="tr-TR" sz="1200" b="0" i="0" kern="1200" dirty="0">
              <a:solidFill>
                <a:schemeClr val="tx1"/>
              </a:solidFill>
              <a:effectLst/>
              <a:latin typeface="+mn-lt"/>
              <a:ea typeface="+mn-ea"/>
              <a:cs typeface="+mn-cs"/>
            </a:endParaRPr>
          </a:p>
        </p:txBody>
      </p:sp>
      <p:sp>
        <p:nvSpPr>
          <p:cNvPr id="4" name="3 Slayt Numarası Yer Tutucusu"/>
          <p:cNvSpPr>
            <a:spLocks noGrp="1"/>
          </p:cNvSpPr>
          <p:nvPr>
            <p:ph type="sldNum" sz="quarter" idx="10"/>
          </p:nvPr>
        </p:nvSpPr>
        <p:spPr/>
        <p:txBody>
          <a:bodyPr/>
          <a:lstStyle/>
          <a:p>
            <a:fld id="{117448B4-F5BE-F440-9EE0-DD2720A93A67}" type="slidenum">
              <a:rPr lang="en-US" smtClean="0"/>
              <a:pPr/>
              <a:t>86</a:t>
            </a:fld>
            <a:endParaRPr lang="en-US"/>
          </a:p>
        </p:txBody>
      </p:sp>
    </p:spTree>
    <p:extLst>
      <p:ext uri="{BB962C8B-B14F-4D97-AF65-F5344CB8AC3E}">
        <p14:creationId xmlns:p14="http://schemas.microsoft.com/office/powerpoint/2010/main" val="1731766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85000" lnSpcReduction="20000"/>
          </a:bodyPr>
          <a:lstStyle/>
          <a:p>
            <a:r>
              <a:rPr lang="tr-TR" b="1" dirty="0" smtClean="0"/>
              <a:t>Kurumlar</a:t>
            </a:r>
            <a:r>
              <a:rPr lang="tr-TR" b="1" baseline="0" dirty="0" smtClean="0"/>
              <a:t> Vergisi 8 No.lu Tebliğ Taslağı </a:t>
            </a:r>
            <a:r>
              <a:rPr lang="tr-TR" b="1" dirty="0" smtClean="0"/>
              <a:t>Örnek 1: </a:t>
            </a:r>
            <a:r>
              <a:rPr lang="tr-TR" dirty="0" smtClean="0"/>
              <a:t>(A) A.Ş. 15/5/2009 tarihinde 10.000.000.- TL’ye iktisap ettiği ve aktifine aldığı taşınmaz için 400.000.- TL amortisman ayırdıktan sonra bu taşınmazı kira sertifikası ihracı amacıyla 15/4/2011 tarihinde 15.000.000.- TL bedel üzerinden (B) Varlık Kiralama A.Ş.’ye devretmiş; altı ayda bir 750.000.- TL kira ödemesi karşılığında 3 yıllığına kiralamıştır. Söz konusu taşınmazın ekonomik ömrü elli yıl olarak değerlendirilmekte olup kira süresi sonunda (15/4/2014) (B) Varlık Kiralama A.Ş. tarafından taşınmaz 15.000.000.- TL bedelle (A) A.Ş.’ye geri satılmıştır. </a:t>
            </a:r>
          </a:p>
          <a:p>
            <a:r>
              <a:rPr lang="tr-TR" dirty="0" smtClean="0"/>
              <a:t>(B) Varlık Kiralama A.Ş. kira süresi boyunca toplam 900.000.- TL amortisman ayırmıştır. </a:t>
            </a:r>
          </a:p>
          <a:p>
            <a:r>
              <a:rPr lang="tr-TR" dirty="0" smtClean="0"/>
              <a:t>(A) A.Ş. söz konusu taşınmazı 20/3/2015 tarihinde 18.000.000.- TL bedelle (C) Ltd. </a:t>
            </a:r>
            <a:r>
              <a:rPr lang="tr-TR" dirty="0" err="1" smtClean="0"/>
              <a:t>Şti.’ne</a:t>
            </a:r>
            <a:r>
              <a:rPr lang="tr-TR" dirty="0" smtClean="0"/>
              <a:t> satmıştır. </a:t>
            </a:r>
          </a:p>
          <a:p>
            <a:r>
              <a:rPr lang="tr-TR" dirty="0" smtClean="0"/>
              <a:t>(A) A.Ş. 2014 yılında söz konusu taşınmaz için 300.000.- TL amortisman ayırmıştır.</a:t>
            </a:r>
          </a:p>
          <a:p>
            <a:r>
              <a:rPr lang="tr-TR" b="1" dirty="0" smtClean="0"/>
              <a:t>(A) A.Ş.’</a:t>
            </a:r>
            <a:r>
              <a:rPr lang="tr-TR" b="1" dirty="0" err="1" smtClean="0"/>
              <a:t>nin</a:t>
            </a:r>
            <a:r>
              <a:rPr lang="tr-TR" b="1" dirty="0" smtClean="0"/>
              <a:t> taşınmazı (B) Varlık Kiralama A.Ş.’ye satışı: </a:t>
            </a:r>
            <a:endParaRPr lang="tr-TR" dirty="0" smtClean="0"/>
          </a:p>
          <a:p>
            <a:r>
              <a:rPr lang="tr-TR" dirty="0" smtClean="0"/>
              <a:t>İstisna kazanç  : (Satış bedeli + (A) A.Ş.’</a:t>
            </a:r>
            <a:r>
              <a:rPr lang="tr-TR" dirty="0" err="1" smtClean="0"/>
              <a:t>nin</a:t>
            </a:r>
            <a:r>
              <a:rPr lang="tr-TR" dirty="0" smtClean="0"/>
              <a:t> ayırmış olduğu amortisman) – Maliyet Bedeli </a:t>
            </a:r>
            <a:br>
              <a:rPr lang="tr-TR" dirty="0" smtClean="0"/>
            </a:br>
            <a:r>
              <a:rPr lang="tr-TR" dirty="0" smtClean="0"/>
              <a:t>İstisna kazanç  : [(15.000.000.- TL  +  400.000.- TL) - 10.000.000.- TL = ] 5.400.000.- TL</a:t>
            </a:r>
          </a:p>
          <a:p>
            <a:r>
              <a:rPr lang="tr-TR" dirty="0" smtClean="0"/>
              <a:t>(A) A.Ş.’</a:t>
            </a:r>
            <a:r>
              <a:rPr lang="tr-TR" dirty="0" err="1" smtClean="0"/>
              <a:t>nin</a:t>
            </a:r>
            <a:r>
              <a:rPr lang="tr-TR" dirty="0" smtClean="0"/>
              <a:t> aktifine kayıtlı taşınmazını kira sertifikası ihracı amacıyla (B) Varlık Kiralama A.Ş.’ye satışından doğan 5.400.000.- TL tutarındaki kazancının tamamı kurumlar vergisinden istisna edilebilecektir.</a:t>
            </a:r>
          </a:p>
          <a:p>
            <a:r>
              <a:rPr lang="tr-TR" b="1" dirty="0" smtClean="0"/>
              <a:t>(B) Varlık Kiralama A.Ş.’</a:t>
            </a:r>
            <a:r>
              <a:rPr lang="tr-TR" b="1" dirty="0" err="1" smtClean="0"/>
              <a:t>nin</a:t>
            </a:r>
            <a:r>
              <a:rPr lang="tr-TR" b="1" dirty="0" smtClean="0"/>
              <a:t> taşınmazı (A) A.Ş.’ye geri satışı:</a:t>
            </a:r>
            <a:endParaRPr lang="tr-TR" dirty="0" smtClean="0"/>
          </a:p>
          <a:p>
            <a:r>
              <a:rPr lang="tr-TR" dirty="0" smtClean="0"/>
              <a:t>İstisna kazanç  : (Satış bedeli + (B) Varlık Kiralama A.Ş.’</a:t>
            </a:r>
            <a:r>
              <a:rPr lang="tr-TR" dirty="0" err="1" smtClean="0"/>
              <a:t>nin</a:t>
            </a:r>
            <a:r>
              <a:rPr lang="tr-TR" dirty="0" smtClean="0"/>
              <a:t> ayırmış olduğu amortisman) –  (B) Varlık Kiralama A.Ş.’</a:t>
            </a:r>
            <a:r>
              <a:rPr lang="tr-TR" dirty="0" err="1" smtClean="0"/>
              <a:t>nin</a:t>
            </a:r>
            <a:r>
              <a:rPr lang="tr-TR" dirty="0" smtClean="0"/>
              <a:t> maliyet bedeli </a:t>
            </a:r>
            <a:br>
              <a:rPr lang="tr-TR" dirty="0" smtClean="0"/>
            </a:br>
            <a:r>
              <a:rPr lang="tr-TR" dirty="0" smtClean="0"/>
              <a:t>İstisna kazanç  : [(15.000.000.- TL + 900.000.- TL) – 15.000.000.- TL = ] 900.000.- TL</a:t>
            </a:r>
          </a:p>
          <a:p>
            <a:r>
              <a:rPr lang="tr-TR" dirty="0" smtClean="0"/>
              <a:t>(B) Varlık Kiralama A.Ş.’</a:t>
            </a:r>
            <a:r>
              <a:rPr lang="tr-TR" dirty="0" err="1" smtClean="0"/>
              <a:t>nin</a:t>
            </a:r>
            <a:r>
              <a:rPr lang="tr-TR" dirty="0" smtClean="0"/>
              <a:t> söz konusu taşınmazı (A) A.Ş.’ye geri satışından doğan 900.000.- TL tutarındaki kazancın tamamı kurumlar vergisinden istisna edilebilecektir. Öte yandan (B) Varlık Kiralama A.Ş.’ye yapılan kira ödemelerinin istisna kapsamında değerlendirilmeyeceği tabiidir. </a:t>
            </a:r>
          </a:p>
          <a:p>
            <a:r>
              <a:rPr lang="tr-TR" b="1" dirty="0" smtClean="0"/>
              <a:t>(A) A.Ş.’</a:t>
            </a:r>
            <a:r>
              <a:rPr lang="tr-TR" b="1" dirty="0" err="1" smtClean="0"/>
              <a:t>nin</a:t>
            </a:r>
            <a:r>
              <a:rPr lang="tr-TR" b="1" dirty="0" smtClean="0"/>
              <a:t> taşınmazı (C) Ltd. </a:t>
            </a:r>
            <a:r>
              <a:rPr lang="tr-TR" b="1" dirty="0" err="1" smtClean="0"/>
              <a:t>Şti.’ne</a:t>
            </a:r>
            <a:r>
              <a:rPr lang="tr-TR" b="1" dirty="0" smtClean="0"/>
              <a:t> satışı:</a:t>
            </a:r>
            <a:endParaRPr lang="tr-TR" dirty="0" smtClean="0"/>
          </a:p>
          <a:p>
            <a:r>
              <a:rPr lang="tr-TR" dirty="0" smtClean="0"/>
              <a:t>(A) A.Ş. kira sertifikası ihracı amacıyla satışa konu etmiş olduğu taşınmazı (B) Varlık Kiralama A.Ş.’den geri aldıktan sonra üçüncü kişi niteliğindeki bir kuruma satmış olduğundan satış bedeli ile (A) A.Ş.’deki kayıtlı ilk değer arasındaki farka ayrılan toplam amortismanlar eklenerek satış karı tespit edilecektir. </a:t>
            </a:r>
          </a:p>
          <a:p>
            <a:r>
              <a:rPr lang="tr-TR" dirty="0" smtClean="0"/>
              <a:t>Satış kârı        : (Satış bedeli + Tüm kurumlarda ayrılan toplam amortisman) - İlk kayıtlı değer</a:t>
            </a:r>
            <a:br>
              <a:rPr lang="tr-TR" dirty="0" smtClean="0"/>
            </a:br>
            <a:r>
              <a:rPr lang="tr-TR" dirty="0" smtClean="0"/>
              <a:t>Satış kârı        : [(18.000.000.- TL + 400.000 + 900.000.- TL + 300.000.- TL) - 10.000.000.- TL = ] 9.600.000.- TL</a:t>
            </a:r>
          </a:p>
          <a:p>
            <a:r>
              <a:rPr lang="tr-TR" dirty="0" smtClean="0"/>
              <a:t>(</a:t>
            </a:r>
            <a:r>
              <a:rPr lang="tr-TR" u="sng" dirty="0" smtClean="0">
                <a:solidFill>
                  <a:srgbClr val="FF0000"/>
                </a:solidFill>
              </a:rPr>
              <a:t>A) A.Ş. Kurumlar Vergisi Kanununun 5 </a:t>
            </a:r>
            <a:r>
              <a:rPr lang="tr-TR" u="sng" dirty="0" err="1" smtClean="0">
                <a:solidFill>
                  <a:srgbClr val="FF0000"/>
                </a:solidFill>
              </a:rPr>
              <a:t>nci</a:t>
            </a:r>
            <a:r>
              <a:rPr lang="tr-TR" u="sng" dirty="0" smtClean="0">
                <a:solidFill>
                  <a:srgbClr val="FF0000"/>
                </a:solidFill>
              </a:rPr>
              <a:t> maddesinin birinci fıkrasının (e) bendinde yer alan şartlardan taşınmazın iki tam yıl süreyle aktifte yer alması şartını taşımadığından 9.600.000.- TL tutarındaki satış kazancının tamamı kurum kazancına dahil edilerek kurumlar vergisine tabi tutulacaktır.  </a:t>
            </a:r>
          </a:p>
          <a:p>
            <a:endParaRPr lang="tr-TR" b="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87</a:t>
            </a:fld>
            <a:endParaRPr lang="en-US"/>
          </a:p>
        </p:txBody>
      </p:sp>
    </p:spTree>
    <p:extLst>
      <p:ext uri="{BB962C8B-B14F-4D97-AF65-F5344CB8AC3E}">
        <p14:creationId xmlns:p14="http://schemas.microsoft.com/office/powerpoint/2010/main" val="1943540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399302F-2A71-4CF9-BF32-F5E7C46D4D78}" type="slidenum">
              <a:rPr lang="tr-TR" smtClean="0"/>
              <a:t>88</a:t>
            </a:fld>
            <a:endParaRPr lang="tr-TR"/>
          </a:p>
        </p:txBody>
      </p:sp>
    </p:spTree>
    <p:extLst>
      <p:ext uri="{BB962C8B-B14F-4D97-AF65-F5344CB8AC3E}">
        <p14:creationId xmlns:p14="http://schemas.microsoft.com/office/powerpoint/2010/main" val="2042990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1980’li yıllardan beri uygulanan Yap-İşlet-Devret modeli ülkemizde iki türlü uygulanmaktadır.</a:t>
            </a:r>
          </a:p>
          <a:p>
            <a:r>
              <a:rPr lang="tr-TR" sz="1200" b="0" i="0" kern="1200" dirty="0" smtClean="0">
                <a:solidFill>
                  <a:schemeClr val="tx1"/>
                </a:solidFill>
                <a:effectLst/>
                <a:latin typeface="+mn-lt"/>
                <a:ea typeface="+mn-ea"/>
                <a:cs typeface="+mn-cs"/>
              </a:rPr>
              <a:t>Birincisi</a:t>
            </a:r>
            <a:r>
              <a:rPr lang="tr-TR" sz="1200" b="1" i="0" kern="1200" dirty="0" smtClean="0">
                <a:solidFill>
                  <a:schemeClr val="tx1"/>
                </a:solidFill>
                <a:effectLst/>
                <a:latin typeface="+mn-lt"/>
                <a:ea typeface="+mn-ea"/>
                <a:cs typeface="+mn-cs"/>
              </a:rPr>
              <a:t> Kamu yatırımlarının finansmanında, kamu-özel sektör işbirliği şeklinde adlandırabileceğimiz modeldir.</a:t>
            </a:r>
            <a:r>
              <a:rPr lang="tr-TR" sz="1200" b="0" i="0" kern="1200" dirty="0" smtClean="0">
                <a:solidFill>
                  <a:schemeClr val="tx1"/>
                </a:solidFill>
                <a:effectLst/>
                <a:latin typeface="+mn-lt"/>
                <a:ea typeface="+mn-ea"/>
                <a:cs typeface="+mn-cs"/>
              </a:rPr>
              <a:t> Bu bağlamda Yap-İşlet-Devret uygulamaları ile ilgili ilk yasal düzenleme, 08.06.1994 tarih ve 3996 sayılı </a:t>
            </a:r>
            <a:r>
              <a:rPr lang="tr-TR" sz="1200" b="1" i="0" kern="1200" dirty="0" smtClean="0">
                <a:solidFill>
                  <a:schemeClr val="tx1"/>
                </a:solidFill>
                <a:effectLst/>
                <a:latin typeface="+mn-lt"/>
                <a:ea typeface="+mn-ea"/>
                <a:cs typeface="+mn-cs"/>
              </a:rPr>
              <a:t>“Bazı Yatırım ve Hizmetlerin Yap-İşlet-Devret Modeli Çerçevesinde Yaptırılması Hakkında </a:t>
            </a:r>
            <a:r>
              <a:rPr lang="tr-TR" sz="1200" b="1" i="0" kern="1200" dirty="0" err="1" smtClean="0">
                <a:solidFill>
                  <a:schemeClr val="tx1"/>
                </a:solidFill>
                <a:effectLst/>
                <a:latin typeface="+mn-lt"/>
                <a:ea typeface="+mn-ea"/>
                <a:cs typeface="+mn-cs"/>
              </a:rPr>
              <a:t>Kanun”</a:t>
            </a:r>
            <a:r>
              <a:rPr lang="tr-TR" sz="1200" b="0" i="0" kern="1200" dirty="0" err="1" smtClean="0">
                <a:solidFill>
                  <a:schemeClr val="tx1"/>
                </a:solidFill>
                <a:effectLst/>
                <a:latin typeface="+mn-lt"/>
                <a:ea typeface="+mn-ea"/>
                <a:cs typeface="+mn-cs"/>
              </a:rPr>
              <a:t>dur</a:t>
            </a:r>
            <a:r>
              <a:rPr lang="tr-TR" sz="1200" b="0" i="0" kern="1200" dirty="0" smtClean="0">
                <a:solidFill>
                  <a:schemeClr val="tx1"/>
                </a:solidFill>
                <a:effectLst/>
                <a:latin typeface="+mn-lt"/>
                <a:ea typeface="+mn-ea"/>
                <a:cs typeface="+mn-cs"/>
              </a:rPr>
              <a:t>.</a:t>
            </a:r>
          </a:p>
          <a:p>
            <a:r>
              <a:rPr lang="tr-TR" sz="1200" b="0" i="0" kern="1200" dirty="0" smtClean="0">
                <a:solidFill>
                  <a:schemeClr val="tx1"/>
                </a:solidFill>
                <a:effectLst/>
                <a:latin typeface="+mn-lt"/>
                <a:ea typeface="+mn-ea"/>
                <a:cs typeface="+mn-cs"/>
              </a:rPr>
              <a:t>Bu model köprüler, hava alanları, alt geçitler, metro, otoyollar vb. projelerde yaygın olarak kullanılmış ve halen devam eden bir kısım projelerde kullanılmaktadır.</a:t>
            </a:r>
          </a:p>
          <a:p>
            <a:r>
              <a:rPr lang="tr-TR" sz="1200" b="0" i="0" kern="1200" dirty="0" smtClean="0">
                <a:solidFill>
                  <a:schemeClr val="tx1"/>
                </a:solidFill>
                <a:effectLst/>
                <a:latin typeface="+mn-lt"/>
                <a:ea typeface="+mn-ea"/>
                <a:cs typeface="+mn-cs"/>
              </a:rPr>
              <a:t>Diğeri de </a:t>
            </a:r>
            <a:r>
              <a:rPr lang="tr-TR" sz="1200" b="1" i="0" kern="1200" dirty="0" smtClean="0">
                <a:solidFill>
                  <a:schemeClr val="tx1"/>
                </a:solidFill>
                <a:effectLst/>
                <a:latin typeface="+mn-lt"/>
                <a:ea typeface="+mn-ea"/>
                <a:cs typeface="+mn-cs"/>
              </a:rPr>
              <a:t>Özel Yap-İşlet-</a:t>
            </a:r>
            <a:r>
              <a:rPr lang="tr-TR" sz="1200" b="1" i="0" kern="1200" dirty="0" err="1" smtClean="0">
                <a:solidFill>
                  <a:schemeClr val="tx1"/>
                </a:solidFill>
                <a:effectLst/>
                <a:latin typeface="+mn-lt"/>
                <a:ea typeface="+mn-ea"/>
                <a:cs typeface="+mn-cs"/>
              </a:rPr>
              <a:t>Devret</a:t>
            </a:r>
            <a:r>
              <a:rPr lang="tr-TR" sz="1200" b="0" i="0" kern="1200" dirty="0" err="1" smtClean="0">
                <a:solidFill>
                  <a:schemeClr val="tx1"/>
                </a:solidFill>
                <a:effectLst/>
                <a:latin typeface="+mn-lt"/>
                <a:ea typeface="+mn-ea"/>
                <a:cs typeface="+mn-cs"/>
              </a:rPr>
              <a:t>’lerdir</a:t>
            </a:r>
            <a:r>
              <a:rPr lang="tr-TR" sz="1200" b="0" i="0" kern="1200" dirty="0" smtClean="0">
                <a:solidFill>
                  <a:schemeClr val="tx1"/>
                </a:solidFill>
                <a:effectLst/>
                <a:latin typeface="+mn-lt"/>
                <a:ea typeface="+mn-ea"/>
                <a:cs typeface="+mn-cs"/>
              </a:rPr>
              <a:t>. Birçok işletme özellikle şehir merkezlerinde veya turistik bölgelerde faaliyetlerine uygun iş yerlerini kiralamaktadır. Ancak söz konusu işyerlerinin yapılacak faaliyeti destekleyici özellikleri taşımamaları nedeniyle, firmalar üzerinde faaliyetlerinde kullanmalarına uygun olmayan binaları veya boş arsaları kiralamakta ve bu taşınmazların üzerine de ihtiyaçlarını giderecek yapıları inşa etmektedirler. Söz konusu arazi veya bina kiralamaları genellikle 15, 20 veya daha uzun yılları kapsayabilmektedir. Bu tip kiralamalarda genel olarak kiralanan arsa için kira süresince belirli bir kira bedeli ödenmektedir. Bazen de herhangi bir kira ödemesi yapılmamaktadır. Ancak kira süresinin sonunda arsa üzerine yapılan bina arsa sahibine terkedilmektedir.</a:t>
            </a:r>
          </a:p>
          <a:p>
            <a:endParaRPr lang="tr-TR" dirty="0"/>
          </a:p>
        </p:txBody>
      </p:sp>
      <p:sp>
        <p:nvSpPr>
          <p:cNvPr id="4" name="Slayt Numarası Yer Tutucusu 3"/>
          <p:cNvSpPr>
            <a:spLocks noGrp="1"/>
          </p:cNvSpPr>
          <p:nvPr>
            <p:ph type="sldNum" sz="quarter" idx="10"/>
          </p:nvPr>
        </p:nvSpPr>
        <p:spPr/>
        <p:txBody>
          <a:bodyPr/>
          <a:lstStyle/>
          <a:p>
            <a:fld id="{7399302F-2A71-4CF9-BF32-F5E7C46D4D78}" type="slidenum">
              <a:rPr lang="tr-TR" smtClean="0"/>
              <a:t>90</a:t>
            </a:fld>
            <a:endParaRPr lang="tr-TR"/>
          </a:p>
        </p:txBody>
      </p:sp>
    </p:spTree>
    <p:extLst>
      <p:ext uri="{BB962C8B-B14F-4D97-AF65-F5344CB8AC3E}">
        <p14:creationId xmlns:p14="http://schemas.microsoft.com/office/powerpoint/2010/main" val="1331754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399302F-2A71-4CF9-BF32-F5E7C46D4D78}" type="slidenum">
              <a:rPr lang="tr-TR" smtClean="0"/>
              <a:t>91</a:t>
            </a:fld>
            <a:endParaRPr lang="tr-TR"/>
          </a:p>
        </p:txBody>
      </p:sp>
    </p:spTree>
    <p:extLst>
      <p:ext uri="{BB962C8B-B14F-4D97-AF65-F5344CB8AC3E}">
        <p14:creationId xmlns:p14="http://schemas.microsoft.com/office/powerpoint/2010/main" val="838067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399302F-2A71-4CF9-BF32-F5E7C46D4D78}" type="slidenum">
              <a:rPr lang="tr-TR" smtClean="0"/>
              <a:t>92</a:t>
            </a:fld>
            <a:endParaRPr lang="tr-TR"/>
          </a:p>
        </p:txBody>
      </p:sp>
    </p:spTree>
    <p:extLst>
      <p:ext uri="{BB962C8B-B14F-4D97-AF65-F5344CB8AC3E}">
        <p14:creationId xmlns:p14="http://schemas.microsoft.com/office/powerpoint/2010/main" val="3193683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399302F-2A71-4CF9-BF32-F5E7C46D4D78}" type="slidenum">
              <a:rPr lang="tr-TR" smtClean="0"/>
              <a:t>93</a:t>
            </a:fld>
            <a:endParaRPr lang="tr-TR"/>
          </a:p>
        </p:txBody>
      </p:sp>
    </p:spTree>
    <p:extLst>
      <p:ext uri="{BB962C8B-B14F-4D97-AF65-F5344CB8AC3E}">
        <p14:creationId xmlns:p14="http://schemas.microsoft.com/office/powerpoint/2010/main" val="3094764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Bu </a:t>
            </a:r>
            <a:r>
              <a:rPr lang="tr-TR" sz="1200" b="0" i="0" kern="1200" dirty="0" err="1" smtClean="0">
                <a:solidFill>
                  <a:schemeClr val="tx1"/>
                </a:solidFill>
                <a:effectLst/>
                <a:latin typeface="+mn-lt"/>
                <a:ea typeface="+mn-ea"/>
                <a:cs typeface="+mn-cs"/>
              </a:rPr>
              <a:t>özelgeyle</a:t>
            </a:r>
            <a:r>
              <a:rPr lang="tr-TR" sz="1200" b="0" i="0" kern="1200" dirty="0" smtClean="0">
                <a:solidFill>
                  <a:schemeClr val="tx1"/>
                </a:solidFill>
                <a:effectLst/>
                <a:latin typeface="+mn-lt"/>
                <a:ea typeface="+mn-ea"/>
                <a:cs typeface="+mn-cs"/>
              </a:rPr>
              <a:t> ;</a:t>
            </a:r>
          </a:p>
          <a:p>
            <a:r>
              <a:rPr lang="tr-TR" sz="1200" b="0" i="0" kern="1200" dirty="0" smtClean="0">
                <a:solidFill>
                  <a:schemeClr val="tx1"/>
                </a:solidFill>
                <a:effectLst/>
                <a:latin typeface="+mn-lt"/>
                <a:ea typeface="+mn-ea"/>
                <a:cs typeface="+mn-cs"/>
              </a:rPr>
              <a:t>- Şirketlerin arsa sahipleri ile düzenledikleri sözleşmeye istinaden bina inşa edilmesi için yaptıkları harcamaların özel maliyet bedeli olarak dikkate alınamayacağı, yapılan işin arsa sahiplerine verilen bir inşaat taahhüt hizmeti olarak kabul edilmesi gerektiği,</a:t>
            </a:r>
          </a:p>
          <a:p>
            <a:r>
              <a:rPr lang="tr-TR" sz="1200" b="0" i="0" kern="1200" dirty="0" smtClean="0">
                <a:solidFill>
                  <a:schemeClr val="tx1"/>
                </a:solidFill>
                <a:effectLst/>
                <a:latin typeface="+mn-lt"/>
                <a:ea typeface="+mn-ea"/>
                <a:cs typeface="+mn-cs"/>
              </a:rPr>
              <a:t>- Sözleşmeye istinaden arsa sahiplerine bina yapım hizmeti verilmek suretiyle inşa edilen bina için yapılan harcamaların emsale uygun belirlenen bir kâr marjı ile arsa sahibi şahıslara fatura edilerek (Faturalamada genel oranda (% 18) KDV hesaplanması unutulmamalı) bina yapım hizmeti karşılığı alacak olarak kayıtlara intikal ettirilmesi ve yapım hizmeti nedeniyle oluşan kazancında kurum kazancına dahil edilerek vergilendirilmesi,</a:t>
            </a:r>
          </a:p>
          <a:p>
            <a:r>
              <a:rPr lang="tr-TR" sz="1200" b="0" i="0" kern="1200" dirty="0" smtClean="0">
                <a:solidFill>
                  <a:schemeClr val="tx1"/>
                </a:solidFill>
                <a:effectLst/>
                <a:latin typeface="+mn-lt"/>
                <a:ea typeface="+mn-ea"/>
                <a:cs typeface="+mn-cs"/>
              </a:rPr>
              <a:t>-Sözleşme süresinin sonuna kadar binanın kullanım hakkı şirketlere ait olduğundan, şirketler tarafından fatura edilen ve alacak olarak kayıtlara intikal ettirilen tutarın, binanın kullanılmaya başlandığı tarihi müteakip kalan kira süresine bölünmek suretiyle hesaplanan kısmının ilgili yıllar itibariyle alacak tutarından düşülerek safi kurum kazancının tespitinde Gelir Vergisi Kanununun 40/1. Maddesine göre ilgili yıllar itibarıyla kira gideri olarak dikkate alınması,</a:t>
            </a:r>
          </a:p>
          <a:p>
            <a:r>
              <a:rPr lang="tr-TR" sz="1200" b="0" i="0" kern="1200" dirty="0" smtClean="0">
                <a:solidFill>
                  <a:schemeClr val="tx1"/>
                </a:solidFill>
                <a:effectLst/>
                <a:latin typeface="+mn-lt"/>
                <a:ea typeface="+mn-ea"/>
                <a:cs typeface="+mn-cs"/>
              </a:rPr>
              <a:t>- Şirketler tarafından ilgili yıllar itibarıyla kira gideri olarak dikkate alınan tutarların arsa sahibi şahıslara </a:t>
            </a:r>
            <a:r>
              <a:rPr lang="tr-TR" sz="1200" b="0" i="0" kern="1200" dirty="0" err="1" smtClean="0">
                <a:solidFill>
                  <a:schemeClr val="tx1"/>
                </a:solidFill>
                <a:effectLst/>
                <a:latin typeface="+mn-lt"/>
                <a:ea typeface="+mn-ea"/>
                <a:cs typeface="+mn-cs"/>
              </a:rPr>
              <a:t>hesaben</a:t>
            </a:r>
            <a:r>
              <a:rPr lang="tr-TR" sz="1200" b="0" i="0" kern="1200" dirty="0" smtClean="0">
                <a:solidFill>
                  <a:schemeClr val="tx1"/>
                </a:solidFill>
                <a:effectLst/>
                <a:latin typeface="+mn-lt"/>
                <a:ea typeface="+mn-ea"/>
                <a:cs typeface="+mn-cs"/>
              </a:rPr>
              <a:t> yapılan kira ödemesi olarak kabul edilmek suretiyle bu tutarlar üzerinden Gelir Vergisi Kanununun 94. maddesine göre gelir vergisi kesintisi yapılması; arsa sahibinin kurumlar vergisi mükellefi veya gerçek usulde gelir vergisi mükellefi olması halinde ise elde edilen kira gelirlerinin ilgili dönem kurumlar vergisi veya gelir vergisi beyannamesi ile beyan edileceğinden vergi kesintisi yapılmaması,</a:t>
            </a:r>
          </a:p>
          <a:p>
            <a:r>
              <a:rPr lang="tr-TR" sz="1200" b="0" i="0" kern="1200" dirty="0" smtClean="0">
                <a:solidFill>
                  <a:schemeClr val="tx1"/>
                </a:solidFill>
                <a:effectLst/>
                <a:latin typeface="+mn-lt"/>
                <a:ea typeface="+mn-ea"/>
                <a:cs typeface="+mn-cs"/>
              </a:rPr>
              <a:t>- Gelir Vergisi Kanununun 72. maddesinin dördüncü fıkrası uyarınca, mülk sahibinin şirketlere olan borçlarından yıllar itibariyle mahsup edilen tutarlar tahsil hükmünde olduğundan, anılan Kanunun 86. maddesinin birinci fıkrasının (1/c) bendinde yer alan haddin (2013 yılı için 26.000 TL) aşılması halinde, gerçek kişiler tarafından elde edilen ve kesinti yoluyla vergilendirilmiş olan söz konusu kira gelirlerinin beyan edilmesi gerektiği görüşündedir.</a:t>
            </a:r>
          </a:p>
          <a:p>
            <a:r>
              <a:rPr lang="tr-TR" sz="1200" b="0" i="0" kern="1200" dirty="0" smtClean="0">
                <a:solidFill>
                  <a:schemeClr val="tx1"/>
                </a:solidFill>
                <a:effectLst/>
                <a:latin typeface="+mn-lt"/>
                <a:ea typeface="+mn-ea"/>
                <a:cs typeface="+mn-cs"/>
              </a:rPr>
              <a:t>Bu </a:t>
            </a:r>
            <a:r>
              <a:rPr lang="tr-TR" sz="1200" b="0" i="0" kern="1200" dirty="0" err="1" smtClean="0">
                <a:solidFill>
                  <a:schemeClr val="tx1"/>
                </a:solidFill>
                <a:effectLst/>
                <a:latin typeface="+mn-lt"/>
                <a:ea typeface="+mn-ea"/>
                <a:cs typeface="+mn-cs"/>
              </a:rPr>
              <a:t>özelge</a:t>
            </a:r>
            <a:r>
              <a:rPr lang="tr-TR" sz="1200" b="0" i="0" kern="1200" dirty="0" smtClean="0">
                <a:solidFill>
                  <a:schemeClr val="tx1"/>
                </a:solidFill>
                <a:effectLst/>
                <a:latin typeface="+mn-lt"/>
                <a:ea typeface="+mn-ea"/>
                <a:cs typeface="+mn-cs"/>
              </a:rPr>
              <a:t> esas aldığımızda sanki tüm özel maliyet bedellerinin önce mal sahibine faturalanacağı gibi bir düşünce uyanmış olmakla birlikte bunun sadece </a:t>
            </a:r>
            <a:r>
              <a:rPr lang="tr-TR" sz="1200" b="0" i="0" kern="1200" dirty="0" err="1" smtClean="0">
                <a:solidFill>
                  <a:schemeClr val="tx1"/>
                </a:solidFill>
                <a:effectLst/>
                <a:latin typeface="+mn-lt"/>
                <a:ea typeface="+mn-ea"/>
                <a:cs typeface="+mn-cs"/>
              </a:rPr>
              <a:t>özelge</a:t>
            </a:r>
            <a:r>
              <a:rPr lang="tr-TR" sz="1200" b="0" i="0" kern="1200" dirty="0" smtClean="0">
                <a:solidFill>
                  <a:schemeClr val="tx1"/>
                </a:solidFill>
                <a:effectLst/>
                <a:latin typeface="+mn-lt"/>
                <a:ea typeface="+mn-ea"/>
                <a:cs typeface="+mn-cs"/>
              </a:rPr>
              <a:t> kapsamlı bir yatırım harcaması için geçerli olup daha sınırlı mahiyetteki özel maliyet bedelleri için geçerli olmayacağı düşünülmektedir.</a:t>
            </a:r>
          </a:p>
          <a:p>
            <a:r>
              <a:rPr lang="tr-TR" sz="1200" b="0" i="0" kern="1200" dirty="0" smtClean="0">
                <a:solidFill>
                  <a:schemeClr val="tx1"/>
                </a:solidFill>
                <a:effectLst/>
                <a:latin typeface="+mn-lt"/>
                <a:ea typeface="+mn-ea"/>
                <a:cs typeface="+mn-cs"/>
              </a:rPr>
              <a:t>Dolayısıyla mülkiyeti arsa sahibinde olan bir bina için kiracının yapacağı ve doğrudan kendi ihtiyaçları doğrultusunda tasarladığı asansör, ara bölme, kapı vs. harcamalar için baştan bir fatura kesilmesinin gerekli olmadığını makul kira süreleri üzerinden itfa edilmek kaydıyla, binanın boşaltılması sırasında ve o günkü emsal bedellerle (kullanılmış, yıpranmış hali ederi ile) fatura edilebileceği düşünülmektedir.</a:t>
            </a:r>
          </a:p>
          <a:p>
            <a:r>
              <a:rPr lang="tr-TR" sz="1200" b="0" i="0" kern="1200" dirty="0" smtClean="0">
                <a:solidFill>
                  <a:schemeClr val="tx1"/>
                </a:solidFill>
                <a:effectLst/>
                <a:latin typeface="+mn-lt"/>
                <a:ea typeface="+mn-ea"/>
                <a:cs typeface="+mn-cs"/>
              </a:rPr>
              <a:t>Sonuç olarak söz konusu </a:t>
            </a:r>
            <a:r>
              <a:rPr lang="tr-TR" sz="1200" b="0" i="0" kern="1200" dirty="0" err="1" smtClean="0">
                <a:solidFill>
                  <a:schemeClr val="tx1"/>
                </a:solidFill>
                <a:effectLst/>
                <a:latin typeface="+mn-lt"/>
                <a:ea typeface="+mn-ea"/>
                <a:cs typeface="+mn-cs"/>
              </a:rPr>
              <a:t>özelge</a:t>
            </a:r>
            <a:r>
              <a:rPr lang="tr-TR" sz="1200" b="0" i="0" kern="1200" dirty="0" smtClean="0">
                <a:solidFill>
                  <a:schemeClr val="tx1"/>
                </a:solidFill>
                <a:effectLst/>
                <a:latin typeface="+mn-lt"/>
                <a:ea typeface="+mn-ea"/>
                <a:cs typeface="+mn-cs"/>
              </a:rPr>
              <a:t> ile belli durumlara özel keskin bir düşünce değişikliği yapıldığı ve </a:t>
            </a:r>
            <a:r>
              <a:rPr lang="tr-TR" sz="1200" b="1" i="0" kern="1200" dirty="0" smtClean="0">
                <a:solidFill>
                  <a:schemeClr val="tx1"/>
                </a:solidFill>
                <a:effectLst/>
                <a:latin typeface="+mn-lt"/>
                <a:ea typeface="+mn-ea"/>
                <a:cs typeface="+mn-cs"/>
              </a:rPr>
              <a:t>yap- işlet -devret modelinden yap -devret sonra işlet modeline geçiş yönünde görüş açıklandığı görülmektedir. Bu durumun olaya özel olduğu unutulmamalıdır.</a:t>
            </a:r>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Daha önce yap işlet ve kira süresinin sonunda devret olarak işleyen süreç artık yap, devret sonra geri kiralayıp </a:t>
            </a:r>
            <a:r>
              <a:rPr lang="tr-TR" sz="1200" b="0" i="0" kern="1200" dirty="0" err="1" smtClean="0">
                <a:solidFill>
                  <a:schemeClr val="tx1"/>
                </a:solidFill>
                <a:effectLst/>
                <a:latin typeface="+mn-lt"/>
                <a:ea typeface="+mn-ea"/>
                <a:cs typeface="+mn-cs"/>
              </a:rPr>
              <a:t>işlet’e</a:t>
            </a:r>
            <a:r>
              <a:rPr lang="tr-TR" sz="1200" b="0" i="0" kern="1200" dirty="0" smtClean="0">
                <a:solidFill>
                  <a:schemeClr val="tx1"/>
                </a:solidFill>
                <a:effectLst/>
                <a:latin typeface="+mn-lt"/>
                <a:ea typeface="+mn-ea"/>
                <a:cs typeface="+mn-cs"/>
              </a:rPr>
              <a:t> dönüştürülerek önceden arsa sahibine yapılan binanın kira süresinin sonunda faturalanması öngörülürken bu </a:t>
            </a:r>
            <a:r>
              <a:rPr lang="tr-TR" sz="1200" b="0" i="0" kern="1200" dirty="0" err="1" smtClean="0">
                <a:solidFill>
                  <a:schemeClr val="tx1"/>
                </a:solidFill>
                <a:effectLst/>
                <a:latin typeface="+mn-lt"/>
                <a:ea typeface="+mn-ea"/>
                <a:cs typeface="+mn-cs"/>
              </a:rPr>
              <a:t>özelgeyle</a:t>
            </a:r>
            <a:r>
              <a:rPr lang="tr-TR" sz="1200" b="0" i="0" kern="1200" dirty="0" smtClean="0">
                <a:solidFill>
                  <a:schemeClr val="tx1"/>
                </a:solidFill>
                <a:effectLst/>
                <a:latin typeface="+mn-lt"/>
                <a:ea typeface="+mn-ea"/>
                <a:cs typeface="+mn-cs"/>
              </a:rPr>
              <a:t> birlikte işletme hakkı karşılığı olarak da yapılsa binanın önce devredileceği sonra işletme amaçlı kiralanacağı öngörülmüştür.</a:t>
            </a:r>
          </a:p>
          <a:p>
            <a:r>
              <a:rPr lang="tr-TR" sz="1200" b="0" i="0" kern="1200" dirty="0" smtClean="0">
                <a:solidFill>
                  <a:schemeClr val="tx1"/>
                </a:solidFill>
                <a:effectLst/>
                <a:latin typeface="+mn-lt"/>
                <a:ea typeface="+mn-ea"/>
                <a:cs typeface="+mn-cs"/>
              </a:rPr>
              <a:t>Böylece vergisel olarak kira süresinin sonunda yapılacak olan işlemler, kira süresinin başına çekilerek vergileme dönemi öne çekilmiştir. Böylece kiracı açısından daha önce avantajlı olan bir durum bütünüyle sona erdirilmiştir.</a:t>
            </a:r>
          </a:p>
          <a:p>
            <a:r>
              <a:rPr lang="tr-TR" sz="1200" b="0" i="0" kern="1200" dirty="0" smtClean="0">
                <a:solidFill>
                  <a:schemeClr val="tx1"/>
                </a:solidFill>
                <a:effectLst/>
                <a:latin typeface="+mn-lt"/>
                <a:ea typeface="+mn-ea"/>
                <a:cs typeface="+mn-cs"/>
              </a:rPr>
              <a:t>Bu şekilde Mali İdarenin gayrimenkul sermaye iradının elde edilmesi ve gerçek kişi mal sahiplerine yapılmış sayılan ödemeler üzerinden stopaj yapılması şeklinde ki </a:t>
            </a:r>
            <a:r>
              <a:rPr lang="tr-TR" sz="1200" b="0" i="0" kern="1200" dirty="0" err="1" smtClean="0">
                <a:solidFill>
                  <a:schemeClr val="tx1"/>
                </a:solidFill>
                <a:effectLst/>
                <a:latin typeface="+mn-lt"/>
                <a:ea typeface="+mn-ea"/>
                <a:cs typeface="+mn-cs"/>
              </a:rPr>
              <a:t>görüşleride</a:t>
            </a:r>
            <a:r>
              <a:rPr lang="tr-TR" sz="1200" b="0" i="0" kern="1200" dirty="0" smtClean="0">
                <a:solidFill>
                  <a:schemeClr val="tx1"/>
                </a:solidFill>
                <a:effectLst/>
                <a:latin typeface="+mn-lt"/>
                <a:ea typeface="+mn-ea"/>
                <a:cs typeface="+mn-cs"/>
              </a:rPr>
              <a:t> oldukça farklı ve finansal açıdan maliyetli hale gelmektedir. Bu anlayışla daha en başta ve toplam maliyet üzerinden yapılacak stopaj tutarı; yatırım maliyetini % 20 oranında artırabilecektir.</a:t>
            </a:r>
            <a:endParaRPr lang="tr-TR" sz="1200" b="0" i="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7399302F-2A71-4CF9-BF32-F5E7C46D4D78}" type="slidenum">
              <a:rPr lang="tr-TR" smtClean="0"/>
              <a:t>94</a:t>
            </a:fld>
            <a:endParaRPr lang="tr-TR"/>
          </a:p>
        </p:txBody>
      </p:sp>
    </p:spTree>
    <p:extLst>
      <p:ext uri="{BB962C8B-B14F-4D97-AF65-F5344CB8AC3E}">
        <p14:creationId xmlns:p14="http://schemas.microsoft.com/office/powerpoint/2010/main" val="39288775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399302F-2A71-4CF9-BF32-F5E7C46D4D78}" type="slidenum">
              <a:rPr lang="tr-TR" smtClean="0"/>
              <a:t>99</a:t>
            </a:fld>
            <a:endParaRPr lang="tr-TR"/>
          </a:p>
        </p:txBody>
      </p:sp>
    </p:spTree>
    <p:extLst>
      <p:ext uri="{BB962C8B-B14F-4D97-AF65-F5344CB8AC3E}">
        <p14:creationId xmlns:p14="http://schemas.microsoft.com/office/powerpoint/2010/main" val="420627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buNone/>
            </a:pPr>
            <a:r>
              <a:rPr lang="tr-TR" sz="1200" dirty="0" smtClean="0"/>
              <a:t>Kâr dağıtımı yapılabilmesi için mutlaka ilgili dönemde kazanç elde edilmiş olması gerekmez. Zira kâr dağıtımı ilgili dönem kazancından yapılabileceği gibi;</a:t>
            </a:r>
          </a:p>
          <a:p>
            <a:pPr marL="285750" indent="-285750" algn="just">
              <a:buFontTx/>
              <a:buChar char="-"/>
            </a:pPr>
            <a:r>
              <a:rPr lang="tr-TR" sz="1200" dirty="0" smtClean="0"/>
              <a:t>Önceki dönemlerde elde edilmiş kârların dağıtılmayan kısımlarından,</a:t>
            </a:r>
          </a:p>
          <a:p>
            <a:pPr marL="285750" indent="-285750" algn="just">
              <a:buFontTx/>
              <a:buChar char="-"/>
            </a:pPr>
            <a:r>
              <a:rPr lang="tr-TR" sz="1200" dirty="0" smtClean="0"/>
              <a:t>Kâr dağıtımına istikrar kazandırmak amacıyla ayrılan yedek akçelerden,</a:t>
            </a:r>
          </a:p>
          <a:p>
            <a:pPr marL="285750" indent="-285750" algn="just">
              <a:buFontTx/>
              <a:buChar char="-"/>
            </a:pPr>
            <a:r>
              <a:rPr lang="tr-TR" sz="1200" dirty="0" smtClean="0"/>
              <a:t>Belli bir amaca tahsis edilmemiş olağanüstü yedek akçelerden,</a:t>
            </a:r>
          </a:p>
          <a:p>
            <a:pPr marL="0" indent="0" algn="just">
              <a:buNone/>
            </a:pPr>
            <a:r>
              <a:rPr lang="tr-TR" sz="1200" dirty="0" smtClean="0"/>
              <a:t>-    İhtiyari yedek akçelerin dağıtılması mümkün olan kısımlarından,</a:t>
            </a:r>
          </a:p>
          <a:p>
            <a:pPr marL="0" indent="0" algn="just">
              <a:buNone/>
            </a:pPr>
            <a:r>
              <a:rPr lang="tr-TR" sz="1200" dirty="0" smtClean="0"/>
              <a:t>          da yapılabilir.</a:t>
            </a:r>
          </a:p>
          <a:p>
            <a:endParaRPr lang="tr-TR" dirty="0"/>
          </a:p>
        </p:txBody>
      </p:sp>
      <p:sp>
        <p:nvSpPr>
          <p:cNvPr id="4" name="Slayt Numarası Yer Tutucusu 3"/>
          <p:cNvSpPr>
            <a:spLocks noGrp="1"/>
          </p:cNvSpPr>
          <p:nvPr>
            <p:ph type="sldNum" sz="quarter" idx="10"/>
          </p:nvPr>
        </p:nvSpPr>
        <p:spPr/>
        <p:txBody>
          <a:bodyPr/>
          <a:lstStyle/>
          <a:p>
            <a:fld id="{7399302F-2A71-4CF9-BF32-F5E7C46D4D78}" type="slidenum">
              <a:rPr lang="tr-TR" smtClean="0"/>
              <a:t>10</a:t>
            </a:fld>
            <a:endParaRPr lang="tr-TR"/>
          </a:p>
        </p:txBody>
      </p:sp>
    </p:spTree>
    <p:extLst>
      <p:ext uri="{BB962C8B-B14F-4D97-AF65-F5344CB8AC3E}">
        <p14:creationId xmlns:p14="http://schemas.microsoft.com/office/powerpoint/2010/main" val="4079361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70000" lnSpcReduction="20000"/>
          </a:bodyPr>
          <a:lstStyle/>
          <a:p>
            <a:r>
              <a:rPr lang="tr-TR" sz="1200" b="1" kern="1200" dirty="0" smtClean="0">
                <a:solidFill>
                  <a:schemeClr val="tx1"/>
                </a:solidFill>
                <a:effectLst/>
                <a:latin typeface="+mn-lt"/>
                <a:ea typeface="+mn-ea"/>
                <a:cs typeface="+mn-cs"/>
              </a:rPr>
              <a:t>MAL TESLİM EDİLMEDEN VEYA HİZMET TAMAMLANMADAN ÖNCE FATURA DÜZENLENEBİLİR Mİ?</a:t>
            </a:r>
            <a:endParaRPr lang="tr-TR" dirty="0" smtClean="0">
              <a:effectLst/>
            </a:endParaRPr>
          </a:p>
          <a:p>
            <a:r>
              <a:rPr lang="tr-TR" sz="1200" b="1" kern="1200" dirty="0" smtClean="0">
                <a:solidFill>
                  <a:schemeClr val="tx1"/>
                </a:solidFill>
                <a:effectLst/>
                <a:latin typeface="+mn-lt"/>
                <a:ea typeface="+mn-ea"/>
                <a:cs typeface="+mn-cs"/>
              </a:rPr>
              <a:t> </a:t>
            </a:r>
            <a:endParaRPr lang="tr-TR" dirty="0" smtClean="0">
              <a:effectLst/>
            </a:endParaRPr>
          </a:p>
          <a:p>
            <a:r>
              <a:rPr lang="tr-TR" sz="1200" b="1" kern="1200" dirty="0" smtClean="0">
                <a:solidFill>
                  <a:schemeClr val="tx1"/>
                </a:solidFill>
                <a:effectLst/>
                <a:latin typeface="+mn-lt"/>
                <a:ea typeface="+mn-ea"/>
                <a:cs typeface="+mn-cs"/>
              </a:rPr>
              <a:t>GENEL AÇIKLAMA:</a:t>
            </a:r>
            <a:endParaRPr lang="tr-TR" dirty="0" smtClean="0">
              <a:effectLst/>
            </a:endParaRPr>
          </a:p>
          <a:p>
            <a:r>
              <a:rPr lang="tr-TR" sz="1200" b="1" kern="1200" dirty="0" smtClean="0">
                <a:solidFill>
                  <a:schemeClr val="tx1"/>
                </a:solidFill>
                <a:effectLst/>
                <a:latin typeface="+mn-lt"/>
                <a:ea typeface="+mn-ea"/>
                <a:cs typeface="+mn-cs"/>
              </a:rPr>
              <a:t> </a:t>
            </a:r>
            <a:endParaRPr lang="tr-TR" dirty="0" smtClean="0">
              <a:effectLst/>
            </a:endParaRPr>
          </a:p>
          <a:p>
            <a:pPr algn="just"/>
            <a:r>
              <a:rPr lang="tr-TR" sz="1200" kern="1200" dirty="0" smtClean="0">
                <a:solidFill>
                  <a:schemeClr val="tx1"/>
                </a:solidFill>
                <a:effectLst/>
                <a:latin typeface="+mn-lt"/>
                <a:ea typeface="+mn-ea"/>
                <a:cs typeface="+mn-cs"/>
              </a:rPr>
              <a:t>V.U.K.’ </a:t>
            </a:r>
            <a:r>
              <a:rPr lang="tr-TR" sz="1200" kern="1200" dirty="0" err="1" smtClean="0">
                <a:solidFill>
                  <a:schemeClr val="tx1"/>
                </a:solidFill>
                <a:effectLst/>
                <a:latin typeface="+mn-lt"/>
                <a:ea typeface="+mn-ea"/>
                <a:cs typeface="+mn-cs"/>
              </a:rPr>
              <a:t>nun</a:t>
            </a:r>
            <a:r>
              <a:rPr lang="tr-TR" sz="1200" kern="1200" dirty="0" smtClean="0">
                <a:solidFill>
                  <a:schemeClr val="tx1"/>
                </a:solidFill>
                <a:effectLst/>
                <a:latin typeface="+mn-lt"/>
                <a:ea typeface="+mn-ea"/>
                <a:cs typeface="+mn-cs"/>
              </a:rPr>
              <a:t> 232’nci maddesinde belirtildiği gibi, normal olarak fatura ve fatura yerine geçen diğer belgeler mal teslim edildikten veya hizmet tamamlandıktan sonra düzenlenir.</a:t>
            </a:r>
            <a:endParaRPr lang="tr-TR" dirty="0" smtClean="0">
              <a:effectLst/>
            </a:endParaRPr>
          </a:p>
          <a:p>
            <a:pPr algn="just"/>
            <a:r>
              <a:rPr lang="tr-TR" sz="1200" kern="1200" dirty="0" smtClean="0">
                <a:solidFill>
                  <a:schemeClr val="tx1"/>
                </a:solidFill>
                <a:effectLst/>
                <a:latin typeface="+mn-lt"/>
                <a:ea typeface="+mn-ea"/>
                <a:cs typeface="+mn-cs"/>
              </a:rPr>
              <a:t>Peki alıcının faturayı erken istemesi yani malın teslimi ya da hizmetin ifası tamamlanmadan talep etmesi olanak dahilinde midir? Bu duruma ilişkin düzenleme ya da açıklama Katma Değer Vergisi Kanunu’nun 10. maddesinde saklıdır. İlgili maddenin (b) bendi şu şekildedir</a:t>
            </a:r>
            <a:r>
              <a:rPr lang="tr-TR" sz="1200" b="1" kern="1200" dirty="0" smtClean="0">
                <a:solidFill>
                  <a:schemeClr val="tx1"/>
                </a:solidFill>
                <a:effectLst/>
                <a:latin typeface="+mn-lt"/>
                <a:ea typeface="+mn-ea"/>
                <a:cs typeface="+mn-cs"/>
              </a:rPr>
              <a:t>;</a:t>
            </a:r>
            <a:endParaRPr lang="tr-TR" dirty="0" smtClean="0">
              <a:effectLst/>
            </a:endParaRPr>
          </a:p>
          <a:p>
            <a:pPr algn="just"/>
            <a:r>
              <a:rPr lang="tr-TR" sz="1200" b="1" kern="1200" dirty="0" smtClean="0">
                <a:solidFill>
                  <a:schemeClr val="tx1"/>
                </a:solidFill>
                <a:effectLst/>
                <a:latin typeface="+mn-lt"/>
                <a:ea typeface="+mn-ea"/>
                <a:cs typeface="+mn-cs"/>
              </a:rPr>
              <a:t> </a:t>
            </a:r>
            <a:endParaRPr lang="tr-TR" dirty="0" smtClean="0">
              <a:effectLst/>
            </a:endParaRPr>
          </a:p>
          <a:p>
            <a:pPr algn="just"/>
            <a:r>
              <a:rPr lang="tr-TR" sz="1200" b="1" kern="1200" dirty="0" smtClean="0">
                <a:solidFill>
                  <a:schemeClr val="tx1"/>
                </a:solidFill>
                <a:effectLst/>
                <a:latin typeface="+mn-lt"/>
                <a:ea typeface="+mn-ea"/>
                <a:cs typeface="+mn-cs"/>
              </a:rPr>
              <a:t>“Malın tesliminden ya da hizmetin yapılmasından önce fatura veya benzeri belgeler verilmesi hallerinde, bu belgelerde gösterilen miktarla sınırlı olmak üzere fatura ya da benzeri belgelerin düzenlenmesi”</a:t>
            </a:r>
            <a:endParaRPr lang="tr-TR" dirty="0" smtClean="0">
              <a:effectLst/>
            </a:endParaRPr>
          </a:p>
          <a:p>
            <a:pPr algn="just"/>
            <a:r>
              <a:rPr lang="tr-TR" sz="1200" b="1" kern="1200" dirty="0" smtClean="0">
                <a:solidFill>
                  <a:schemeClr val="tx1"/>
                </a:solidFill>
                <a:effectLst/>
                <a:latin typeface="+mn-lt"/>
                <a:ea typeface="+mn-ea"/>
                <a:cs typeface="+mn-cs"/>
              </a:rPr>
              <a:t> </a:t>
            </a:r>
            <a:endParaRPr lang="tr-TR" dirty="0" smtClean="0">
              <a:effectLst/>
            </a:endParaRPr>
          </a:p>
          <a:p>
            <a:pPr algn="just"/>
            <a:r>
              <a:rPr lang="tr-TR" sz="1200" kern="1200" dirty="0" smtClean="0">
                <a:solidFill>
                  <a:schemeClr val="tx1"/>
                </a:solidFill>
                <a:effectLst/>
                <a:latin typeface="+mn-lt"/>
                <a:ea typeface="+mn-ea"/>
                <a:cs typeface="+mn-cs"/>
              </a:rPr>
              <a:t>Vergiyi doğuran olayın anlatıldığı K.D.V.K.’ </a:t>
            </a:r>
            <a:r>
              <a:rPr lang="tr-TR" sz="1200" kern="1200" dirty="0" err="1" smtClean="0">
                <a:solidFill>
                  <a:schemeClr val="tx1"/>
                </a:solidFill>
                <a:effectLst/>
                <a:latin typeface="+mn-lt"/>
                <a:ea typeface="+mn-ea"/>
                <a:cs typeface="+mn-cs"/>
              </a:rPr>
              <a:t>nun</a:t>
            </a:r>
            <a:r>
              <a:rPr lang="tr-TR" sz="1200" kern="1200" dirty="0" smtClean="0">
                <a:solidFill>
                  <a:schemeClr val="tx1"/>
                </a:solidFill>
                <a:effectLst/>
                <a:latin typeface="+mn-lt"/>
                <a:ea typeface="+mn-ea"/>
                <a:cs typeface="+mn-cs"/>
              </a:rPr>
              <a:t> 10/b maddesindeki bu hüküm,  malın tamamının teslimi ya da hizmetin ifasının tamamlanmasından önce de fatura kesilebileceği anlamına gelmektedir. Diğer bir anlatımla, kanunun bu hükmüne göre, fatura veya benzeri belgeler malın tesliminden veya hizmetin ifasından önce de düzenlenebilecektir. Söz konusu hüküm, V.U.K. hükümleri ile çelişmekte ise de hukuktaki temel prensibin hükümler açısından özelin geneli, yeninin eskiyi değiştirdiği yönünde olduğu bilinmektedir. Burada birbirini tamamlayan 2 temel kanundan söz edildiğine göre, söz konusu 2 hükmün birlikte değerlendirilmesi gerektiği açıktır. Zira mükellefleri erken fatura kesimine zorlamak mümkün olmadığı gibi bazı karışıklıkların yaşanmaması adına ideal olan, fatura kesimi için tamamen teslimi veya hizmetin ifasını beklemektir. Nitekim aynı kanun maddesinin (a) bendinde, katma değer vergisinin doğması için esas itibariyle KDV’ye tabi malın teslim edilmesi veya KDV’ye tabi hizmetin tamamlanması gereği ifade edilmiştir. Bu konuda bazı yazarların görüşüne göre, malın tesliminden veya hizmetin ifasından önce fatura kesilmesi halinde böyle bir işlemin naylon fatura düzenlenmesi anlamına geleceğini ifade etmektedir. Çünkü, zamanından sonra düzenlenen fatura hiç düzenlenmemiş sayılmaktadır. Zamanından önce düzenlenen faturanın normal sayılması da beklenmeyebilir. Ancak, KDVK.’ </a:t>
            </a:r>
            <a:r>
              <a:rPr lang="tr-TR" sz="1200" kern="1200" dirty="0" err="1" smtClean="0">
                <a:solidFill>
                  <a:schemeClr val="tx1"/>
                </a:solidFill>
                <a:effectLst/>
                <a:latin typeface="+mn-lt"/>
                <a:ea typeface="+mn-ea"/>
                <a:cs typeface="+mn-cs"/>
              </a:rPr>
              <a:t>nun</a:t>
            </a:r>
            <a:r>
              <a:rPr lang="tr-TR" sz="1200" kern="1200" dirty="0" smtClean="0">
                <a:solidFill>
                  <a:schemeClr val="tx1"/>
                </a:solidFill>
                <a:effectLst/>
                <a:latin typeface="+mn-lt"/>
                <a:ea typeface="+mn-ea"/>
                <a:cs typeface="+mn-cs"/>
              </a:rPr>
              <a:t> 10/b maddesi buna olanak tanımaktadır ve verginin doğuşunu bu şekilde kabul etmektedir. </a:t>
            </a:r>
            <a:endParaRPr lang="tr-TR" dirty="0" smtClean="0">
              <a:effectLst/>
            </a:endParaRPr>
          </a:p>
          <a:p>
            <a:pPr algn="just"/>
            <a:r>
              <a:rPr lang="tr-TR" sz="1200" b="1" kern="1200" dirty="0" smtClean="0">
                <a:solidFill>
                  <a:schemeClr val="tx1"/>
                </a:solidFill>
                <a:effectLst/>
                <a:latin typeface="+mn-lt"/>
                <a:ea typeface="+mn-ea"/>
                <a:cs typeface="+mn-cs"/>
              </a:rPr>
              <a:t> </a:t>
            </a:r>
            <a:endParaRPr lang="tr-TR" dirty="0" smtClean="0">
              <a:effectLst/>
            </a:endParaRPr>
          </a:p>
          <a:p>
            <a:pPr algn="just"/>
            <a:r>
              <a:rPr lang="tr-TR" sz="1200" b="1" kern="1200" dirty="0" smtClean="0">
                <a:solidFill>
                  <a:schemeClr val="tx1"/>
                </a:solidFill>
                <a:effectLst/>
                <a:latin typeface="+mn-lt"/>
                <a:ea typeface="+mn-ea"/>
                <a:cs typeface="+mn-cs"/>
              </a:rPr>
              <a:t>Yargıtay’ın görüşü yalnızca faturanın alacak hakkı doğurmadığı yönündedir. Faturayı düzenleyen tacir aradaki ilişkiyi ve malın teslimini de kanıtlamalıdır. (11. HD, 03.04.1978 tarih, E:1978/1788, K:1978/1687)[1]</a:t>
            </a:r>
            <a:endParaRPr lang="tr-TR" dirty="0" smtClean="0">
              <a:effectLst/>
            </a:endParaRPr>
          </a:p>
          <a:p>
            <a:pPr algn="just"/>
            <a:r>
              <a:rPr lang="tr-TR" sz="1200" b="1" kern="1200" dirty="0" smtClean="0">
                <a:solidFill>
                  <a:schemeClr val="tx1"/>
                </a:solidFill>
                <a:effectLst/>
                <a:latin typeface="+mn-lt"/>
                <a:ea typeface="+mn-ea"/>
                <a:cs typeface="+mn-cs"/>
              </a:rPr>
              <a:t> </a:t>
            </a:r>
            <a:endParaRPr lang="tr-TR" dirty="0" smtClean="0">
              <a:effectLst/>
            </a:endParaRPr>
          </a:p>
          <a:p>
            <a:pPr algn="just"/>
            <a:r>
              <a:rPr lang="tr-TR" sz="1200" kern="1200" dirty="0" smtClean="0">
                <a:solidFill>
                  <a:schemeClr val="tx1"/>
                </a:solidFill>
                <a:effectLst/>
                <a:latin typeface="+mn-lt"/>
                <a:ea typeface="+mn-ea"/>
                <a:cs typeface="+mn-cs"/>
              </a:rPr>
              <a:t>Hukuki açıdan fatura kesilmiş olmasına rağmen, gerçekte mal teslimi yapılmamış veya hizmet tamamlanmamış ise faturanın delil olabilme niteliğinden yararlanabilmek mümkün olmadığı gibi, alıcının KDV hariç, fatura bedeli kadar borçlandığını söylemek de mümkün değildir. Zira sadece faturanın tebliğ edilmesi ve tebliğden itibaren sekiz gün içinde itiraz edilmemesi, sözleşmeye dayanan ilişkinin varlığının kanıtı olmadığı gibi, malın teslimi veya hizmetin görüldüğünün de kanıtı değildir. Bu nedenle sözleşmeye dayanan ilişkinin inkârı halinde faturayı düzenleyen kimsenin bu ilişkinin varlığını ve malın teslimi veya hizmetin tamamlandığını kanıtlaması gerekmektedir. Erken kesilmiş fatura muhatabının dikkatli ve tedbirli olması gerekir. Her ne kadar Yargıtay kararlarında, faturada yazılı malların teslim edildiğini ispat yükü satıcıdadır (faturayı</a:t>
            </a:r>
            <a:r>
              <a:rPr lang="tr-TR" sz="1200" b="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düzenleyendedir) denilse de</a:t>
            </a:r>
            <a:r>
              <a:rPr lang="tr-TR" sz="1200" b="1" kern="1200" dirty="0" smtClean="0">
                <a:solidFill>
                  <a:schemeClr val="tx1"/>
                </a:solidFill>
                <a:effectLst/>
                <a:latin typeface="+mn-lt"/>
                <a:ea typeface="+mn-ea"/>
                <a:cs typeface="+mn-cs"/>
              </a:rPr>
              <a:t> (Yargıtay 11. HD, 16.03.1998 tarih, E:1998/199, K:1995/1772 sayılı kararı), sözleşme ilişkisinin sabit olduğu durumlarda faturanın kendisine tebliğ edildiğini kabul eden muhatap, faturaya süresinde itiraz etmezse veya mal bedelini ödediğini ispat edemezse mal bedelinden sorumlu olacaktır. (Yargıtay 11. HD., 06.02.1998 tarih, E:1997/10728, K:1998/509)[2]</a:t>
            </a:r>
            <a:endParaRPr lang="tr-TR" dirty="0" smtClean="0">
              <a:effectLst/>
            </a:endParaRPr>
          </a:p>
          <a:p>
            <a:pPr algn="just"/>
            <a:endParaRPr lang="tr-TR" dirty="0"/>
          </a:p>
        </p:txBody>
      </p:sp>
      <p:sp>
        <p:nvSpPr>
          <p:cNvPr id="4" name="Slayt Numarası Yer Tutucusu 3"/>
          <p:cNvSpPr>
            <a:spLocks noGrp="1"/>
          </p:cNvSpPr>
          <p:nvPr>
            <p:ph type="sldNum" sz="quarter" idx="10"/>
          </p:nvPr>
        </p:nvSpPr>
        <p:spPr/>
        <p:txBody>
          <a:bodyPr/>
          <a:lstStyle/>
          <a:p>
            <a:fld id="{117448B4-F5BE-F440-9EE0-DD2720A93A67}" type="slidenum">
              <a:rPr lang="en-US" smtClean="0"/>
              <a:pPr/>
              <a:t>103</a:t>
            </a:fld>
            <a:endParaRPr lang="en-US"/>
          </a:p>
        </p:txBody>
      </p:sp>
    </p:spTree>
    <p:extLst>
      <p:ext uri="{BB962C8B-B14F-4D97-AF65-F5344CB8AC3E}">
        <p14:creationId xmlns:p14="http://schemas.microsoft.com/office/powerpoint/2010/main" val="2182004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lnSpcReduction="10000"/>
          </a:bodyPr>
          <a:lstStyle/>
          <a:p>
            <a:pPr algn="just" rtl="0"/>
            <a:r>
              <a:rPr lang="tr-TR" sz="1200" kern="1200" dirty="0" smtClean="0">
                <a:solidFill>
                  <a:schemeClr val="tx1"/>
                </a:solidFill>
                <a:effectLst/>
                <a:latin typeface="+mn-lt"/>
                <a:ea typeface="+mn-ea"/>
                <a:cs typeface="+mn-cs"/>
              </a:rPr>
              <a:t>3065 sayılı Katma Değer Vergisi (KDV) Kanununun 13/c maddesinde, Türk Petrol Kanunu hükümlerine göre petrol arama faaliyetlerine ilişkin olmak üzere, bu faaliyetleri yürütenlere yapılan teslim ve hizmetler ile aynı Kanun hükümlerine göre boru hattıyla taşımacılık yapanlara bu hatların inşa ve modernizasyonuna ilişkin yapılan teslim ve hizmetlerin katma değer vergisinden istisna olduğu hüküm altına alınmış, konuyla ilgili olarak yayımlanan 16 ve 19 Seri No.lu KDV Genel Tebliğlerinde gerekli açıklamalar yapılmıştır.</a:t>
            </a:r>
          </a:p>
          <a:p>
            <a:pPr algn="just" rtl="0"/>
            <a:endParaRPr lang="tr-TR" sz="1200" kern="1200" dirty="0" smtClean="0">
              <a:solidFill>
                <a:schemeClr val="tx1"/>
              </a:solidFill>
              <a:effectLst/>
              <a:latin typeface="+mn-lt"/>
              <a:ea typeface="+mn-ea"/>
              <a:cs typeface="+mn-cs"/>
            </a:endParaRPr>
          </a:p>
          <a:p>
            <a:pPr algn="just" rtl="0"/>
            <a:r>
              <a:rPr lang="tr-TR" sz="1200" kern="1200" dirty="0" smtClean="0">
                <a:solidFill>
                  <a:schemeClr val="tx1"/>
                </a:solidFill>
                <a:effectLst/>
                <a:latin typeface="+mn-lt"/>
                <a:ea typeface="+mn-ea"/>
                <a:cs typeface="+mn-cs"/>
              </a:rPr>
              <a:t>           Aynı Kanunun 10 uncu maddesinin (a) bendinde, mal teslimi ve hizmet ifası hallerinde, malın teslimi veya hizmetin yapılması, (b) bendinde ise malın tesliminden veya hizmetin yapılmasından önce fatura veya benzeri belgeler verilmesi hallerinde, bu belgelerde gösterilen miktarlarla sınırlı olmak üzere fatura veya benzeri belgelerin düzenlenmesiyle vergiyi doğuran olayın meydana geleceği belirlenmiştir.</a:t>
            </a:r>
          </a:p>
          <a:p>
            <a:pPr algn="just" rtl="0"/>
            <a:endParaRPr lang="tr-TR" sz="1200" kern="1200" dirty="0" smtClean="0">
              <a:solidFill>
                <a:schemeClr val="tx1"/>
              </a:solidFill>
              <a:effectLst/>
              <a:latin typeface="+mn-lt"/>
              <a:ea typeface="+mn-ea"/>
              <a:cs typeface="+mn-cs"/>
            </a:endParaRPr>
          </a:p>
          <a:p>
            <a:pPr algn="just" rtl="0"/>
            <a:r>
              <a:rPr lang="tr-TR" sz="1200" kern="1200" dirty="0" smtClean="0">
                <a:solidFill>
                  <a:schemeClr val="tx1"/>
                </a:solidFill>
                <a:effectLst/>
                <a:latin typeface="+mn-lt"/>
                <a:ea typeface="+mn-ea"/>
                <a:cs typeface="+mn-cs"/>
              </a:rPr>
              <a:t>            Yine, Kanunun 32 </a:t>
            </a:r>
            <a:r>
              <a:rPr lang="tr-TR" sz="1200" kern="1200" dirty="0" err="1" smtClean="0">
                <a:solidFill>
                  <a:schemeClr val="tx1"/>
                </a:solidFill>
                <a:effectLst/>
                <a:latin typeface="+mn-lt"/>
                <a:ea typeface="+mn-ea"/>
                <a:cs typeface="+mn-cs"/>
              </a:rPr>
              <a:t>nci</a:t>
            </a:r>
            <a:r>
              <a:rPr lang="tr-TR" sz="1200" kern="1200" dirty="0" smtClean="0">
                <a:solidFill>
                  <a:schemeClr val="tx1"/>
                </a:solidFill>
                <a:effectLst/>
                <a:latin typeface="+mn-lt"/>
                <a:ea typeface="+mn-ea"/>
                <a:cs typeface="+mn-cs"/>
              </a:rPr>
              <a:t> maddesi, bu Kanunun 11, 13, 14, 15 inci maddeleri ile 17 </a:t>
            </a:r>
            <a:r>
              <a:rPr lang="tr-TR" sz="1200" kern="1200" dirty="0" err="1" smtClean="0">
                <a:solidFill>
                  <a:schemeClr val="tx1"/>
                </a:solidFill>
                <a:effectLst/>
                <a:latin typeface="+mn-lt"/>
                <a:ea typeface="+mn-ea"/>
                <a:cs typeface="+mn-cs"/>
              </a:rPr>
              <a:t>nci</a:t>
            </a:r>
            <a:r>
              <a:rPr lang="tr-TR" sz="1200" kern="1200" dirty="0" smtClean="0">
                <a:solidFill>
                  <a:schemeClr val="tx1"/>
                </a:solidFill>
                <a:effectLst/>
                <a:latin typeface="+mn-lt"/>
                <a:ea typeface="+mn-ea"/>
                <a:cs typeface="+mn-cs"/>
              </a:rPr>
              <a:t> maddesinin (4) numaralı fıkrasının (s) bendi uyarınca vergiden istisna edilmiş bulunan işlemlerle ilgili fatura ve benzeri vesikalarda gösterilen katma değer vergisinin, mükellefin vergiye tabi işlemleri üzerinden hesaplanacak katma değer vergisinden indirileceği, vergiye tabi işlemlerin mevcut olmaması veya hesaplanan verginin indirilecek vergiden az olması hallerinde indirilemeyen katma değer vergisi mükelleflere iade edileceği belirtilmiş, iade uygulamasının usul ve esasları ise muhtelif tarihlerde yayımlanan Genel Tebliğler ile açıklanmıştır.</a:t>
            </a:r>
          </a:p>
          <a:p>
            <a:pPr algn="just" rtl="0"/>
            <a:endParaRPr lang="tr-TR" sz="1200" kern="1200" dirty="0" smtClean="0">
              <a:solidFill>
                <a:schemeClr val="tx1"/>
              </a:solidFill>
              <a:effectLst/>
              <a:latin typeface="+mn-lt"/>
              <a:ea typeface="+mn-ea"/>
              <a:cs typeface="+mn-cs"/>
            </a:endParaRPr>
          </a:p>
          <a:p>
            <a:pPr algn="just" rtl="0"/>
            <a:r>
              <a:rPr lang="tr-TR" sz="1200" kern="1200" dirty="0" smtClean="0">
                <a:solidFill>
                  <a:schemeClr val="tx1"/>
                </a:solidFill>
                <a:effectLst/>
                <a:latin typeface="+mn-lt"/>
                <a:ea typeface="+mn-ea"/>
                <a:cs typeface="+mn-cs"/>
              </a:rPr>
              <a:t>           </a:t>
            </a:r>
            <a:endParaRPr lang="tr-TR" dirty="0"/>
          </a:p>
        </p:txBody>
      </p:sp>
      <p:sp>
        <p:nvSpPr>
          <p:cNvPr id="4" name="Slayt Numarası Yer Tutucusu 3"/>
          <p:cNvSpPr>
            <a:spLocks noGrp="1"/>
          </p:cNvSpPr>
          <p:nvPr>
            <p:ph type="sldNum" sz="quarter" idx="10"/>
          </p:nvPr>
        </p:nvSpPr>
        <p:spPr/>
        <p:txBody>
          <a:bodyPr/>
          <a:lstStyle/>
          <a:p>
            <a:fld id="{117448B4-F5BE-F440-9EE0-DD2720A93A67}" type="slidenum">
              <a:rPr lang="en-US" smtClean="0"/>
              <a:pPr/>
              <a:t>104</a:t>
            </a:fld>
            <a:endParaRPr lang="en-US"/>
          </a:p>
        </p:txBody>
      </p:sp>
    </p:spTree>
    <p:extLst>
      <p:ext uri="{BB962C8B-B14F-4D97-AF65-F5344CB8AC3E}">
        <p14:creationId xmlns:p14="http://schemas.microsoft.com/office/powerpoint/2010/main" val="1611777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40000" lnSpcReduction="20000"/>
          </a:bodyPr>
          <a:lstStyle/>
          <a:p>
            <a:pPr algn="just"/>
            <a:r>
              <a:rPr lang="tr-TR" sz="1200" b="0" i="0" kern="1200" dirty="0" smtClean="0">
                <a:solidFill>
                  <a:schemeClr val="tx1"/>
                </a:solidFill>
                <a:effectLst/>
                <a:latin typeface="+mn-lt"/>
                <a:ea typeface="+mn-ea"/>
                <a:cs typeface="+mn-cs"/>
              </a:rPr>
              <a:t>Buna göre, işlemden önce fatura düzenlenmesi ile vergiyi doğuran olay meydana gelmektedir. Söz konusu bu işlem KDV iadesini gerektiren bir işlem olması halinde KDV’nin ne zaman indirim konusu yapılacağı uygulamada sorun olmaktadır. Vergi idaresi teslimde önce fatura kesilmesi halinde iade işlemini ancak mal tesliminden sonraki dönemde yapılabileceğini belirtmiştir.</a:t>
            </a:r>
          </a:p>
          <a:p>
            <a:pPr algn="just"/>
            <a:endParaRPr lang="tr-TR" sz="1200" b="0" i="0" kern="1200" dirty="0" smtClean="0">
              <a:solidFill>
                <a:schemeClr val="tx1"/>
              </a:solidFill>
              <a:effectLst/>
              <a:latin typeface="+mn-lt"/>
              <a:ea typeface="+mn-ea"/>
              <a:cs typeface="+mn-cs"/>
            </a:endParaRPr>
          </a:p>
          <a:p>
            <a:pPr algn="just"/>
            <a:r>
              <a:rPr lang="tr-TR" sz="1200" b="1" i="0" kern="1200" dirty="0" smtClean="0">
                <a:solidFill>
                  <a:schemeClr val="tx1"/>
                </a:solidFill>
                <a:effectLst/>
                <a:latin typeface="+mn-lt"/>
                <a:ea typeface="+mn-ea"/>
                <a:cs typeface="+mn-cs"/>
              </a:rPr>
              <a:t>Bu Konuya ilişkin Manisa Vergi Dairesi Başkanlığı tarafından verilen 29.03.2012 Tarih ve B.07.1.GİB.4.45.15.01-KDV-53-46-29 sayılı </a:t>
            </a:r>
            <a:r>
              <a:rPr lang="tr-TR" sz="1200" b="1" i="0" kern="1200" dirty="0" err="1" smtClean="0">
                <a:solidFill>
                  <a:schemeClr val="tx1"/>
                </a:solidFill>
                <a:effectLst/>
                <a:latin typeface="+mn-lt"/>
                <a:ea typeface="+mn-ea"/>
                <a:cs typeface="+mn-cs"/>
              </a:rPr>
              <a:t>özelgenin</a:t>
            </a:r>
            <a:r>
              <a:rPr lang="tr-TR" sz="1200" b="1" i="0" kern="1200" dirty="0" smtClean="0">
                <a:solidFill>
                  <a:schemeClr val="tx1"/>
                </a:solidFill>
                <a:effectLst/>
                <a:latin typeface="+mn-lt"/>
                <a:ea typeface="+mn-ea"/>
                <a:cs typeface="+mn-cs"/>
              </a:rPr>
              <a:t> özeti aşağıdaki gibidir:</a:t>
            </a:r>
          </a:p>
          <a:p>
            <a:pPr algn="just"/>
            <a:endParaRPr lang="tr-TR" sz="1200" b="0" i="0" kern="1200" dirty="0" smtClean="0">
              <a:solidFill>
                <a:schemeClr val="tx1"/>
              </a:solidFill>
              <a:effectLst/>
              <a:latin typeface="+mn-lt"/>
              <a:ea typeface="+mn-ea"/>
              <a:cs typeface="+mn-cs"/>
            </a:endParaRPr>
          </a:p>
          <a:p>
            <a:pPr algn="just"/>
            <a:r>
              <a:rPr lang="tr-TR" sz="1200" b="0" i="0" kern="1200" dirty="0" smtClean="0">
                <a:solidFill>
                  <a:schemeClr val="tx1"/>
                </a:solidFill>
                <a:effectLst/>
                <a:latin typeface="+mn-lt"/>
                <a:ea typeface="+mn-ea"/>
                <a:cs typeface="+mn-cs"/>
              </a:rPr>
              <a:t>‘İlgide kayıtlı </a:t>
            </a:r>
            <a:r>
              <a:rPr lang="tr-TR" sz="1200" b="0" i="0" kern="1200" dirty="0" err="1" smtClean="0">
                <a:solidFill>
                  <a:schemeClr val="tx1"/>
                </a:solidFill>
                <a:effectLst/>
                <a:latin typeface="+mn-lt"/>
                <a:ea typeface="+mn-ea"/>
                <a:cs typeface="+mn-cs"/>
              </a:rPr>
              <a:t>özelge</a:t>
            </a:r>
            <a:r>
              <a:rPr lang="tr-TR" sz="1200" b="0" i="0" kern="1200" dirty="0" smtClean="0">
                <a:solidFill>
                  <a:schemeClr val="tx1"/>
                </a:solidFill>
                <a:effectLst/>
                <a:latin typeface="+mn-lt"/>
                <a:ea typeface="+mn-ea"/>
                <a:cs typeface="+mn-cs"/>
              </a:rPr>
              <a:t> talep formunuz ile yatırım teşvik belgesi sahibi bir firmanın siparişi üzerine üretimi daha sonra gerçekleştirilerek teslim edilecek teşvik belgesi kapsamındaki makine için 08/12/2010 tarihinde fatura düzenlenerek, Aralık 2010 dönemine ilişkin beyannamede söz konusu satışın gösterildiği, ancak makine üretimi henüz gerçekleşmemiş olduğundan yüklenilen KDV hesaplanmadığı, makine üretiminin 2011 Mayıs ayında tamamlandığı ve 17/05/2011 tarihli sevk irsaliyesi ile yatırım teşvik belgesi sahibi firmaya teslim edildiği belirtilerek, 2011/Ocak, Şubat, Mart, Nisan ve Mayıs ayında söz konusu makine üretimi nedeniyle yüklenmiş olduğunuz KDV’nin iadesinin Mayıs 2011 dönemine ait KDV beyannamesinde gösterilmek suretiyle talep edilip edilemeyeceği hakkında Başkanlığımız görüşü istenilmektedir.</a:t>
            </a:r>
          </a:p>
          <a:p>
            <a:pPr algn="just"/>
            <a:endParaRPr lang="tr-TR" sz="1200" b="0" i="0" kern="1200" dirty="0" smtClean="0">
              <a:solidFill>
                <a:schemeClr val="tx1"/>
              </a:solidFill>
              <a:effectLst/>
              <a:latin typeface="+mn-lt"/>
              <a:ea typeface="+mn-ea"/>
              <a:cs typeface="+mn-cs"/>
            </a:endParaRPr>
          </a:p>
          <a:p>
            <a:pPr algn="just"/>
            <a:r>
              <a:rPr lang="tr-TR" sz="1200" b="0" i="0" kern="1200" dirty="0" smtClean="0">
                <a:solidFill>
                  <a:schemeClr val="tx1"/>
                </a:solidFill>
                <a:effectLst/>
                <a:latin typeface="+mn-lt"/>
                <a:ea typeface="+mn-ea"/>
                <a:cs typeface="+mn-cs"/>
              </a:rPr>
              <a:t>KDV Kanunu’nun 13/d maddesinde, yatırım teşvik belgesi sahibi mükelleflere belge kapsamında yapılacak makine ve teçhizat teslimlerinin KDV den istisna olduğu hüküm altına alınmış olup, konu hakkında 69 ve 87 Seri No.lu KDV Genel Tebliğlerinde gerekli açıklamalar yapılmıştır.</a:t>
            </a:r>
          </a:p>
          <a:p>
            <a:pPr algn="just"/>
            <a:endParaRPr lang="tr-TR" sz="1200" b="0" i="0" kern="1200" dirty="0" smtClean="0">
              <a:solidFill>
                <a:schemeClr val="tx1"/>
              </a:solidFill>
              <a:effectLst/>
              <a:latin typeface="+mn-lt"/>
              <a:ea typeface="+mn-ea"/>
              <a:cs typeface="+mn-cs"/>
            </a:endParaRPr>
          </a:p>
          <a:p>
            <a:pPr algn="just"/>
            <a:r>
              <a:rPr lang="tr-TR" sz="1200" b="0" i="0" kern="1200" dirty="0" smtClean="0">
                <a:solidFill>
                  <a:schemeClr val="tx1"/>
                </a:solidFill>
                <a:effectLst/>
                <a:latin typeface="+mn-lt"/>
                <a:ea typeface="+mn-ea"/>
                <a:cs typeface="+mn-cs"/>
              </a:rPr>
              <a:t>Anılan Kanun’un 10’uncu maddesinin (a) bendine göre vergiyi doğuran olay, malın teslimi veya hizmetin yapılması ile meydana gelmektedir. Aynı maddenin (b) bendinde ise, malın tesliminden veya hizmetin yapılmasından önce fatura veya benzeri belgeler verilmesi halinde, bu belgelerde gösterilen miktarla sınırlı olmak üzere fatura veya benzeri belgelerin düzenlenmesiyle vergiyi doğuran olayın meydana geleceği hüküm altına alınmıştır.</a:t>
            </a:r>
          </a:p>
          <a:p>
            <a:pPr algn="just"/>
            <a:endParaRPr lang="tr-TR" sz="1200" b="0" i="0" kern="1200" dirty="0" smtClean="0">
              <a:solidFill>
                <a:schemeClr val="tx1"/>
              </a:solidFill>
              <a:effectLst/>
              <a:latin typeface="+mn-lt"/>
              <a:ea typeface="+mn-ea"/>
              <a:cs typeface="+mn-cs"/>
            </a:endParaRPr>
          </a:p>
          <a:p>
            <a:pPr algn="just"/>
            <a:r>
              <a:rPr lang="tr-TR" sz="1200" b="0" i="0" kern="1200" dirty="0" smtClean="0">
                <a:solidFill>
                  <a:schemeClr val="tx1"/>
                </a:solidFill>
                <a:effectLst/>
                <a:latin typeface="+mn-lt"/>
                <a:ea typeface="+mn-ea"/>
                <a:cs typeface="+mn-cs"/>
              </a:rPr>
              <a:t>Buna göre, işlemden önce fatura düzenlenmesi ile vergiyi doğuran olay meydana gelmekte ancak iade hakkını doğuran işlem vuku bulmamaktadır. Bu nedenle, KDV Kanunu’nun 13/d maddesi uyarınca, yatırım teşvik belgesi sahibi mükellefe belge kapsamında teslim etmiş olduğunuz makine nedeniyle yüklenmiş olduğunuz KDV’nin iadesi için en erken makinenin fiilen teslim edildiği Mayıs/2011 döneminde iade talebinde bulunulabilecek olup, iade talebinin faturanın düzenlendiği ve istisnanın beyan edildiği Aralık/2010 vergilendirme dönemi için düzeltme beyannamesi verilmek suretiyle yapılması gerekmektedir.</a:t>
            </a:r>
          </a:p>
          <a:p>
            <a:pPr algn="just"/>
            <a:r>
              <a:rPr lang="tr-TR" sz="1200" b="0" i="0" kern="1200" dirty="0" smtClean="0">
                <a:solidFill>
                  <a:schemeClr val="tx1"/>
                </a:solidFill>
                <a:effectLst/>
                <a:latin typeface="+mn-lt"/>
                <a:ea typeface="+mn-ea"/>
                <a:cs typeface="+mn-cs"/>
              </a:rPr>
              <a:t>Bilgi edinilmesini rica ederim. </a:t>
            </a:r>
          </a:p>
          <a:p>
            <a:pPr algn="just"/>
            <a:endParaRPr lang="tr-TR" sz="1200" b="0" i="0" kern="1200" dirty="0" smtClean="0">
              <a:solidFill>
                <a:schemeClr val="tx1"/>
              </a:solidFill>
              <a:effectLst/>
              <a:latin typeface="+mn-lt"/>
              <a:ea typeface="+mn-ea"/>
              <a:cs typeface="+mn-cs"/>
            </a:endParaRPr>
          </a:p>
          <a:p>
            <a:pPr algn="just"/>
            <a:endParaRPr lang="tr-TR" sz="1200" b="1" i="0" kern="1200" dirty="0" smtClean="0">
              <a:solidFill>
                <a:schemeClr val="tx1"/>
              </a:solidFill>
              <a:effectLst/>
              <a:latin typeface="+mn-lt"/>
              <a:ea typeface="+mn-ea"/>
              <a:cs typeface="+mn-cs"/>
            </a:endParaRPr>
          </a:p>
          <a:p>
            <a:pPr algn="just"/>
            <a:r>
              <a:rPr lang="tr-TR" sz="1200" b="1" i="0" kern="1200" dirty="0" smtClean="0">
                <a:solidFill>
                  <a:schemeClr val="tx1"/>
                </a:solidFill>
                <a:effectLst/>
                <a:latin typeface="+mn-lt"/>
                <a:ea typeface="+mn-ea"/>
                <a:cs typeface="+mn-cs"/>
              </a:rPr>
              <a:t>Bir</a:t>
            </a:r>
            <a:r>
              <a:rPr lang="tr-TR" sz="1200" b="1" i="0" kern="1200" baseline="0" dirty="0" smtClean="0">
                <a:solidFill>
                  <a:schemeClr val="tx1"/>
                </a:solidFill>
                <a:effectLst/>
                <a:latin typeface="+mn-lt"/>
                <a:ea typeface="+mn-ea"/>
                <a:cs typeface="+mn-cs"/>
              </a:rPr>
              <a:t> başka </a:t>
            </a:r>
            <a:r>
              <a:rPr lang="tr-TR" sz="1200" b="1" i="0" kern="1200" baseline="0" dirty="0" err="1" smtClean="0">
                <a:solidFill>
                  <a:schemeClr val="tx1"/>
                </a:solidFill>
                <a:effectLst/>
                <a:latin typeface="+mn-lt"/>
                <a:ea typeface="+mn-ea"/>
                <a:cs typeface="+mn-cs"/>
              </a:rPr>
              <a:t>özelge</a:t>
            </a:r>
            <a:r>
              <a:rPr lang="tr-TR" sz="1200" b="1" i="0" kern="1200" baseline="0" dirty="0" smtClean="0">
                <a:solidFill>
                  <a:schemeClr val="tx1"/>
                </a:solidFill>
                <a:effectLst/>
                <a:latin typeface="+mn-lt"/>
                <a:ea typeface="+mn-ea"/>
                <a:cs typeface="+mn-cs"/>
              </a:rPr>
              <a:t>:</a:t>
            </a:r>
          </a:p>
          <a:p>
            <a:pPr algn="just"/>
            <a:endParaRPr lang="tr-TR" sz="1200" b="0" i="0" kern="1200" baseline="0" dirty="0" smtClean="0">
              <a:solidFill>
                <a:schemeClr val="tx1"/>
              </a:solidFill>
              <a:effectLst/>
              <a:latin typeface="+mn-lt"/>
              <a:ea typeface="+mn-ea"/>
              <a:cs typeface="+mn-cs"/>
            </a:endParaRPr>
          </a:p>
          <a:p>
            <a:r>
              <a:rPr lang="tr-TR" b="1" u="sng" dirty="0" smtClean="0">
                <a:effectLst/>
                <a:hlinkClick r:id="rId3"/>
              </a:rPr>
              <a:t>İnşaatı henüz bitmeden satılan ve faturası kesilen 3 adet daire için yüklenilen KDV'nin iade edilip edilmeyeceği ve iade miktarının hesaplanması </a:t>
            </a:r>
            <a:r>
              <a:rPr lang="tr-TR" b="1" u="sng" dirty="0" err="1" smtClean="0">
                <a:effectLst/>
                <a:hlinkClick r:id="rId3"/>
              </a:rPr>
              <a:t>hk</a:t>
            </a:r>
            <a:r>
              <a:rPr lang="tr-TR" b="1" u="sng" dirty="0" smtClean="0">
                <a:effectLst/>
                <a:hlinkClick r:id="rId3"/>
              </a:rPr>
              <a:t>.</a:t>
            </a:r>
            <a:r>
              <a:rPr lang="tr-TR" b="1" dirty="0" smtClean="0">
                <a:effectLst/>
              </a:rPr>
              <a:t> </a:t>
            </a:r>
          </a:p>
          <a:p>
            <a:endParaRPr lang="tr-TR" b="1" dirty="0" smtClean="0">
              <a:effectLst/>
            </a:endParaRPr>
          </a:p>
          <a:p>
            <a:r>
              <a:rPr lang="tr-TR" b="1" dirty="0" smtClean="0">
                <a:effectLst/>
              </a:rPr>
              <a:t>T.C.</a:t>
            </a:r>
            <a:endParaRPr lang="tr-TR" dirty="0" smtClean="0">
              <a:effectLst/>
            </a:endParaRPr>
          </a:p>
          <a:p>
            <a:r>
              <a:rPr lang="tr-TR" b="1" dirty="0" smtClean="0">
                <a:effectLst/>
              </a:rPr>
              <a:t>GELİR İDARESİ BAŞKANLIĞI</a:t>
            </a:r>
            <a:endParaRPr lang="tr-TR" dirty="0" smtClean="0">
              <a:effectLst/>
            </a:endParaRPr>
          </a:p>
          <a:p>
            <a:r>
              <a:rPr lang="tr-TR" b="1" dirty="0" smtClean="0">
                <a:effectLst/>
              </a:rPr>
              <a:t>KAYSERİ VERGİ DAİRESİ BAŞKANLIĞI</a:t>
            </a:r>
            <a:endParaRPr lang="tr-TR" dirty="0" smtClean="0">
              <a:effectLst/>
            </a:endParaRPr>
          </a:p>
          <a:p>
            <a:r>
              <a:rPr lang="tr-TR" b="1" dirty="0" smtClean="0">
                <a:effectLst/>
              </a:rPr>
              <a:t>(Mükellef Hizmetleri Grup Müdürlüğü)</a:t>
            </a:r>
            <a:endParaRPr lang="tr-TR" dirty="0" smtClean="0">
              <a:effectLst/>
            </a:endParaRPr>
          </a:p>
          <a:p>
            <a:r>
              <a:rPr lang="tr-TR" dirty="0" smtClean="0">
                <a:effectLst/>
              </a:rPr>
              <a:t/>
            </a:r>
            <a:br>
              <a:rPr lang="tr-TR" dirty="0" smtClean="0">
                <a:effectLst/>
              </a:rPr>
            </a:br>
            <a:endParaRPr lang="tr-TR" dirty="0" smtClean="0">
              <a:effectLst/>
            </a:endParaRPr>
          </a:p>
          <a:p>
            <a:r>
              <a:rPr lang="tr-TR" dirty="0" smtClean="0">
                <a:effectLst/>
              </a:rPr>
              <a:t>Sayı:</a:t>
            </a:r>
          </a:p>
          <a:p>
            <a:r>
              <a:rPr lang="tr-TR" dirty="0" smtClean="0">
                <a:effectLst/>
              </a:rPr>
              <a:t>B.07.1.GİB.4.38.15.01-KDV-20-854-3404/05/2011</a:t>
            </a:r>
          </a:p>
          <a:p>
            <a:r>
              <a:rPr lang="tr-TR" dirty="0" smtClean="0">
                <a:effectLst/>
              </a:rPr>
              <a:t>Konu:</a:t>
            </a:r>
          </a:p>
          <a:p>
            <a:pPr algn="just"/>
            <a:r>
              <a:rPr lang="tr-TR" dirty="0" smtClean="0">
                <a:effectLst/>
              </a:rPr>
              <a:t>İnşaat henüz bitmeden satılan ve faturası kesilen bir kısım daire(3 adet) için yüklenilen KDV'nin iade edilip edilmeyeceği ve iade miktarının hesaplanması </a:t>
            </a:r>
            <a:r>
              <a:rPr lang="tr-TR" dirty="0" err="1" smtClean="0">
                <a:effectLst/>
              </a:rPr>
              <a:t>hk</a:t>
            </a:r>
            <a:r>
              <a:rPr lang="tr-TR" dirty="0" smtClean="0">
                <a:effectLst/>
              </a:rPr>
              <a:t>.</a:t>
            </a:r>
            <a:br>
              <a:rPr lang="tr-TR" dirty="0" smtClean="0">
                <a:effectLst/>
              </a:rPr>
            </a:br>
            <a:r>
              <a:rPr lang="tr-TR" dirty="0" smtClean="0">
                <a:effectLst/>
              </a:rPr>
              <a:t/>
            </a:r>
            <a:br>
              <a:rPr lang="tr-TR" dirty="0" smtClean="0">
                <a:effectLst/>
              </a:rPr>
            </a:br>
            <a:r>
              <a:rPr lang="tr-TR" dirty="0" smtClean="0">
                <a:effectLst/>
              </a:rPr>
              <a:t>İlgide kayıtlı </a:t>
            </a:r>
            <a:r>
              <a:rPr lang="tr-TR" dirty="0" err="1" smtClean="0">
                <a:effectLst/>
              </a:rPr>
              <a:t>özelge</a:t>
            </a:r>
            <a:r>
              <a:rPr lang="tr-TR" dirty="0" smtClean="0">
                <a:effectLst/>
              </a:rPr>
              <a:t> talep formunda, arsa vasıflı taşınmaz üzerinde inşaatı yapılan konutların 3 adedinin inşaat tamamlanmadan önce arsa payından alıcısı adına tapu vererek satıldığı; satış bedeli üzerinden %1 oranında katma değer vergisi (KDV) hesaplanarak fatura düzenlendiği belirtilerek konutların tesliminden önce fatura düzenlenmesi halinde iade hakkının ne zaman doğacağı ile iade hesabına inşaatın başlangıcından sonuna kadar yüklenilen ve indirim yolu ile giderilemeyen KDV tutarının tamamının dahil edilip edilemeyeceği hususunda görüş istenilmektedir.</a:t>
            </a:r>
          </a:p>
          <a:p>
            <a:pPr algn="just"/>
            <a:r>
              <a:rPr lang="tr-TR" dirty="0" smtClean="0">
                <a:effectLst/>
              </a:rPr>
              <a:t>3065 sayılı KDV Kanununun 1/1 maddesinde Türkiye'de ticari, sınai, zirai faaliyet ve serbest meslek faaliyeti çerçevesinde yapılan teslim ve hizmetlerin katma değer vergisinin konusunu oluşturduğu hükme bağlanmıştır.</a:t>
            </a:r>
          </a:p>
          <a:p>
            <a:pPr algn="just"/>
            <a:r>
              <a:rPr lang="tr-TR" dirty="0" smtClean="0">
                <a:effectLst/>
              </a:rPr>
              <a:t>KDV Kanununun 10 uncu maddesinin (a) bendine göre vergiyi doğuran olay, malın teslimi veya hizmetin yapılması ile meydana gelmektedir. Aynı maddenin (b) bendinde ise, malın tesliminden veya hizmetin yapılmasından önce fatura veya benzeri belgeler verilmesi halinde, bu belgelerde gösterilen miktarla sınırlı olmak üzere fatura veya benzeri belgelerin düzenlenmesiyle vergiyi  doğuran olayın meydana geleceği hüküm altına alınmıştır.</a:t>
            </a:r>
          </a:p>
          <a:p>
            <a:pPr algn="just"/>
            <a:r>
              <a:rPr lang="tr-TR" dirty="0" smtClean="0">
                <a:effectLst/>
              </a:rPr>
              <a:t>Ayrıca KDV Kanununun</a:t>
            </a:r>
            <a:r>
              <a:rPr lang="tr-TR" b="1" dirty="0" smtClean="0">
                <a:effectLst/>
              </a:rPr>
              <a:t> </a:t>
            </a:r>
            <a:r>
              <a:rPr lang="tr-TR" dirty="0" smtClean="0">
                <a:effectLst/>
              </a:rPr>
              <a:t>29/2 maddesi ile Kanunun 28 inci maddesi uyarınca Bakanlar Kurulu tarafından vergi nispeti indirilen teslim ve hizmetlerle ilgili olup teslim ve hizmetin gerçekleştiği vergilendirme döneminde indirilemeyen ve tutarı Bakanlar Kurulunca tespit edilecek sınırı aşan verginin yılı içinde mahsuben, izleyen yıl içerisinde de mükellefin talebi doğrultusunda nakden veya mahsuben  iadesine imkân tanınmıştır. </a:t>
            </a:r>
          </a:p>
          <a:p>
            <a:pPr algn="just"/>
            <a:r>
              <a:rPr lang="tr-TR" dirty="0" smtClean="0">
                <a:effectLst/>
              </a:rPr>
              <a:t>İade uygulamasına ilişkin açıklamalara 74, 76, 82, 85, 91, 92, 98, 99, 101 ve 106 Seri No.lu KDV Genel Tebliğleri ile 27, 29 ve 41 No.lu KDV Sirkülerlerinde yer verilmiştir.</a:t>
            </a:r>
          </a:p>
          <a:p>
            <a:pPr algn="just"/>
            <a:r>
              <a:rPr lang="tr-TR" dirty="0" smtClean="0">
                <a:effectLst/>
              </a:rPr>
              <a:t>Buna göre, işlemden önce fatura düzenlenmesi ile vergiyi doğuran olay meydana gelmekte ancak iade hakkını doğuran işlem vuku bulmamaktadır. Bu nedenle konutların tesliminden önce fatura düzenlenmesi halinde, 150 m2 </a:t>
            </a:r>
            <a:r>
              <a:rPr lang="tr-TR" dirty="0" err="1" smtClean="0">
                <a:effectLst/>
              </a:rPr>
              <a:t>nin</a:t>
            </a:r>
            <a:r>
              <a:rPr lang="tr-TR" dirty="0" smtClean="0">
                <a:effectLst/>
              </a:rPr>
              <a:t> altındaki konutlar için % 1 oranında vergi hesaplanarak beyan edilmesi, iade talebinin ise konutların fiilen teslim edildiği yıl içinde yapılması gerekmektedir.</a:t>
            </a:r>
          </a:p>
          <a:p>
            <a:pPr algn="just"/>
            <a:r>
              <a:rPr lang="tr-TR" dirty="0" smtClean="0">
                <a:effectLst/>
              </a:rPr>
              <a:t>Öte yandan iade tutarına, teslim edilen mal veya ifa edilen hizmet için önceki yıllarda yüklenilen ve iade hakkı doğuran işlemin gerçekleştiği yıla kadar indirim yoluyla telafi edilemeyen vergilerin dâhil edilebileceği tabiidir. </a:t>
            </a:r>
          </a:p>
          <a:p>
            <a:pPr algn="just"/>
            <a:r>
              <a:rPr lang="tr-TR" dirty="0" smtClean="0">
                <a:effectLst/>
              </a:rPr>
              <a:t>Bilgi edinilmesini rica ederim.  </a:t>
            </a:r>
          </a:p>
          <a:p>
            <a:pPr algn="just"/>
            <a:r>
              <a:rPr lang="tr-TR" dirty="0" smtClean="0">
                <a:effectLst/>
              </a:rPr>
              <a:t/>
            </a:r>
            <a:br>
              <a:rPr lang="tr-TR" dirty="0" smtClean="0">
                <a:effectLst/>
              </a:rPr>
            </a:br>
            <a:endParaRPr lang="tr-TR" dirty="0" smtClean="0">
              <a:effectLst/>
            </a:endParaRPr>
          </a:p>
          <a:p>
            <a:pPr algn="just"/>
            <a:endParaRPr lang="tr-TR" sz="1200" b="0" i="0" kern="1200" dirty="0" smtClean="0">
              <a:solidFill>
                <a:schemeClr val="tx1"/>
              </a:solidFill>
              <a:effectLst/>
              <a:latin typeface="+mn-lt"/>
              <a:ea typeface="+mn-ea"/>
              <a:cs typeface="+mn-cs"/>
            </a:endParaRPr>
          </a:p>
          <a:p>
            <a:pPr algn="just"/>
            <a:endParaRPr lang="tr-TR" dirty="0"/>
          </a:p>
        </p:txBody>
      </p:sp>
      <p:sp>
        <p:nvSpPr>
          <p:cNvPr id="4" name="Slayt Numarası Yer Tutucusu 3"/>
          <p:cNvSpPr>
            <a:spLocks noGrp="1"/>
          </p:cNvSpPr>
          <p:nvPr>
            <p:ph type="sldNum" sz="quarter" idx="10"/>
          </p:nvPr>
        </p:nvSpPr>
        <p:spPr/>
        <p:txBody>
          <a:bodyPr/>
          <a:lstStyle/>
          <a:p>
            <a:fld id="{117448B4-F5BE-F440-9EE0-DD2720A93A67}" type="slidenum">
              <a:rPr lang="en-US" smtClean="0"/>
              <a:pPr/>
              <a:t>105</a:t>
            </a:fld>
            <a:endParaRPr lang="en-US"/>
          </a:p>
        </p:txBody>
      </p:sp>
    </p:spTree>
    <p:extLst>
      <p:ext uri="{BB962C8B-B14F-4D97-AF65-F5344CB8AC3E}">
        <p14:creationId xmlns:p14="http://schemas.microsoft.com/office/powerpoint/2010/main" val="267343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40000" lnSpcReduction="20000"/>
          </a:bodyPr>
          <a:lstStyle/>
          <a:p>
            <a:r>
              <a:rPr lang="tr-TR" b="1" dirty="0" smtClean="0"/>
              <a:t>Tarih</a:t>
            </a:r>
            <a:r>
              <a:rPr lang="tr-TR" dirty="0" smtClean="0"/>
              <a:t>28/12/2011</a:t>
            </a:r>
            <a:r>
              <a:rPr lang="tr-TR" b="1" dirty="0" smtClean="0"/>
              <a:t>Sayı</a:t>
            </a:r>
            <a:r>
              <a:rPr lang="tr-TR" dirty="0" smtClean="0"/>
              <a:t>B.07.1.GİB.4.34.19.02-019.01-2377</a:t>
            </a:r>
            <a:r>
              <a:rPr lang="tr-TR" b="1" dirty="0" smtClean="0"/>
              <a:t>Kapsam</a:t>
            </a:r>
            <a:r>
              <a:rPr lang="tr-TR" dirty="0" smtClean="0"/>
              <a:t>  </a:t>
            </a:r>
            <a:r>
              <a:rPr lang="tr-TR" b="1" dirty="0" smtClean="0"/>
              <a:t>T.C.</a:t>
            </a:r>
            <a:endParaRPr lang="tr-TR" dirty="0" smtClean="0"/>
          </a:p>
          <a:p>
            <a:r>
              <a:rPr lang="tr-TR" b="1" dirty="0" smtClean="0"/>
              <a:t>GELİR İDARESİ BAŞKANLIĞI</a:t>
            </a:r>
            <a:endParaRPr lang="tr-TR" dirty="0" smtClean="0"/>
          </a:p>
          <a:p>
            <a:r>
              <a:rPr lang="tr-TR" b="1" dirty="0" smtClean="0"/>
              <a:t>İSTANBUL VERGİ DAİRESİ BAŞKANLIĞI</a:t>
            </a:r>
            <a:endParaRPr lang="tr-TR" dirty="0" smtClean="0"/>
          </a:p>
          <a:p>
            <a:r>
              <a:rPr lang="tr-TR" b="1" dirty="0" smtClean="0"/>
              <a:t>Mükellef Hizmetleri Usul Grup Müdürlüğü</a:t>
            </a:r>
            <a:endParaRPr lang="tr-TR" dirty="0" smtClean="0"/>
          </a:p>
          <a:p>
            <a:r>
              <a:rPr lang="tr-TR" dirty="0" smtClean="0"/>
              <a:t> </a:t>
            </a:r>
          </a:p>
          <a:p>
            <a:r>
              <a:rPr lang="tr-TR" dirty="0" smtClean="0"/>
              <a:t> </a:t>
            </a:r>
          </a:p>
          <a:p>
            <a:r>
              <a:rPr lang="tr-TR" dirty="0" smtClean="0"/>
              <a:t> </a:t>
            </a:r>
          </a:p>
          <a:p>
            <a:r>
              <a:rPr lang="tr-TR" dirty="0" smtClean="0"/>
              <a:t>Sayı</a:t>
            </a:r>
          </a:p>
          <a:p>
            <a:r>
              <a:rPr lang="tr-TR" dirty="0" smtClean="0"/>
              <a:t>:</a:t>
            </a:r>
          </a:p>
          <a:p>
            <a:r>
              <a:rPr lang="tr-TR" dirty="0" smtClean="0"/>
              <a:t>B.07.1.GİB.4.34.19.02-019.01-2377</a:t>
            </a:r>
          </a:p>
          <a:p>
            <a:r>
              <a:rPr lang="tr-TR" dirty="0" smtClean="0"/>
              <a:t>28/12/2011</a:t>
            </a:r>
          </a:p>
          <a:p>
            <a:r>
              <a:rPr lang="tr-TR" dirty="0" smtClean="0"/>
              <a:t>Konu</a:t>
            </a:r>
          </a:p>
          <a:p>
            <a:r>
              <a:rPr lang="tr-TR" dirty="0" smtClean="0"/>
              <a:t>:</a:t>
            </a:r>
          </a:p>
          <a:p>
            <a:r>
              <a:rPr lang="tr-TR" dirty="0" err="1" smtClean="0"/>
              <a:t>Google</a:t>
            </a:r>
            <a:r>
              <a:rPr lang="tr-TR" dirty="0" smtClean="0"/>
              <a:t> firmasının reklamının web sitesinde yayınlanmasının vergi mevzuatı açısından değerlendirilmesi.</a:t>
            </a:r>
          </a:p>
          <a:p>
            <a:r>
              <a:rPr lang="tr-TR" dirty="0" smtClean="0"/>
              <a:t> </a:t>
            </a:r>
          </a:p>
          <a:p>
            <a:r>
              <a:rPr lang="tr-TR" dirty="0" smtClean="0"/>
              <a:t> </a:t>
            </a:r>
          </a:p>
          <a:p>
            <a:r>
              <a:rPr lang="tr-TR" dirty="0" smtClean="0"/>
              <a:t>            İlgide kayıtlı </a:t>
            </a:r>
            <a:r>
              <a:rPr lang="tr-TR" dirty="0" err="1" smtClean="0"/>
              <a:t>özelge</a:t>
            </a:r>
            <a:r>
              <a:rPr lang="tr-TR" dirty="0" smtClean="0"/>
              <a:t> talep formunuzda, merkezi Amerika Birleşik Devletleri'nde (ABD) bulunan </a:t>
            </a:r>
            <a:r>
              <a:rPr lang="tr-TR" dirty="0" err="1" smtClean="0"/>
              <a:t>Google</a:t>
            </a:r>
            <a:r>
              <a:rPr lang="tr-TR" dirty="0" smtClean="0"/>
              <a:t> firmasının reklamını Şirketinize ait web sitesinde yayınladığınızdan bahisle yurt dışındaki firma tarafından yapılan ödemelerin vergi mevzuatı açısından değerlendirilmesi talep edilmektedir.</a:t>
            </a:r>
          </a:p>
          <a:p>
            <a:r>
              <a:rPr lang="tr-TR" dirty="0" smtClean="0"/>
              <a:t>            GELİR VE KURUMLAR VERGİSİ KANUNLARI YÖNÜNDEN:</a:t>
            </a:r>
          </a:p>
          <a:p>
            <a:r>
              <a:rPr lang="tr-TR" dirty="0" smtClean="0"/>
              <a:t>             5520 sayılı Kurumlar Vergisi Kanunu'nun;</a:t>
            </a:r>
          </a:p>
          <a:p>
            <a:r>
              <a:rPr lang="tr-TR" dirty="0" smtClean="0"/>
              <a:t>            - 1'inci maddesinin ikinci fıkrasında, kurum kazancının, gelir vergisinin konusuna giren gelir unsurlarından oluştuğu,</a:t>
            </a:r>
          </a:p>
          <a:p>
            <a:r>
              <a:rPr lang="tr-TR" dirty="0" smtClean="0"/>
              <a:t>            - 6'ncı maddesinde, kurumlar vergisinin mükelleflerin bir hesap dönemi içinde elde ettikleri safi kurum kazancı üzerinden hesaplanacağı ve safi kurum kazancının tespitinde, Gelir Vergisi Kanunu'nun ticari kazanç hakkındaki  hükümlerinin uygulanacağı,</a:t>
            </a:r>
          </a:p>
          <a:p>
            <a:r>
              <a:rPr lang="tr-TR" dirty="0" smtClean="0"/>
              <a:t>            193 sayılı Gelir Vergisi Kanunu'nun;</a:t>
            </a:r>
          </a:p>
          <a:p>
            <a:r>
              <a:rPr lang="tr-TR" dirty="0" smtClean="0"/>
              <a:t>            - 37'nci maddesinde, her türlü ticari ve sınaî faaliyetlerden doğan kazançların ticari kazanç olduğu,</a:t>
            </a:r>
          </a:p>
          <a:p>
            <a:r>
              <a:rPr lang="tr-TR" dirty="0" smtClean="0"/>
              <a:t>            - 38'inci maddesinde, bilanço esasına göre ticari kazancın, teşebbüsteki öz sermayenin hesap dönemi sonunda ve başındaki değerleri arasındaki müspet fark olduğu, bu dönem zarfında sahip veya sahiplerce işletmeye ilave olunan değerlerin bu farktan indirileceği, işletmeden çekilen değerlerin ise farka ilave olunacağı ticari kazancın bu suretle tespit edilmesi sırasında, Vergi Usul Kanunu'nun değerlemeye ait hükümleri ile Gelir Vergisi Kanunu'nun 40 ve 41'inci maddeleri hükümlerine uyulacağı,</a:t>
            </a:r>
          </a:p>
          <a:p>
            <a:r>
              <a:rPr lang="tr-TR" dirty="0" smtClean="0"/>
              <a:t>            hüküm altına alınmıştır.</a:t>
            </a:r>
          </a:p>
          <a:p>
            <a:r>
              <a:rPr lang="tr-TR" dirty="0" smtClean="0"/>
              <a:t>             Buna göre, web sitenizde yayınlanan reklamlarından dolayı ABD'de mukim </a:t>
            </a:r>
            <a:r>
              <a:rPr lang="tr-TR" dirty="0" err="1" smtClean="0"/>
              <a:t>Google</a:t>
            </a:r>
            <a:r>
              <a:rPr lang="tr-TR" dirty="0" smtClean="0"/>
              <a:t> firması tarafından Şirketinize yapılan ödemelerin Şirketiniz açısından ticari kazanç olarak değerlendirilmesi ve söz konusu ödemelerin tahakkuk tarihi itibarıyla, ilgili döneme ilişkin kurum kazancınızın tespitinde dikkate alınması gerekmektedir.</a:t>
            </a:r>
          </a:p>
          <a:p>
            <a:r>
              <a:rPr lang="tr-TR" dirty="0" smtClean="0"/>
              <a:t>            VERGİ USUL KANUNU YÖNÜNDEN:</a:t>
            </a:r>
          </a:p>
          <a:p>
            <a:r>
              <a:rPr lang="tr-TR" dirty="0" smtClean="0"/>
              <a:t>            213 sayılı Vergi Usul Kanunu'nun;</a:t>
            </a:r>
          </a:p>
          <a:p>
            <a:r>
              <a:rPr lang="tr-TR" dirty="0" smtClean="0"/>
              <a:t>            - 229'uncu maddesinde, faturanın satılan emtia veya yapılan iş karşılığında müşterinin borçlandığı meblağı göstermek üzere emtiayı satan veya işi yapan tüccar tarafından müşteriye verilen ticari vesika olduğu,</a:t>
            </a:r>
          </a:p>
          <a:p>
            <a:r>
              <a:rPr lang="tr-TR" dirty="0" smtClean="0"/>
              <a:t>            - 231'inci maddesinin beşinci fıkrasında, faturanın malın teslimi veya hizmetin yapıldığı tarihten itibaren azami yedi gün içinde düzenleneceği, bu süre içerisinde düzenlenmeyen  faturaların hiç düzenlenmemiş sayılacağı,</a:t>
            </a:r>
          </a:p>
          <a:p>
            <a:r>
              <a:rPr lang="tr-TR" dirty="0" smtClean="0"/>
              <a:t>           hüküm altına alınmıştır.</a:t>
            </a:r>
          </a:p>
          <a:p>
            <a:r>
              <a:rPr lang="tr-TR" dirty="0" smtClean="0"/>
              <a:t>            Buna göre, </a:t>
            </a:r>
            <a:r>
              <a:rPr lang="tr-TR" b="1" u="sng" dirty="0" smtClean="0"/>
              <a:t>Şirketinizce </a:t>
            </a:r>
            <a:r>
              <a:rPr lang="tr-TR" b="1" u="sng" dirty="0" err="1" smtClean="0"/>
              <a:t>Google</a:t>
            </a:r>
            <a:r>
              <a:rPr lang="tr-TR" b="1" u="sng" dirty="0" smtClean="0"/>
              <a:t> firmasına Türkiye'de verilen reklam hizmetleri karşılığında anılan Kanun'un 229 ve 231'inci madde hükümlerine göre fatura düzenlemeniz gerekmektedir.</a:t>
            </a:r>
          </a:p>
          <a:p>
            <a:r>
              <a:rPr lang="tr-TR" dirty="0" smtClean="0"/>
              <a:t>             KATMA DEĞER VERGİSİ KANUNU YÖNÜNDEN:</a:t>
            </a:r>
          </a:p>
          <a:p>
            <a:r>
              <a:rPr lang="tr-TR" dirty="0" smtClean="0"/>
              <a:t>            3065 sayılı KDV Kanunu'nun,</a:t>
            </a:r>
          </a:p>
          <a:p>
            <a:r>
              <a:rPr lang="tr-TR" dirty="0" smtClean="0"/>
              <a:t>            -1/1 maddesinde, Türkiye'de ticari, sınaî, zirai  faaliyet ve serbest meslek faaliyeti çerçevesinde yapılan teslim ve hizmetlerin katma değer vergisine tabi olduğu,</a:t>
            </a:r>
          </a:p>
          <a:p>
            <a:r>
              <a:rPr lang="tr-TR" dirty="0" smtClean="0"/>
              <a:t>            -11/1-a maddesinde, ihracat teslimleri ve bu teslimlere ilişkin hizmetler ile yurt dışındaki müşteriler için yapılan hizmetlerin vergiden istisna olduğu,</a:t>
            </a:r>
          </a:p>
          <a:p>
            <a:r>
              <a:rPr lang="tr-TR" dirty="0" smtClean="0"/>
              <a:t>          - 12/2'nci maddesinde ise yurt dışındaki müşteri tabirinin, ikametgâhı, işyeri, kanunî ve iş merkezi yurt dışında olan alıcılar ile yurt içinde bulunan bir firmanın yurt dışında kendi adına </a:t>
            </a:r>
            <a:r>
              <a:rPr lang="tr-TR" dirty="0" err="1" smtClean="0"/>
              <a:t>müstakilen</a:t>
            </a:r>
            <a:r>
              <a:rPr lang="tr-TR" dirty="0" smtClean="0"/>
              <a:t> faaliyet gösteren şubelerini ifade ettiği ve bir hizmetin yurt dışındaki müşteriler için yapılan hizmet sayılabilmesi için hizmetlerin yurt dışındaki bir müşteri için yapılmış olması ve hizmetten yurt dışında faydalanılması gerektiği,</a:t>
            </a:r>
          </a:p>
          <a:p>
            <a:r>
              <a:rPr lang="tr-TR" dirty="0" smtClean="0"/>
              <a:t>           hüküm altına alınmıştır.</a:t>
            </a:r>
          </a:p>
          <a:p>
            <a:r>
              <a:rPr lang="tr-TR" dirty="0" smtClean="0"/>
              <a:t>          26 Seri </a:t>
            </a:r>
            <a:r>
              <a:rPr lang="tr-TR" dirty="0" err="1" smtClean="0"/>
              <a:t>No'lu</a:t>
            </a:r>
            <a:r>
              <a:rPr lang="tr-TR" dirty="0" smtClean="0"/>
              <a:t> KDV Genel Tebliği'nin (K) bölümünde yapılan açıklamalara göre ise hizmet ihracında katma değer vergisi istisnası uygulanabilmesi için aşağıda sıralanan dört şartın birlikte gerçekleşmiş olması zorunlu tutulmuştur.</a:t>
            </a:r>
          </a:p>
          <a:p>
            <a:r>
              <a:rPr lang="tr-TR" dirty="0" smtClean="0"/>
              <a:t>             1- Hizmet Türkiye'de yurt dışındaki bir müşteri için yapılmış olmalıdır.</a:t>
            </a:r>
          </a:p>
          <a:p>
            <a:r>
              <a:rPr lang="tr-TR" dirty="0" smtClean="0"/>
              <a:t>             2- Fatura veya benzeri nitelikteki belge yurt dışındaki müşteri adına düzenlenmelidir.</a:t>
            </a:r>
          </a:p>
          <a:p>
            <a:r>
              <a:rPr lang="tr-TR" dirty="0" smtClean="0"/>
              <a:t>             3- Hizmet bedeli, döviz olarak Türkiye'ye getirilmelidir.</a:t>
            </a:r>
          </a:p>
          <a:p>
            <a:r>
              <a:rPr lang="tr-TR" dirty="0" smtClean="0"/>
              <a:t>             4- Hizmetten yurt dışında yararlanılmalıdır.</a:t>
            </a:r>
          </a:p>
          <a:p>
            <a:r>
              <a:rPr lang="tr-TR" dirty="0" smtClean="0"/>
              <a:t>            </a:t>
            </a:r>
            <a:r>
              <a:rPr lang="tr-TR" b="1" dirty="0" smtClean="0"/>
              <a:t>Buna göre, </a:t>
            </a:r>
            <a:r>
              <a:rPr lang="tr-TR" b="1" dirty="0" err="1" smtClean="0"/>
              <a:t>Google</a:t>
            </a:r>
            <a:r>
              <a:rPr lang="tr-TR" b="1" dirty="0" smtClean="0"/>
              <a:t> firmasının reklamlarını Şirketinizin web sitesinde yayınlamak suretiyle vermiş olduğunuz reklam hizmetleri, hizmet Türkiye'de ifa edildiğinden ve hizmetten Türkiye'de yararlanıldığından genel hükümler çerçevesinde KDV'ye tabi bulunmakta olup, </a:t>
            </a:r>
            <a:r>
              <a:rPr lang="tr-TR" b="1" dirty="0" err="1" smtClean="0"/>
              <a:t>Google</a:t>
            </a:r>
            <a:r>
              <a:rPr lang="tr-TR" b="1" dirty="0" smtClean="0"/>
              <a:t> firması adına düzenleyeceğiniz faturada işlem bedeli üzerinden genel oranda (%18) KDV hesaplamanız gerekmektedir. </a:t>
            </a:r>
          </a:p>
          <a:p>
            <a:r>
              <a:rPr lang="tr-TR" dirty="0" smtClean="0"/>
              <a:t>            Diğer taraftan, </a:t>
            </a:r>
            <a:r>
              <a:rPr lang="tr-TR" u="sng" dirty="0" smtClean="0"/>
              <a:t>yurt dışındaki firma söz konusu hizmetten Türkiye'de yararlandığından verilen hizmetin</a:t>
            </a:r>
            <a:r>
              <a:rPr lang="tr-TR" dirty="0" smtClean="0"/>
              <a:t>, </a:t>
            </a:r>
            <a:r>
              <a:rPr lang="tr-TR" b="1" dirty="0" smtClean="0">
                <a:solidFill>
                  <a:srgbClr val="FF0000"/>
                </a:solidFill>
              </a:rPr>
              <a:t>hizmet ihracı kapsamında değerlendirilerek KDV'den istisna tutulması da mümkün bulunmamaktadır.</a:t>
            </a:r>
          </a:p>
          <a:p>
            <a:r>
              <a:rPr lang="tr-TR" dirty="0" smtClean="0"/>
              <a:t>            Bilgi edinilmesini rica ederim.</a:t>
            </a:r>
          </a:p>
          <a:p>
            <a:endParaRPr lang="tr-TR" dirty="0"/>
          </a:p>
        </p:txBody>
      </p:sp>
      <p:sp>
        <p:nvSpPr>
          <p:cNvPr id="4" name="3 Slayt Numarası Yer Tutucusu"/>
          <p:cNvSpPr>
            <a:spLocks noGrp="1"/>
          </p:cNvSpPr>
          <p:nvPr>
            <p:ph type="sldNum" sz="quarter" idx="10"/>
          </p:nvPr>
        </p:nvSpPr>
        <p:spPr/>
        <p:txBody>
          <a:bodyPr/>
          <a:lstStyle/>
          <a:p>
            <a:fld id="{7399302F-2A71-4CF9-BF32-F5E7C46D4D78}" type="slidenum">
              <a:rPr lang="tr-TR" smtClean="0"/>
              <a:pPr/>
              <a:t>109</a:t>
            </a:fld>
            <a:endParaRPr lang="tr-TR"/>
          </a:p>
        </p:txBody>
      </p:sp>
    </p:spTree>
    <p:extLst>
      <p:ext uri="{BB962C8B-B14F-4D97-AF65-F5344CB8AC3E}">
        <p14:creationId xmlns:p14="http://schemas.microsoft.com/office/powerpoint/2010/main" val="22539180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1"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113</a:t>
            </a:fld>
            <a:endParaRPr lang="en-US"/>
          </a:p>
        </p:txBody>
      </p:sp>
    </p:spTree>
    <p:extLst>
      <p:ext uri="{BB962C8B-B14F-4D97-AF65-F5344CB8AC3E}">
        <p14:creationId xmlns:p14="http://schemas.microsoft.com/office/powerpoint/2010/main" val="42552705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55000" lnSpcReduction="20000"/>
          </a:bodyPr>
          <a:lstStyle/>
          <a:p>
            <a:pPr lvl="0"/>
            <a:r>
              <a:rPr lang="tr-TR" sz="1200" kern="1200" dirty="0" smtClean="0">
                <a:solidFill>
                  <a:schemeClr val="tx1"/>
                </a:solidFill>
                <a:latin typeface="+mn-lt"/>
                <a:ea typeface="+mn-ea"/>
                <a:cs typeface="+mn-cs"/>
              </a:rPr>
              <a:t>Bu tebliğ 25.10.1984 tarihinde kabul edilip 02.11.1984 tarihinde Resmi Gazete’de yayımlanan ve 01.01.1985’de yürürlüğe giren, yani 30 yıla yakın bir süredir yürürlükte bulunan KDV mevzuatında yıllar itibarıyla meydana gelen tebliğ karmaşasını ortadan kaldırmak amacıyla yayımlanmıştır. </a:t>
            </a:r>
          </a:p>
          <a:p>
            <a:pPr lvl="0"/>
            <a:r>
              <a:rPr lang="tr-TR" sz="1200" kern="1200" dirty="0" smtClean="0">
                <a:solidFill>
                  <a:schemeClr val="tx1"/>
                </a:solidFill>
                <a:latin typeface="+mn-lt"/>
                <a:ea typeface="+mn-ea"/>
                <a:cs typeface="+mn-cs"/>
              </a:rPr>
              <a:t>KDV Dünya üzerinde yaklaşık 145 ülkede uygulanmakta olan modern bir vergilendirme tekniğidir. </a:t>
            </a:r>
          </a:p>
          <a:p>
            <a:pPr lvl="0"/>
            <a:r>
              <a:rPr lang="tr-TR" sz="1200" kern="1200" dirty="0" smtClean="0">
                <a:solidFill>
                  <a:schemeClr val="tx1"/>
                </a:solidFill>
                <a:latin typeface="+mn-lt"/>
                <a:ea typeface="+mn-ea"/>
                <a:cs typeface="+mn-cs"/>
              </a:rPr>
              <a:t>KDV Devlet Bütçe gelirlerinin yaklaşık olarak 1/3'ünü oluşturmaktadır.</a:t>
            </a:r>
          </a:p>
          <a:p>
            <a:pPr lvl="0"/>
            <a:r>
              <a:rPr lang="tr-TR" sz="1200" kern="1200" dirty="0" smtClean="0">
                <a:solidFill>
                  <a:schemeClr val="tx1"/>
                </a:solidFill>
                <a:latin typeface="+mn-lt"/>
                <a:ea typeface="+mn-ea"/>
                <a:cs typeface="+mn-cs"/>
              </a:rPr>
              <a:t>Aynı zamanda KDV vergi alanında en büyük kayıp ve kaçağın yaşandığı alandır.</a:t>
            </a:r>
          </a:p>
          <a:p>
            <a:pPr lvl="0"/>
            <a:r>
              <a:rPr lang="tr-TR" sz="1200" kern="1200" dirty="0" smtClean="0">
                <a:solidFill>
                  <a:schemeClr val="tx1"/>
                </a:solidFill>
                <a:latin typeface="+mn-lt"/>
                <a:ea typeface="+mn-ea"/>
                <a:cs typeface="+mn-cs"/>
              </a:rPr>
              <a:t>Defterini tuttuğumuz mükelleflerin en çok uğraştığı konulardan birisi KDV ödemeleridir.</a:t>
            </a:r>
          </a:p>
          <a:p>
            <a:pPr lvl="0"/>
            <a:r>
              <a:rPr lang="tr-TR" sz="1200" kern="1200" dirty="0" smtClean="0">
                <a:solidFill>
                  <a:schemeClr val="tx1"/>
                </a:solidFill>
                <a:latin typeface="+mn-lt"/>
                <a:ea typeface="+mn-ea"/>
                <a:cs typeface="+mn-cs"/>
              </a:rPr>
              <a:t>KDV ödemesi üzerinde yapılacak herhangi bir </a:t>
            </a:r>
            <a:r>
              <a:rPr lang="tr-TR" sz="1200" kern="1200" dirty="0" err="1" smtClean="0">
                <a:solidFill>
                  <a:schemeClr val="tx1"/>
                </a:solidFill>
                <a:latin typeface="+mn-lt"/>
                <a:ea typeface="+mn-ea"/>
                <a:cs typeface="+mn-cs"/>
              </a:rPr>
              <a:t>manüpilasyon</a:t>
            </a:r>
            <a:r>
              <a:rPr lang="tr-TR" sz="1200" kern="1200" dirty="0" smtClean="0">
                <a:solidFill>
                  <a:schemeClr val="tx1"/>
                </a:solidFill>
                <a:latin typeface="+mn-lt"/>
                <a:ea typeface="+mn-ea"/>
                <a:cs typeface="+mn-cs"/>
              </a:rPr>
              <a:t> dolaylı olarak Gelir veya Kurumlar Vergisini de etkilemektedir.</a:t>
            </a:r>
          </a:p>
          <a:p>
            <a:pPr lvl="0"/>
            <a:r>
              <a:rPr lang="tr-TR" sz="1200" kern="1200" dirty="0" smtClean="0">
                <a:solidFill>
                  <a:schemeClr val="tx1"/>
                </a:solidFill>
                <a:latin typeface="+mn-lt"/>
                <a:ea typeface="+mn-ea"/>
                <a:cs typeface="+mn-cs"/>
              </a:rPr>
              <a:t>Vergi hukuku anlamında tebliğ; bir Kanun’un nasıl anlaşılması ve uygulanması gerektiği konusunda ilgili Bakanlıkça yapılan </a:t>
            </a:r>
            <a:r>
              <a:rPr lang="tr-TR" sz="1200" b="1" kern="1200" dirty="0" smtClean="0">
                <a:solidFill>
                  <a:schemeClr val="tx1"/>
                </a:solidFill>
                <a:latin typeface="+mn-lt"/>
                <a:ea typeface="+mn-ea"/>
                <a:cs typeface="+mn-cs"/>
              </a:rPr>
              <a:t>genel açıklamalardır. </a:t>
            </a:r>
            <a:r>
              <a:rPr lang="tr-TR" sz="1200" kern="1200" dirty="0" smtClean="0">
                <a:solidFill>
                  <a:schemeClr val="tx1"/>
                </a:solidFill>
                <a:latin typeface="+mn-lt"/>
                <a:ea typeface="+mn-ea"/>
                <a:cs typeface="+mn-cs"/>
              </a:rPr>
              <a:t>Diğer bir ifade ile kanunlar ilgili oldukları konuda ne yapılması gerektiğini ifade ederler. Tebliğler ise Kanun’un istediği uygulamaların nasıl yapılması gerektiğini anlatırlar.</a:t>
            </a:r>
          </a:p>
          <a:p>
            <a:pPr lvl="0"/>
            <a:r>
              <a:rPr lang="tr-TR" sz="1200" kern="1200" dirty="0" smtClean="0">
                <a:solidFill>
                  <a:schemeClr val="tx1"/>
                </a:solidFill>
                <a:latin typeface="+mn-lt"/>
                <a:ea typeface="+mn-ea"/>
                <a:cs typeface="+mn-cs"/>
              </a:rPr>
              <a:t>Diğer bir ifade ile tebliğ, yasama organı tarafından çıkarılan kanunların (birincil mevzuat), ilgili Bakanlık tarafından uygulama birliğinin sağlanması amacıyla kanunun nasıl uygulanması gerektiği konusunda yapılan </a:t>
            </a:r>
            <a:r>
              <a:rPr lang="tr-TR" sz="1200" b="1" kern="1200" dirty="0" smtClean="0">
                <a:solidFill>
                  <a:schemeClr val="tx1"/>
                </a:solidFill>
                <a:latin typeface="+mn-lt"/>
                <a:ea typeface="+mn-ea"/>
                <a:cs typeface="+mn-cs"/>
              </a:rPr>
              <a:t>genel açıklamalara </a:t>
            </a:r>
            <a:r>
              <a:rPr lang="tr-TR" sz="1200" kern="1200" dirty="0" smtClean="0">
                <a:solidFill>
                  <a:schemeClr val="tx1"/>
                </a:solidFill>
                <a:latin typeface="+mn-lt"/>
                <a:ea typeface="+mn-ea"/>
                <a:cs typeface="+mn-cs"/>
              </a:rPr>
              <a:t>tebliğ adı verilir. Bunlar aynı zamanda ikincil mevzuat olarak da adlandırılırlar. (Kanun-tüzük-yönetmelik-tebliğ)</a:t>
            </a:r>
          </a:p>
          <a:p>
            <a:pPr lvl="0"/>
            <a:r>
              <a:rPr lang="tr-TR" sz="1200" kern="1200" dirty="0" smtClean="0">
                <a:solidFill>
                  <a:schemeClr val="tx1"/>
                </a:solidFill>
                <a:latin typeface="+mn-lt"/>
                <a:ea typeface="+mn-ea"/>
                <a:cs typeface="+mn-cs"/>
              </a:rPr>
              <a:t>Sirküler ve </a:t>
            </a:r>
            <a:r>
              <a:rPr lang="tr-TR" sz="1200" kern="1200" dirty="0" err="1" smtClean="0">
                <a:solidFill>
                  <a:schemeClr val="tx1"/>
                </a:solidFill>
                <a:latin typeface="+mn-lt"/>
                <a:ea typeface="+mn-ea"/>
                <a:cs typeface="+mn-cs"/>
              </a:rPr>
              <a:t>özelgeler</a:t>
            </a:r>
            <a:r>
              <a:rPr lang="tr-TR" sz="1200" kern="1200" dirty="0" smtClean="0">
                <a:solidFill>
                  <a:schemeClr val="tx1"/>
                </a:solidFill>
                <a:latin typeface="+mn-lt"/>
                <a:ea typeface="+mn-ea"/>
                <a:cs typeface="+mn-cs"/>
              </a:rPr>
              <a:t>, tebliğin aksine spesifik (özel) konulara özgüdür. Hiyerarşik olarak kendi üstündeki düzenlemelere aykırı olmadıkları sürece geçerlidirler. Bu sebeple tebliğde </a:t>
            </a:r>
            <a:r>
              <a:rPr lang="tr-TR" sz="1200" kern="1200" dirty="0" err="1" smtClean="0">
                <a:solidFill>
                  <a:schemeClr val="tx1"/>
                </a:solidFill>
                <a:latin typeface="+mn-lt"/>
                <a:ea typeface="+mn-ea"/>
                <a:cs typeface="+mn-cs"/>
              </a:rPr>
              <a:t>özelge</a:t>
            </a:r>
            <a:r>
              <a:rPr lang="tr-TR" sz="1200" kern="1200" dirty="0" smtClean="0">
                <a:solidFill>
                  <a:schemeClr val="tx1"/>
                </a:solidFill>
                <a:latin typeface="+mn-lt"/>
                <a:ea typeface="+mn-ea"/>
                <a:cs typeface="+mn-cs"/>
              </a:rPr>
              <a:t> ve sirkülerlere ilişkin herhangi bir açıklamaya yer verilmemiştir.</a:t>
            </a:r>
          </a:p>
          <a:p>
            <a:pPr lvl="0"/>
            <a:r>
              <a:rPr lang="tr-TR" sz="1200" kern="1200" dirty="0" smtClean="0">
                <a:solidFill>
                  <a:schemeClr val="tx1"/>
                </a:solidFill>
                <a:latin typeface="+mn-lt"/>
                <a:ea typeface="+mn-ea"/>
                <a:cs typeface="+mn-cs"/>
              </a:rPr>
              <a:t>KDV Kanun’unun yayımlanıp yürürlüğe girdiği tarihten bu yana yaklaşık 30 yıl içerisinde yayınlanan 123 adet KDV Genel Tebliğini yürürlükten kaldırmaktadır. </a:t>
            </a:r>
          </a:p>
          <a:p>
            <a:pPr lvl="0"/>
            <a:r>
              <a:rPr lang="tr-TR" sz="1200" kern="1200" dirty="0" smtClean="0">
                <a:solidFill>
                  <a:schemeClr val="tx1"/>
                </a:solidFill>
                <a:latin typeface="+mn-lt"/>
                <a:ea typeface="+mn-ea"/>
                <a:cs typeface="+mn-cs"/>
              </a:rPr>
              <a:t>6111 sayılı Kanun'un geçici 16.maddesi: </a:t>
            </a:r>
            <a:r>
              <a:rPr lang="tr-TR" sz="1200" b="1" kern="1200" dirty="0" err="1" smtClean="0">
                <a:solidFill>
                  <a:schemeClr val="tx1"/>
                </a:solidFill>
                <a:latin typeface="+mn-lt"/>
                <a:ea typeface="+mn-ea"/>
                <a:cs typeface="+mn-cs"/>
              </a:rPr>
              <a:t>İstanbulda</a:t>
            </a:r>
            <a:r>
              <a:rPr lang="tr-TR" sz="1200" b="1" kern="1200" dirty="0" smtClean="0">
                <a:solidFill>
                  <a:schemeClr val="tx1"/>
                </a:solidFill>
                <a:latin typeface="+mn-lt"/>
                <a:ea typeface="+mn-ea"/>
                <a:cs typeface="+mn-cs"/>
              </a:rPr>
              <a:t> Sismik Riskin Azaltılması ve Acil Durum Hazır Projesi (İSMEP) </a:t>
            </a:r>
            <a:r>
              <a:rPr lang="tr-TR" sz="1200" kern="1200" dirty="0" smtClean="0">
                <a:solidFill>
                  <a:schemeClr val="tx1"/>
                </a:solidFill>
                <a:latin typeface="+mn-lt"/>
                <a:ea typeface="+mn-ea"/>
                <a:cs typeface="+mn-cs"/>
              </a:rPr>
              <a:t>kapsamında, İstanbul İl Özel İdaresine bağlı olarak faaliyet gösteren </a:t>
            </a:r>
            <a:r>
              <a:rPr lang="tr-TR" sz="1200" u="sng" kern="1200" dirty="0" smtClean="0">
                <a:solidFill>
                  <a:schemeClr val="tx1"/>
                </a:solidFill>
                <a:latin typeface="+mn-lt"/>
                <a:ea typeface="+mn-ea"/>
                <a:cs typeface="+mn-cs"/>
              </a:rPr>
              <a:t>İstanbul Proje Koordinasyon Birimine </a:t>
            </a:r>
            <a:r>
              <a:rPr lang="tr-TR" sz="1200" kern="1200" dirty="0" smtClean="0">
                <a:solidFill>
                  <a:schemeClr val="tx1"/>
                </a:solidFill>
                <a:latin typeface="+mn-lt"/>
                <a:ea typeface="+mn-ea"/>
                <a:cs typeface="+mn-cs"/>
              </a:rPr>
              <a:t>yapılacak teslim ve hizmetler, finansmanı yabancı devletler, uluslararası kurum ve kuruluşlarca karşılanmak şartıyla 31.12.2020 tarihine kadar KDV'den istisna olarak tutulmuştur.</a:t>
            </a:r>
          </a:p>
          <a:p>
            <a:pPr lvl="0"/>
            <a:r>
              <a:rPr lang="tr-TR" sz="1200" kern="1200" dirty="0" smtClean="0">
                <a:solidFill>
                  <a:schemeClr val="tx1"/>
                </a:solidFill>
                <a:latin typeface="+mn-lt"/>
                <a:ea typeface="+mn-ea"/>
                <a:cs typeface="+mn-cs"/>
              </a:rPr>
              <a:t>VUK 120: "</a:t>
            </a:r>
            <a:r>
              <a:rPr lang="tr-TR" sz="1200" b="1" kern="1200" dirty="0" smtClean="0">
                <a:solidFill>
                  <a:schemeClr val="tx1"/>
                </a:solidFill>
                <a:latin typeface="+mn-lt"/>
                <a:ea typeface="+mn-ea"/>
                <a:cs typeface="+mn-cs"/>
              </a:rPr>
              <a:t>Düzeltme Yetkisi ve </a:t>
            </a:r>
            <a:r>
              <a:rPr lang="tr-TR" sz="1200" b="1" kern="1200" dirty="0" err="1" smtClean="0">
                <a:solidFill>
                  <a:schemeClr val="tx1"/>
                </a:solidFill>
                <a:latin typeface="+mn-lt"/>
                <a:ea typeface="+mn-ea"/>
                <a:cs typeface="+mn-cs"/>
              </a:rPr>
              <a:t>Reddiyat</a:t>
            </a:r>
            <a:r>
              <a:rPr lang="tr-TR" sz="1200" kern="1200" dirty="0" smtClean="0">
                <a:solidFill>
                  <a:schemeClr val="tx1"/>
                </a:solidFill>
                <a:latin typeface="+mn-lt"/>
                <a:ea typeface="+mn-ea"/>
                <a:cs typeface="+mn-cs"/>
              </a:rPr>
              <a:t>" başlıklı olup bu maddede bu yetkinin kimlere ait olduğu, ayrıca </a:t>
            </a:r>
            <a:r>
              <a:rPr lang="tr-TR" sz="1200" b="1" kern="1200" dirty="0" smtClean="0">
                <a:solidFill>
                  <a:schemeClr val="tx1"/>
                </a:solidFill>
                <a:latin typeface="+mn-lt"/>
                <a:ea typeface="+mn-ea"/>
                <a:cs typeface="+mn-cs"/>
              </a:rPr>
              <a:t>fazla veya yersiz</a:t>
            </a:r>
            <a:r>
              <a:rPr lang="tr-TR" sz="1200" kern="1200" dirty="0" smtClean="0">
                <a:solidFill>
                  <a:schemeClr val="tx1"/>
                </a:solidFill>
                <a:latin typeface="+mn-lt"/>
                <a:ea typeface="+mn-ea"/>
                <a:cs typeface="+mn-cs"/>
              </a:rPr>
              <a:t> olarak tahsil edildiği anlaşılan vergilerde ve kanunların gereğince </a:t>
            </a:r>
            <a:r>
              <a:rPr lang="tr-TR" sz="1200" b="1" kern="1200" dirty="0" smtClean="0">
                <a:solidFill>
                  <a:schemeClr val="tx1"/>
                </a:solidFill>
                <a:latin typeface="+mn-lt"/>
                <a:ea typeface="+mn-ea"/>
                <a:cs typeface="+mn-cs"/>
              </a:rPr>
              <a:t>mükelleflere yapılacak iade ve mahsup</a:t>
            </a:r>
            <a:r>
              <a:rPr lang="tr-TR" sz="1200" kern="1200" dirty="0" smtClean="0">
                <a:solidFill>
                  <a:schemeClr val="tx1"/>
                </a:solidFill>
                <a:latin typeface="+mn-lt"/>
                <a:ea typeface="+mn-ea"/>
                <a:cs typeface="+mn-cs"/>
              </a:rPr>
              <a:t> işlemlerinde düzeltmeye dayanak teşkil edecek belgeler ile bu işlere ait usul ve esasların Maliye Bakanlığınca belirleneceği konusu düzenlenmiştir.</a:t>
            </a:r>
          </a:p>
          <a:p>
            <a:pPr lvl="0"/>
            <a:r>
              <a:rPr lang="tr-TR" sz="1200" kern="1200" dirty="0" smtClean="0">
                <a:solidFill>
                  <a:schemeClr val="tx1"/>
                </a:solidFill>
                <a:latin typeface="+mn-lt"/>
                <a:ea typeface="+mn-ea"/>
                <a:cs typeface="+mn-cs"/>
              </a:rPr>
              <a:t>Dağınıklıktan Kurtarma: 30 yıl içerisinde mevzuat dağınık bir hale bürünmüştür. Özellikle önem arz eden bazı konularda yapılan tebliğ düzenlemeleri uygulayıcılar tarafından izlenmesi sıkıntılı bir hale gelmişti.</a:t>
            </a:r>
          </a:p>
          <a:p>
            <a:pPr lvl="0"/>
            <a:r>
              <a:rPr lang="tr-TR" sz="1200" kern="1200" dirty="0" smtClean="0">
                <a:solidFill>
                  <a:schemeClr val="tx1"/>
                </a:solidFill>
                <a:latin typeface="+mn-lt"/>
                <a:ea typeface="+mn-ea"/>
                <a:cs typeface="+mn-cs"/>
              </a:rPr>
              <a:t>Tebliğ bu haliyle günümüz şartlarına uygun bir biçimde revize edilmiştir.</a:t>
            </a:r>
          </a:p>
          <a:p>
            <a:pPr lvl="0"/>
            <a:r>
              <a:rPr lang="tr-TR" sz="1200" kern="1200" dirty="0" smtClean="0">
                <a:solidFill>
                  <a:schemeClr val="tx1"/>
                </a:solidFill>
                <a:latin typeface="+mn-lt"/>
                <a:ea typeface="+mn-ea"/>
                <a:cs typeface="+mn-cs"/>
              </a:rPr>
              <a:t>Tebliğ 6 kısma ayrılmıştır. Tebliğ, yaklaşık 270 A4 sayfasından oluşmakta olup yaklaşık 37 sayfa da eki bulunmaktadır. Bu hacmi ile orta boyutta bir </a:t>
            </a:r>
            <a:r>
              <a:rPr lang="tr-TR" sz="1200" b="1" kern="1200" dirty="0" smtClean="0">
                <a:solidFill>
                  <a:schemeClr val="tx1"/>
                </a:solidFill>
                <a:latin typeface="+mn-lt"/>
                <a:ea typeface="+mn-ea"/>
                <a:cs typeface="+mn-cs"/>
              </a:rPr>
              <a:t>"Açıklamalı KDV Kanunu" </a:t>
            </a:r>
            <a:r>
              <a:rPr lang="tr-TR" sz="1200" kern="1200" dirty="0" smtClean="0">
                <a:solidFill>
                  <a:schemeClr val="tx1"/>
                </a:solidFill>
                <a:latin typeface="+mn-lt"/>
                <a:ea typeface="+mn-ea"/>
                <a:cs typeface="+mn-cs"/>
              </a:rPr>
              <a:t>kitabı niteliğindedir.</a:t>
            </a:r>
          </a:p>
          <a:p>
            <a:pPr lvl="0"/>
            <a:r>
              <a:rPr lang="tr-TR" sz="1200" kern="1200" dirty="0" smtClean="0">
                <a:solidFill>
                  <a:schemeClr val="tx1"/>
                </a:solidFill>
                <a:latin typeface="+mn-lt"/>
                <a:ea typeface="+mn-ea"/>
                <a:cs typeface="+mn-cs"/>
              </a:rPr>
              <a:t>Tebliğ'deki en önemli hususlardan birisi, tebliğ dilinde yer alan emredici üslubun </a:t>
            </a:r>
            <a:r>
              <a:rPr lang="tr-TR" sz="1200" kern="1200" dirty="0" err="1" smtClean="0">
                <a:solidFill>
                  <a:schemeClr val="tx1"/>
                </a:solidFill>
                <a:latin typeface="+mn-lt"/>
                <a:ea typeface="+mn-ea"/>
                <a:cs typeface="+mn-cs"/>
              </a:rPr>
              <a:t>terkedilmiş</a:t>
            </a:r>
            <a:r>
              <a:rPr lang="tr-TR" sz="1200" kern="1200" dirty="0" smtClean="0">
                <a:solidFill>
                  <a:schemeClr val="tx1"/>
                </a:solidFill>
                <a:latin typeface="+mn-lt"/>
                <a:ea typeface="+mn-ea"/>
                <a:cs typeface="+mn-cs"/>
              </a:rPr>
              <a:t> olmasıdır. Kaldırılan tebliğlerde cümleler, </a:t>
            </a:r>
            <a:r>
              <a:rPr lang="tr-TR" sz="1200" b="1" kern="1200" dirty="0" smtClean="0">
                <a:solidFill>
                  <a:schemeClr val="tx1"/>
                </a:solidFill>
                <a:latin typeface="+mn-lt"/>
                <a:ea typeface="+mn-ea"/>
                <a:cs typeface="+mn-cs"/>
              </a:rPr>
              <a:t>uygulanacaktır, ödenecektir, yapılacaktır, edilecektir, tutulacaktır </a:t>
            </a:r>
            <a:r>
              <a:rPr lang="tr-TR" sz="1200" kern="1200" dirty="0" smtClean="0">
                <a:solidFill>
                  <a:schemeClr val="tx1"/>
                </a:solidFill>
                <a:latin typeface="+mn-lt"/>
                <a:ea typeface="+mn-ea"/>
                <a:cs typeface="+mn-cs"/>
              </a:rPr>
              <a:t>gibi ifadelerle bitirilirken yeni tebliğde cümleler, </a:t>
            </a:r>
            <a:r>
              <a:rPr lang="tr-TR" sz="1200" b="1" kern="1200" dirty="0" smtClean="0">
                <a:solidFill>
                  <a:schemeClr val="tx1"/>
                </a:solidFill>
                <a:latin typeface="+mn-lt"/>
                <a:ea typeface="+mn-ea"/>
                <a:cs typeface="+mn-cs"/>
              </a:rPr>
              <a:t>uygulanır, ödenir, yapılır, edilir, verilir, tutulur </a:t>
            </a:r>
            <a:r>
              <a:rPr lang="tr-TR" sz="1200" kern="1200" dirty="0" smtClean="0">
                <a:solidFill>
                  <a:schemeClr val="tx1"/>
                </a:solidFill>
                <a:latin typeface="+mn-lt"/>
                <a:ea typeface="+mn-ea"/>
                <a:cs typeface="+mn-cs"/>
              </a:rPr>
              <a:t>gibi ifadelerle kurulmuştur. </a:t>
            </a:r>
          </a:p>
          <a:p>
            <a:pPr lvl="0"/>
            <a:r>
              <a:rPr lang="tr-TR" sz="1200" kern="1200" dirty="0" smtClean="0">
                <a:solidFill>
                  <a:schemeClr val="tx1"/>
                </a:solidFill>
                <a:latin typeface="+mn-lt"/>
                <a:ea typeface="+mn-ea"/>
                <a:cs typeface="+mn-cs"/>
              </a:rPr>
              <a:t>Diğer bir ifade ile eski tebliğlerde yer alan </a:t>
            </a:r>
            <a:r>
              <a:rPr lang="tr-TR" sz="1200" b="1" kern="1200" dirty="0" smtClean="0">
                <a:solidFill>
                  <a:schemeClr val="tx1"/>
                </a:solidFill>
                <a:latin typeface="+mn-lt"/>
                <a:ea typeface="+mn-ea"/>
                <a:cs typeface="+mn-cs"/>
              </a:rPr>
              <a:t>emredici üslup </a:t>
            </a:r>
            <a:r>
              <a:rPr lang="tr-TR" sz="1200" kern="1200" dirty="0" smtClean="0">
                <a:solidFill>
                  <a:schemeClr val="tx1"/>
                </a:solidFill>
                <a:latin typeface="+mn-lt"/>
                <a:ea typeface="+mn-ea"/>
                <a:cs typeface="+mn-cs"/>
              </a:rPr>
              <a:t>artık terk edilmiştir. Bu durum devletin </a:t>
            </a:r>
            <a:r>
              <a:rPr lang="tr-TR" sz="1200" b="1" kern="1200" dirty="0" smtClean="0">
                <a:solidFill>
                  <a:schemeClr val="tx1"/>
                </a:solidFill>
                <a:latin typeface="+mn-lt"/>
                <a:ea typeface="+mn-ea"/>
                <a:cs typeface="+mn-cs"/>
              </a:rPr>
              <a:t>emredici, otoriter Devlet </a:t>
            </a:r>
            <a:r>
              <a:rPr lang="tr-TR" sz="1200" kern="1200" dirty="0" smtClean="0">
                <a:solidFill>
                  <a:schemeClr val="tx1"/>
                </a:solidFill>
                <a:latin typeface="+mn-lt"/>
                <a:ea typeface="+mn-ea"/>
                <a:cs typeface="+mn-cs"/>
              </a:rPr>
              <a:t>imajının </a:t>
            </a:r>
            <a:r>
              <a:rPr lang="tr-TR" sz="1200" kern="1200" dirty="0" err="1" smtClean="0">
                <a:solidFill>
                  <a:schemeClr val="tx1"/>
                </a:solidFill>
                <a:latin typeface="+mn-lt"/>
                <a:ea typeface="+mn-ea"/>
                <a:cs typeface="+mn-cs"/>
              </a:rPr>
              <a:t>terkedilmesi</a:t>
            </a:r>
            <a:r>
              <a:rPr lang="tr-TR" sz="1200" kern="1200" dirty="0" smtClean="0">
                <a:solidFill>
                  <a:schemeClr val="tx1"/>
                </a:solidFill>
                <a:latin typeface="+mn-lt"/>
                <a:ea typeface="+mn-ea"/>
                <a:cs typeface="+mn-cs"/>
              </a:rPr>
              <a:t> olarak da algılanabilir.</a:t>
            </a:r>
          </a:p>
          <a:p>
            <a:pPr lvl="0"/>
            <a:r>
              <a:rPr lang="tr-TR" sz="1200" kern="1200" dirty="0" smtClean="0">
                <a:solidFill>
                  <a:schemeClr val="tx1"/>
                </a:solidFill>
                <a:latin typeface="+mn-lt"/>
                <a:ea typeface="+mn-ea"/>
                <a:cs typeface="+mn-cs"/>
              </a:rPr>
              <a:t>Tebliğ içeriğinden de görülebileceği üzere tebliğin %60'ı KDV İadesi ve ilgili mevzuat hükümlerinden oluşmaktadır. %15'i KDV Tevkifatı ve geri kalan %25 ise bugüne kadar yayınlanan 123 tebliğ içerisinde halen geçerli olan hükümlerden oluşmaktadır. </a:t>
            </a:r>
          </a:p>
          <a:p>
            <a:pPr lvl="0"/>
            <a:r>
              <a:rPr lang="tr-TR" sz="1200" kern="1200" dirty="0" smtClean="0">
                <a:solidFill>
                  <a:schemeClr val="tx1"/>
                </a:solidFill>
                <a:latin typeface="+mn-lt"/>
                <a:ea typeface="+mn-ea"/>
                <a:cs typeface="+mn-cs"/>
              </a:rPr>
              <a:t>Özellikle istisnalarla ilgili olarak, her istisnanın şartları ilgili bölümünde sayılmış ve iade esasları da yine aynı bölümde açıklanmıştır. Eski uygulamadan farklı olarak 2-3 sayfa içerisinde bir istisnanın şartları ve iade esaslarını bir arada görebilmek mümkün hale gelmiştir.</a:t>
            </a:r>
          </a:p>
          <a:p>
            <a:pPr lvl="0"/>
            <a:r>
              <a:rPr lang="tr-TR" sz="1200" kern="1200" dirty="0" smtClean="0">
                <a:solidFill>
                  <a:schemeClr val="tx1"/>
                </a:solidFill>
                <a:latin typeface="+mn-lt"/>
                <a:ea typeface="+mn-ea"/>
                <a:cs typeface="+mn-cs"/>
              </a:rPr>
              <a:t>Kısmi istisnalar bu tebliğde ilk defa tam olarak yazıldılar.</a:t>
            </a:r>
          </a:p>
          <a:p>
            <a:pPr lvl="0"/>
            <a:r>
              <a:rPr lang="tr-TR" sz="1200" kern="1200" dirty="0" smtClean="0">
                <a:solidFill>
                  <a:schemeClr val="tx1"/>
                </a:solidFill>
                <a:latin typeface="+mn-lt"/>
                <a:ea typeface="+mn-ea"/>
                <a:cs typeface="+mn-cs"/>
              </a:rPr>
              <a:t>Yakın bir tarihte uygulama ile ilgili bir sirküler yayınlanacak. Tüm sirküler iptal edilip tek bir sirküler çıkabilir.</a:t>
            </a:r>
          </a:p>
          <a:p>
            <a:pPr lvl="0"/>
            <a:r>
              <a:rPr lang="tr-TR" sz="1200" kern="1200" dirty="0" smtClean="0">
                <a:solidFill>
                  <a:schemeClr val="tx1"/>
                </a:solidFill>
                <a:latin typeface="+mn-lt"/>
                <a:ea typeface="+mn-ea"/>
                <a:cs typeface="+mn-cs"/>
              </a:rPr>
              <a:t>İstisnaların </a:t>
            </a:r>
            <a:r>
              <a:rPr lang="tr-TR" sz="1200" b="1" kern="1200" dirty="0" smtClean="0">
                <a:solidFill>
                  <a:schemeClr val="tx1"/>
                </a:solidFill>
                <a:latin typeface="+mn-lt"/>
                <a:ea typeface="+mn-ea"/>
                <a:cs typeface="+mn-cs"/>
              </a:rPr>
              <a:t>kapsamı/şartları/tevsiki/beyanı/ Mahsuben İade/Nakden İade </a:t>
            </a:r>
            <a:r>
              <a:rPr lang="tr-TR" sz="1200" b="0" kern="1200" dirty="0" smtClean="0">
                <a:solidFill>
                  <a:schemeClr val="tx1"/>
                </a:solidFill>
                <a:latin typeface="+mn-lt"/>
                <a:ea typeface="+mn-ea"/>
                <a:cs typeface="+mn-cs"/>
              </a:rPr>
              <a:t>ilk defa bir arada yazılmıştır.</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114</a:t>
            </a:fld>
            <a:endParaRPr lang="en-US"/>
          </a:p>
        </p:txBody>
      </p:sp>
    </p:spTree>
    <p:extLst>
      <p:ext uri="{BB962C8B-B14F-4D97-AF65-F5344CB8AC3E}">
        <p14:creationId xmlns:p14="http://schemas.microsoft.com/office/powerpoint/2010/main" val="6003753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922338" y="749300"/>
            <a:ext cx="4989512" cy="3741738"/>
          </a:xfrm>
        </p:spPr>
      </p:sp>
      <p:sp>
        <p:nvSpPr>
          <p:cNvPr id="3" name="2 Not Yer Tutucusu"/>
          <p:cNvSpPr>
            <a:spLocks noGrp="1"/>
          </p:cNvSpPr>
          <p:nvPr>
            <p:ph type="body" idx="1"/>
          </p:nvPr>
        </p:nvSpPr>
        <p:spPr/>
        <p:txBody>
          <a:bodyPr>
            <a:normAutofit fontScale="92500"/>
          </a:bodyPr>
          <a:lstStyle/>
          <a:p>
            <a:r>
              <a:rPr lang="tr-TR" b="1" dirty="0" smtClean="0"/>
              <a:t>Kaynak:</a:t>
            </a:r>
            <a:r>
              <a:rPr lang="tr-TR" b="1" baseline="0" dirty="0" smtClean="0"/>
              <a:t> TABLO 61 - </a:t>
            </a:r>
            <a:r>
              <a:rPr lang="tr-TR" b="1" dirty="0" smtClean="0"/>
              <a:t>GELİR, KURUMLAR VE KATMA DEĞER VERGİSİNİN GENEL BÜTÇE VERGİ GELİRLERİ İÇİNDEKİ PAYI</a:t>
            </a:r>
          </a:p>
          <a:p>
            <a:r>
              <a:rPr lang="tr-TR" dirty="0" smtClean="0"/>
              <a:t>2013 yılına ait “Genel Bütçe Vergi</a:t>
            </a:r>
            <a:r>
              <a:rPr lang="tr-TR" baseline="0" dirty="0" smtClean="0"/>
              <a:t> Gelirleri Tahsilatı İstatistiği”ne bakıldığında KDV’nin vergi gelirlerimizin içindeki yeri rahatlıkla anlaşılacaktır.</a:t>
            </a:r>
          </a:p>
          <a:p>
            <a:endParaRPr lang="tr-TR" baseline="0" dirty="0" smtClean="0"/>
          </a:p>
          <a:p>
            <a:r>
              <a:rPr lang="tr-TR" baseline="0" dirty="0" smtClean="0"/>
              <a:t>KDV’nin vergi gelirlerimiz içindeki yerini gördükten sonra eminim hepimiz rahatlıkla şunu da söyleyebiliriz; vergi gelirlerimiz açısından bu derece önemli bir yere sahip olan KDV aynı zamanda </a:t>
            </a:r>
            <a:r>
              <a:rPr lang="tr-TR" b="1" baseline="0" dirty="0" smtClean="0"/>
              <a:t>en çok vergi kayıp ve kaçağının </a:t>
            </a:r>
            <a:r>
              <a:rPr lang="tr-TR" b="0" baseline="0" dirty="0" smtClean="0"/>
              <a:t>gözlemlendiği alandır. Hizmet vermekte olduğumuz müşterilerimizin en büyük dertlerinden birisi de KDV’yi olabildiğince az ödemek değil midir ?</a:t>
            </a:r>
          </a:p>
          <a:p>
            <a:endParaRPr lang="tr-TR" b="0" baseline="0" dirty="0" smtClean="0"/>
          </a:p>
          <a:p>
            <a:r>
              <a:rPr lang="tr-TR" b="0" baseline="0" dirty="0" smtClean="0"/>
              <a:t>Devletin vergi gelirleri içerisinde yüksek bir paya sahip olan bu verginin Vergi idaresi tarafından gözetim ve denetim altında tutulmak istenmesi aslında bir ölçüde olağan olarak kabul edilmelidir. </a:t>
            </a:r>
          </a:p>
          <a:p>
            <a:endParaRPr lang="tr-TR" b="0" baseline="0" dirty="0" smtClean="0"/>
          </a:p>
          <a:p>
            <a:r>
              <a:rPr lang="tr-TR" b="0" baseline="0" dirty="0" smtClean="0"/>
              <a:t>KDV’de, ilk uygulanmaya başladığı yıllardan bu yana çeşitli şekillerde kayıp ve kaçaklar oluşmuş, Vergi idaresi de bu </a:t>
            </a:r>
            <a:r>
              <a:rPr lang="tr-TR" b="1" baseline="0" dirty="0" smtClean="0"/>
              <a:t>kayıp ve kaçakları önleyici, engelleyici bir kısım güvenlik önlemleri </a:t>
            </a:r>
            <a:r>
              <a:rPr lang="tr-TR" b="0" baseline="0" dirty="0" smtClean="0"/>
              <a:t>getirmek ve zaman içerisinde de bu önlemlere yenilerini eklemek zorunda kalmıştır. KDV </a:t>
            </a:r>
            <a:r>
              <a:rPr lang="tr-TR" b="1" baseline="0" dirty="0" smtClean="0"/>
              <a:t>tebliğleri</a:t>
            </a:r>
            <a:r>
              <a:rPr lang="tr-TR" b="0" baseline="0" dirty="0" smtClean="0"/>
              <a:t> ve </a:t>
            </a:r>
            <a:r>
              <a:rPr lang="tr-TR" b="1" baseline="0" dirty="0" smtClean="0"/>
              <a:t>sirküler</a:t>
            </a:r>
            <a:r>
              <a:rPr lang="tr-TR" b="0" baseline="0" dirty="0" smtClean="0"/>
              <a:t> vasıtasıyla Vergi İdaresi tasarladığı güvenlik tedbirlerini olabildiğince etkin ve verimli bir biçimde uygulama gayreti içerisinde olmuştur. </a:t>
            </a:r>
          </a:p>
          <a:p>
            <a:endParaRPr lang="tr-TR" b="0" baseline="0" dirty="0" smtClean="0"/>
          </a:p>
          <a:p>
            <a:r>
              <a:rPr lang="tr-TR" b="0" baseline="0" dirty="0" smtClean="0"/>
              <a:t>Geliştirilen yöntemlerden birisi de </a:t>
            </a:r>
            <a:r>
              <a:rPr lang="tr-TR" b="1" baseline="0" dirty="0" smtClean="0"/>
              <a:t>KDV tevkifatı yöntemidir. </a:t>
            </a:r>
            <a:r>
              <a:rPr lang="tr-TR" b="0" baseline="0" dirty="0" smtClean="0"/>
              <a:t>Bu yöntemin tasarlanmasında ana amaç; devletin </a:t>
            </a:r>
            <a:r>
              <a:rPr lang="tr-TR" b="1" baseline="0" dirty="0" smtClean="0"/>
              <a:t>KDV tahsilatını güvence altına almak istemesidir</a:t>
            </a:r>
            <a:r>
              <a:rPr lang="tr-TR" b="1" u="sng" baseline="0" dirty="0" smtClean="0"/>
              <a:t>. </a:t>
            </a:r>
            <a:r>
              <a:rPr lang="tr-TR" b="0" u="sng" baseline="0" dirty="0" smtClean="0"/>
              <a:t>Devlet bu yöntemle KDV tahsilatını güvence altına almakla birlikte bazı durumlarda da vergiyi daha erken tahsil edebilme imkanına da kavuşmuş olmaktadır. </a:t>
            </a:r>
          </a:p>
          <a:p>
            <a:endParaRPr lang="tr-TR"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115</a:t>
            </a:fld>
            <a:endParaRPr lang="en-US"/>
          </a:p>
        </p:txBody>
      </p:sp>
    </p:spTree>
    <p:extLst>
      <p:ext uri="{BB962C8B-B14F-4D97-AF65-F5344CB8AC3E}">
        <p14:creationId xmlns:p14="http://schemas.microsoft.com/office/powerpoint/2010/main" val="37504444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922338" y="749300"/>
            <a:ext cx="4989512" cy="3741738"/>
          </a:xfrm>
        </p:spPr>
      </p:sp>
      <p:sp>
        <p:nvSpPr>
          <p:cNvPr id="3" name="2 Not Yer Tutucusu"/>
          <p:cNvSpPr>
            <a:spLocks noGrp="1"/>
          </p:cNvSpPr>
          <p:nvPr>
            <p:ph type="body" idx="1"/>
          </p:nvPr>
        </p:nvSpPr>
        <p:spPr/>
        <p:txBody>
          <a:bodyPr>
            <a:normAutofit/>
          </a:bodyPr>
          <a:lstStyle/>
          <a:p>
            <a:r>
              <a:rPr lang="tr-TR" b="0" baseline="0" dirty="0" err="1" smtClean="0"/>
              <a:t>KDVGUT’nin</a:t>
            </a:r>
            <a:r>
              <a:rPr lang="tr-TR" b="0" baseline="0" dirty="0" smtClean="0"/>
              <a:t> I/C 2.1.2. bölümünde bu durum açık bir biçimde ifade edilmektedir. Diğer bir ifade ile bir mal teslimi veya hizmetin tevkifatın konusu içerisine girebilmesi için Maliye Bakanlığı tarafından tebliğ bazında belirlenmiş açık düzenlemelere ihtiyaç vardır. </a:t>
            </a:r>
            <a:endParaRPr lang="tr-TR" b="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116</a:t>
            </a:fld>
            <a:endParaRPr lang="en-US"/>
          </a:p>
        </p:txBody>
      </p:sp>
    </p:spTree>
    <p:extLst>
      <p:ext uri="{BB962C8B-B14F-4D97-AF65-F5344CB8AC3E}">
        <p14:creationId xmlns:p14="http://schemas.microsoft.com/office/powerpoint/2010/main" val="943152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Bu açıklama </a:t>
            </a:r>
            <a:r>
              <a:rPr lang="tr-TR" dirty="0" err="1" smtClean="0"/>
              <a:t>KDVGUT’den</a:t>
            </a:r>
            <a:r>
              <a:rPr lang="tr-TR" baseline="0" dirty="0" smtClean="0"/>
              <a:t> alınmadır. Vergi idaresi her ne suretle olursa olsun </a:t>
            </a:r>
            <a:r>
              <a:rPr lang="tr-TR" b="1" baseline="0" dirty="0" smtClean="0"/>
              <a:t>vergiyi doğuran olay </a:t>
            </a:r>
            <a:r>
              <a:rPr lang="tr-TR" b="0" baseline="0" dirty="0" smtClean="0"/>
              <a:t>hangi dönemde gerçekleşmişse o dönemde beyanın yapılmasını açık bir biçimde istemektedir.</a:t>
            </a:r>
            <a:r>
              <a:rPr lang="tr-TR" baseline="0" dirty="0" smtClean="0"/>
              <a:t> </a:t>
            </a:r>
          </a:p>
          <a:p>
            <a:endParaRPr lang="tr-TR" baseline="0" dirty="0" smtClean="0"/>
          </a:p>
          <a:p>
            <a:r>
              <a:rPr lang="tr-TR" baseline="0" dirty="0" smtClean="0"/>
              <a:t>Örneğin hizmet işletmelerinde vergi idaresi, hizmetin sona erdiği tarihte fatura ve benzeri belgenin düzenlenmesini istemektedir. Örneğin; 28 Aralık günü bir otel işletmesine giriş yapan kişi 2 Ocak tarihinde otelden ayrıldığında fatura 2 Ocak tarihinde hizmetin tamamı için tanzim edilecektir. </a:t>
            </a:r>
          </a:p>
          <a:p>
            <a:endParaRPr lang="tr-TR" baseline="0" dirty="0" smtClean="0"/>
          </a:p>
          <a:p>
            <a:r>
              <a:rPr lang="tr-TR" baseline="0" dirty="0" smtClean="0"/>
              <a:t>Tebliğin bu bölümünde yer alan açıklama, fatura veya benzeri belgenin kasıtlı olarak izleyen ayda düzenlenmesinden bahsedilmektedir.</a:t>
            </a:r>
          </a:p>
          <a:p>
            <a:endParaRPr lang="tr-TR" baseline="0" dirty="0" smtClean="0"/>
          </a:p>
          <a:p>
            <a:r>
              <a:rPr lang="tr-TR" dirty="0" smtClean="0"/>
              <a:t>Bu ifadelerle vergi idaresi </a:t>
            </a:r>
            <a:r>
              <a:rPr lang="tr-TR" b="1" dirty="0" err="1" smtClean="0"/>
              <a:t>tevkifatın</a:t>
            </a:r>
            <a:r>
              <a:rPr lang="tr-TR" b="1" dirty="0" smtClean="0"/>
              <a:t> beyanında sorumluluğu</a:t>
            </a:r>
            <a:r>
              <a:rPr lang="tr-TR" b="1" baseline="0" dirty="0" smtClean="0"/>
              <a:t> </a:t>
            </a:r>
            <a:r>
              <a:rPr lang="tr-TR" b="0" baseline="0" dirty="0" smtClean="0"/>
              <a:t>direkt olarak vergi sorumlusuna yüklemektedir. </a:t>
            </a:r>
          </a:p>
          <a:p>
            <a:endParaRPr lang="tr-TR" b="0" baseline="0" dirty="0" smtClean="0"/>
          </a:p>
          <a:p>
            <a:r>
              <a:rPr lang="tr-TR" b="0" baseline="0" dirty="0" err="1" smtClean="0"/>
              <a:t>VUK’nun</a:t>
            </a:r>
            <a:r>
              <a:rPr lang="tr-TR" b="0" baseline="0" dirty="0" smtClean="0"/>
              <a:t> 232.maddesine göre satıcılar</a:t>
            </a:r>
            <a:r>
              <a:rPr lang="tr-TR" b="0" i="1" baseline="0" dirty="0" smtClean="0"/>
              <a:t>“s</a:t>
            </a:r>
            <a:r>
              <a:rPr lang="tr-TR" i="1" dirty="0" smtClean="0"/>
              <a:t>attıkları emtia veya yaptıkları işler için </a:t>
            </a:r>
            <a:r>
              <a:rPr lang="tr-TR" b="1" i="1" dirty="0" smtClean="0"/>
              <a:t>fatura vermek </a:t>
            </a:r>
            <a:r>
              <a:rPr lang="tr-TR" i="1" dirty="0" smtClean="0"/>
              <a:t>ve alıcılar da fatura </a:t>
            </a:r>
            <a:r>
              <a:rPr lang="tr-TR" b="1" i="1" dirty="0" smtClean="0"/>
              <a:t>istemek ve almak</a:t>
            </a:r>
            <a:r>
              <a:rPr lang="tr-TR" i="1" dirty="0" smtClean="0"/>
              <a:t> mecburiyetindedirler.”  </a:t>
            </a:r>
            <a:r>
              <a:rPr lang="tr-TR" i="0" dirty="0" smtClean="0"/>
              <a:t>Bu</a:t>
            </a:r>
            <a:r>
              <a:rPr lang="tr-TR" i="0" baseline="0" dirty="0" smtClean="0"/>
              <a:t> maddenin açık ifadesinden de anlaşılacağı üzere satıcı tarafından faturayı vermemek bir suç aynı zamanda bu faturayı alıcı tarafından almamak da suçtur. Her iki suçun ceza değeri aynıdır.</a:t>
            </a:r>
            <a:endParaRPr lang="tr-TR" i="1" dirty="0" smtClean="0"/>
          </a:p>
          <a:p>
            <a:endParaRPr lang="tr-TR"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117</a:t>
            </a:fld>
            <a:endParaRPr lang="en-US"/>
          </a:p>
        </p:txBody>
      </p:sp>
    </p:spTree>
    <p:extLst>
      <p:ext uri="{BB962C8B-B14F-4D97-AF65-F5344CB8AC3E}">
        <p14:creationId xmlns:p14="http://schemas.microsoft.com/office/powerpoint/2010/main" val="144101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0000" lnSpcReduction="20000"/>
          </a:bodyPr>
          <a:lstStyle/>
          <a:p>
            <a:r>
              <a:rPr lang="tr-TR" baseline="0" dirty="0" smtClean="0"/>
              <a:t>(</a:t>
            </a:r>
            <a:r>
              <a:rPr lang="tr-TR" baseline="0" dirty="0" err="1" smtClean="0"/>
              <a:t>İnaltong</a:t>
            </a:r>
            <a:r>
              <a:rPr lang="tr-TR" baseline="0" dirty="0" smtClean="0"/>
              <a:t>): Vergi idaresi tarafından söz konusu </a:t>
            </a:r>
            <a:r>
              <a:rPr lang="tr-TR" baseline="0" dirty="0" err="1" smtClean="0"/>
              <a:t>tevkifatın</a:t>
            </a:r>
            <a:r>
              <a:rPr lang="tr-TR" baseline="0" dirty="0" smtClean="0"/>
              <a:t> sonradan </a:t>
            </a:r>
            <a:r>
              <a:rPr lang="tr-TR" b="1" baseline="0" dirty="0" err="1" smtClean="0"/>
              <a:t>ikmalen</a:t>
            </a:r>
            <a:r>
              <a:rPr lang="tr-TR" b="1" baseline="0" dirty="0" smtClean="0"/>
              <a:t> veya </a:t>
            </a:r>
            <a:r>
              <a:rPr lang="tr-TR" b="1" baseline="0" dirty="0" err="1" smtClean="0"/>
              <a:t>re’sen</a:t>
            </a:r>
            <a:r>
              <a:rPr lang="tr-TR" b="1" baseline="0" dirty="0" smtClean="0"/>
              <a:t> </a:t>
            </a:r>
            <a:r>
              <a:rPr lang="tr-TR" b="1" baseline="0" dirty="0" err="1" smtClean="0"/>
              <a:t>tarhedilen</a:t>
            </a:r>
            <a:r>
              <a:rPr lang="tr-TR" b="1" baseline="0" dirty="0" smtClean="0"/>
              <a:t> </a:t>
            </a:r>
            <a:r>
              <a:rPr lang="tr-TR" b="0" baseline="0" dirty="0" smtClean="0"/>
              <a:t>verginin hangi dönemde indirim konusu yapılabileceği konusunda </a:t>
            </a:r>
            <a:r>
              <a:rPr lang="tr-TR" b="0" baseline="0" dirty="0" err="1" smtClean="0"/>
              <a:t>KDVGUT’de</a:t>
            </a:r>
            <a:r>
              <a:rPr lang="tr-TR" b="0" baseline="0" dirty="0" smtClean="0"/>
              <a:t> tam bir açıklık bulunmamaktadır. Örneğin; Temmuz/2012’de beyan edilerek ödenmesi gereken bir </a:t>
            </a:r>
            <a:r>
              <a:rPr lang="tr-TR" b="1" i="0" baseline="0" dirty="0" smtClean="0"/>
              <a:t>yurtdışı hizmet alım faturası </a:t>
            </a:r>
            <a:r>
              <a:rPr lang="tr-TR" b="0" i="0" baseline="0" dirty="0" smtClean="0"/>
              <a:t>Vergi idaresi tarafından Haziran/2013 döneminde yapılan inceleme tespit edilmiş ve Vergi İdaresi tarafından düzeltme beyannamesi istenmiştir. Haziran/2013’de, Temmuz/2012 dönemine ait olarak verilecek düzeltme beyannamesinde beyan edilen ve ödenen tutarın hangi dönemde indirim konusu yapılabileceği belirsizdir. Örneğimizde eğer Temmuz/2012 döneminde verilen beyannamede </a:t>
            </a:r>
            <a:r>
              <a:rPr lang="tr-TR" b="1" i="0" baseline="0" dirty="0" smtClean="0"/>
              <a:t>KDV ödemesi çıkmışsa</a:t>
            </a:r>
            <a:r>
              <a:rPr lang="tr-TR" b="0" i="0" baseline="0" dirty="0" smtClean="0"/>
              <a:t> ve bu döneme ilişkin indirilecek 1 No.lu KDV Beyannamesinde indirilecek KDV tutarını yükseltmemiz halinde ya daha az tutarda bir ödeme çıkacak, ya da bu döneme ilişkin beyanname devreden indirilecek KDV ile sonuçlanacak ve bu devir bir sonraki döneme devir olacaktır. Ama her iki halde de ilk ödenen verginin iadesi gündeme gelecektir.</a:t>
            </a:r>
          </a:p>
          <a:p>
            <a:endParaRPr lang="tr-TR" b="0" i="0" baseline="0" dirty="0" smtClean="0"/>
          </a:p>
          <a:p>
            <a:r>
              <a:rPr lang="tr-TR" b="0" i="0" baseline="0" dirty="0" smtClean="0"/>
              <a:t>Benzeri bir durumun geçmiş oluşabileceğini düşünen Vergi İdaresi </a:t>
            </a:r>
            <a:r>
              <a:rPr lang="tr-TR" b="1" i="0" baseline="0" dirty="0" smtClean="0"/>
              <a:t>20.07.1995 tarihinde yayınlanan 49 no.lu KDV tebliğinde; </a:t>
            </a:r>
            <a:r>
              <a:rPr lang="tr-TR" b="0" i="1" baseline="0" dirty="0" smtClean="0"/>
              <a:t>KDV indiriminin, </a:t>
            </a:r>
            <a:r>
              <a:rPr lang="tr-TR" b="0" i="1" baseline="0" dirty="0" err="1" smtClean="0"/>
              <a:t>ikmalen</a:t>
            </a:r>
            <a:r>
              <a:rPr lang="tr-TR" b="0" i="1" baseline="0" dirty="0" smtClean="0"/>
              <a:t> veya </a:t>
            </a:r>
            <a:r>
              <a:rPr lang="tr-TR" b="0" i="1" baseline="0" dirty="0" err="1" smtClean="0"/>
              <a:t>re’sen</a:t>
            </a:r>
            <a:r>
              <a:rPr lang="tr-TR" b="0" i="1" baseline="0" dirty="0" smtClean="0"/>
              <a:t> </a:t>
            </a:r>
            <a:r>
              <a:rPr lang="tr-TR" b="0" i="1" baseline="0" dirty="0" err="1" smtClean="0"/>
              <a:t>tarhedilen</a:t>
            </a:r>
            <a:r>
              <a:rPr lang="tr-TR" b="0" i="1" baseline="0" dirty="0" smtClean="0"/>
              <a:t> vergi aslının vergi dairesine ödenmesi ve ödemenin gerçekleştiği takvim yılı aşılmaması şartıyla kanuni defterlere kaydedildiği dönemde, I numaralı katma değer vergisi beyannamesi ile yapılacaktır.” </a:t>
            </a:r>
            <a:r>
              <a:rPr lang="tr-TR" b="1" i="1" baseline="0" dirty="0" smtClean="0"/>
              <a:t> </a:t>
            </a:r>
            <a:r>
              <a:rPr lang="tr-TR" b="0" i="0" baseline="0" dirty="0" smtClean="0"/>
              <a:t>görüşüne yer vermiştir. Bu tebliğ 117 no.lu tebliğ ile yürürlükten kaldırılmış olup 117 no.lu tebliğde </a:t>
            </a:r>
            <a:r>
              <a:rPr lang="tr-TR" b="1" i="0" baseline="0" dirty="0" err="1" smtClean="0"/>
              <a:t>ikmalen</a:t>
            </a:r>
            <a:r>
              <a:rPr lang="tr-TR" b="1" i="0" baseline="0" dirty="0" smtClean="0"/>
              <a:t> veya </a:t>
            </a:r>
            <a:r>
              <a:rPr lang="tr-TR" b="1" i="0" baseline="0" dirty="0" err="1" smtClean="0"/>
              <a:t>re’sen</a:t>
            </a:r>
            <a:r>
              <a:rPr lang="tr-TR" b="1" i="0" baseline="0" dirty="0" smtClean="0"/>
              <a:t> tarh edilen vergilerin indirimine ilişkin </a:t>
            </a:r>
            <a:r>
              <a:rPr lang="tr-TR" b="0" i="0" baseline="0" dirty="0" smtClean="0"/>
              <a:t>herhangi bir açıklama yer almamaktadır.</a:t>
            </a:r>
          </a:p>
          <a:p>
            <a:endParaRPr lang="tr-TR" b="0" i="0" baseline="0" dirty="0" smtClean="0"/>
          </a:p>
          <a:p>
            <a:r>
              <a:rPr lang="tr-TR" b="0" i="0" baseline="0" dirty="0" smtClean="0"/>
              <a:t>117 no.lu tebliğde sadece sorumlu sıfatıyla 2 No.lu KDV Beyannamesi verilmesi halinde beyan edilip ödenen verginin </a:t>
            </a:r>
            <a:r>
              <a:rPr lang="tr-TR" b="1" i="0" baseline="0" dirty="0" smtClean="0"/>
              <a:t>aynı dönem verilmesi gereken </a:t>
            </a:r>
            <a:r>
              <a:rPr lang="tr-TR" b="0" i="0" baseline="0" dirty="0" smtClean="0"/>
              <a:t>1 No.lu KDV Beyannamesi ile indirim konusu yapılması gerektiğinden bahsedilmektedir. Aynı açıklama </a:t>
            </a:r>
            <a:r>
              <a:rPr lang="tr-TR" b="0" i="0" baseline="0" dirty="0" err="1" smtClean="0"/>
              <a:t>KDVGUT’de</a:t>
            </a:r>
            <a:r>
              <a:rPr lang="tr-TR" b="0" i="0" baseline="0" dirty="0" smtClean="0"/>
              <a:t> de yer almaktadır.</a:t>
            </a:r>
          </a:p>
          <a:p>
            <a:endParaRPr lang="tr-TR" b="0" i="0" baseline="0" dirty="0" smtClean="0"/>
          </a:p>
          <a:p>
            <a:r>
              <a:rPr lang="tr-TR" b="0" i="0" baseline="0" dirty="0" smtClean="0"/>
              <a:t>Sonuç olarak, 49 no.lu KDV tebliğinden bu yana (1995-2012) yaklaşık 17 yıl uygulanan bu sistemin tekrar geri getirilmesi, KDV’nin temel işleyişinde yer alan indirim mekanizmasının </a:t>
            </a:r>
            <a:r>
              <a:rPr lang="tr-TR" b="0" i="0" baseline="0" dirty="0" err="1" smtClean="0"/>
              <a:t>ikmalen</a:t>
            </a:r>
            <a:r>
              <a:rPr lang="tr-TR" b="0" i="0" baseline="0" dirty="0" smtClean="0"/>
              <a:t> ve </a:t>
            </a:r>
            <a:r>
              <a:rPr lang="tr-TR" b="0" i="0" baseline="0" dirty="0" err="1" smtClean="0"/>
              <a:t>re’sen</a:t>
            </a:r>
            <a:r>
              <a:rPr lang="tr-TR" b="0" i="0" baseline="0" dirty="0" smtClean="0"/>
              <a:t> tarhiyatta kesintiye uğratılmaması konusunda gerekli girişimlerin vergi idaresi tarafından yapılması, KDV’nin ruhuna daha uygun bir bakış açısı olacaktır.</a:t>
            </a:r>
          </a:p>
          <a:p>
            <a:endParaRPr lang="tr-TR" b="0" i="0" baseline="0" dirty="0" smtClean="0"/>
          </a:p>
          <a:p>
            <a:r>
              <a:rPr lang="tr-TR" b="0" i="0" baseline="0" dirty="0" err="1" smtClean="0"/>
              <a:t>KDV’nun</a:t>
            </a:r>
            <a:r>
              <a:rPr lang="tr-TR" b="0" i="0" baseline="0" dirty="0" smtClean="0"/>
              <a:t> 10. maddesinde </a:t>
            </a:r>
            <a:r>
              <a:rPr lang="tr-TR" b="0" i="1" baseline="0" dirty="0" smtClean="0"/>
              <a:t>“Vergiyi Doğuran Olayın Meydana Gelmesi” </a:t>
            </a:r>
            <a:r>
              <a:rPr lang="tr-TR" b="0" i="0" baseline="0" dirty="0" smtClean="0"/>
              <a:t>konusu işlenmektedir. Normal KDV ve KDV tevkifatı açısından bu madde irdelendiğinde herhangi özellikli bir durum söz konusu olmayıp bu madde yer alan </a:t>
            </a:r>
            <a:r>
              <a:rPr lang="tr-TR" b="1" i="0" baseline="0" dirty="0" smtClean="0"/>
              <a:t>vergiyi doğuran olay </a:t>
            </a:r>
            <a:r>
              <a:rPr lang="tr-TR" b="0" i="0" baseline="0" dirty="0" smtClean="0"/>
              <a:t>tanımlaması KDV tevkifatı için de aynen geçerlidir.</a:t>
            </a:r>
          </a:p>
          <a:p>
            <a:endParaRPr lang="tr-TR" b="1" i="0" dirty="0" smtClean="0"/>
          </a:p>
          <a:p>
            <a:r>
              <a:rPr lang="tr-TR" b="0" i="0" dirty="0" smtClean="0"/>
              <a:t>(Değer,</a:t>
            </a:r>
            <a:r>
              <a:rPr lang="tr-TR" b="0" i="0" baseline="0" dirty="0" smtClean="0"/>
              <a:t> s.326): </a:t>
            </a:r>
            <a:r>
              <a:rPr lang="tr-TR" b="1" i="0" baseline="0" dirty="0" smtClean="0"/>
              <a:t>2-Tevkif Edilen Verginin </a:t>
            </a:r>
            <a:r>
              <a:rPr lang="tr-TR" b="1" i="0" baseline="0" dirty="0" err="1" smtClean="0"/>
              <a:t>İkmalen</a:t>
            </a:r>
            <a:r>
              <a:rPr lang="tr-TR" b="1" i="0" baseline="0" dirty="0" smtClean="0"/>
              <a:t> veya </a:t>
            </a:r>
            <a:r>
              <a:rPr lang="tr-TR" b="1" i="0" baseline="0" dirty="0" err="1" smtClean="0"/>
              <a:t>Re’sen</a:t>
            </a:r>
            <a:r>
              <a:rPr lang="tr-TR" b="1" i="0" baseline="0" dirty="0" smtClean="0"/>
              <a:t> Tarh Edilmesi Halinde Verginin İndirimi: </a:t>
            </a:r>
            <a:r>
              <a:rPr lang="tr-TR" b="0" i="0" baseline="0" dirty="0" err="1" smtClean="0"/>
              <a:t>KDUGT’de</a:t>
            </a:r>
            <a:r>
              <a:rPr lang="tr-TR" b="0" i="0" baseline="0" dirty="0" smtClean="0"/>
              <a:t>, konuya ilişkin açıklamalara yer verilmemiştir. Sorumlu sıfatıyla beyanın hiç yapılmadığının veya eksik yapıldığının tespiti üzerine bu vergilerin </a:t>
            </a:r>
            <a:r>
              <a:rPr lang="tr-TR" b="0" i="0" baseline="0" dirty="0" err="1" smtClean="0"/>
              <a:t>ikmalen</a:t>
            </a:r>
            <a:r>
              <a:rPr lang="tr-TR" b="0" i="0" baseline="0" dirty="0" smtClean="0"/>
              <a:t> veya </a:t>
            </a:r>
            <a:r>
              <a:rPr lang="tr-TR" b="0" i="0" baseline="0" dirty="0" err="1" smtClean="0"/>
              <a:t>re’sen</a:t>
            </a:r>
            <a:r>
              <a:rPr lang="tr-TR" b="0" i="0" baseline="0" dirty="0" smtClean="0"/>
              <a:t> tarh edilen vergi aslı indirim konusu yapılabilecektir. İndirim, </a:t>
            </a:r>
            <a:r>
              <a:rPr lang="tr-TR" b="0" i="0" baseline="0" dirty="0" err="1" smtClean="0"/>
              <a:t>ikmalen</a:t>
            </a:r>
            <a:r>
              <a:rPr lang="tr-TR" b="0" i="0" baseline="0" dirty="0" smtClean="0"/>
              <a:t> veya </a:t>
            </a:r>
            <a:r>
              <a:rPr lang="tr-TR" b="0" i="0" baseline="0" dirty="0" err="1" smtClean="0"/>
              <a:t>re’sen</a:t>
            </a:r>
            <a:r>
              <a:rPr lang="tr-TR" b="0" i="0" baseline="0" dirty="0" smtClean="0"/>
              <a:t> tarh edilen verginin aslının vergi dairesine ödenmesi veya ödemenin gerçekleştiği takvim yılı aşılmaması şartıyla kanuni defterlere kaydedildiği dönemde, 1 </a:t>
            </a:r>
            <a:r>
              <a:rPr lang="tr-TR" b="0" i="0" baseline="0" dirty="0" err="1" smtClean="0"/>
              <a:t>Nolu</a:t>
            </a:r>
            <a:r>
              <a:rPr lang="tr-TR" b="0" i="0" baseline="0" dirty="0" smtClean="0"/>
              <a:t> KDV beyannamesi ile yapılacaktır.</a:t>
            </a:r>
          </a:p>
          <a:p>
            <a:endParaRPr lang="tr-TR" b="0" i="0" baseline="0" dirty="0" smtClean="0"/>
          </a:p>
          <a:p>
            <a:r>
              <a:rPr lang="tr-TR" b="1" i="0" baseline="0" dirty="0" smtClean="0"/>
              <a:t>3-Sorumluluk Beyanının Pişmanlıkla Yapılması Halinde Vergi İndirimi: </a:t>
            </a:r>
            <a:r>
              <a:rPr lang="tr-TR" b="0" i="0" baseline="0" dirty="0" smtClean="0"/>
              <a:t>MB 22.05.1998 tarih ve 19206 sayılı </a:t>
            </a:r>
            <a:r>
              <a:rPr lang="tr-TR" b="0" i="0" baseline="0" dirty="0" err="1" smtClean="0"/>
              <a:t>özelgede</a:t>
            </a:r>
            <a:r>
              <a:rPr lang="tr-TR" b="0" i="0" baseline="0" dirty="0" smtClean="0"/>
              <a:t>, sorumlu sıfatıyla beyan edilmesi gerekirken, bu beyanın hiç yapılmayıp, sonradan pişmanlıkla yapılması halinde, sorumlu sıfatıyla beyan edilen vergiler pişmanlık talebiyle 2 No.lu beyannamenin verildiği dönemde indirim konusu yapılmasının mümkün olduğu açıklanmıştır.</a:t>
            </a:r>
            <a:endParaRPr lang="tr-TR" b="1" i="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118</a:t>
            </a:fld>
            <a:endParaRPr lang="en-US"/>
          </a:p>
        </p:txBody>
      </p:sp>
    </p:spTree>
    <p:extLst>
      <p:ext uri="{BB962C8B-B14F-4D97-AF65-F5344CB8AC3E}">
        <p14:creationId xmlns:p14="http://schemas.microsoft.com/office/powerpoint/2010/main" val="138457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III - Kâr payı ile yedek akçeler arasında ilgi</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MADDE 523</a:t>
            </a:r>
            <a:r>
              <a:rPr lang="tr-TR" sz="1200" kern="1200" dirty="0" smtClean="0">
                <a:solidFill>
                  <a:schemeClr val="tx1"/>
                </a:solidFill>
                <a:effectLst/>
                <a:latin typeface="+mn-lt"/>
                <a:ea typeface="+mn-ea"/>
                <a:cs typeface="+mn-cs"/>
              </a:rPr>
              <a:t>-</a:t>
            </a:r>
            <a:r>
              <a:rPr lang="tr-TR" sz="1200" b="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(1)</a:t>
            </a:r>
            <a:r>
              <a:rPr lang="tr-TR" sz="1200" b="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Kanuni ve esas sözleşmede öngörülen isteğe bağlı yedek akçeler ayrılmadıkça pay sahiplerine dağıtılacak kâr payı belirlenemez.</a:t>
            </a:r>
          </a:p>
          <a:p>
            <a:r>
              <a:rPr lang="tr-TR" sz="1200" kern="1200" dirty="0" smtClean="0">
                <a:solidFill>
                  <a:schemeClr val="tx1"/>
                </a:solidFill>
                <a:effectLst/>
                <a:latin typeface="+mn-lt"/>
                <a:ea typeface="+mn-ea"/>
                <a:cs typeface="+mn-cs"/>
              </a:rPr>
              <a:t>(2) Genel kurul;</a:t>
            </a:r>
          </a:p>
          <a:p>
            <a:r>
              <a:rPr lang="tr-TR" sz="1200" kern="1200" dirty="0" smtClean="0">
                <a:solidFill>
                  <a:schemeClr val="tx1"/>
                </a:solidFill>
                <a:effectLst/>
                <a:latin typeface="+mn-lt"/>
                <a:ea typeface="+mn-ea"/>
                <a:cs typeface="+mn-cs"/>
              </a:rPr>
              <a:t>a) Aktiflerin yeniden sağlanabilmesi için gerekliyse,</a:t>
            </a:r>
          </a:p>
          <a:p>
            <a:r>
              <a:rPr lang="tr-TR" sz="1200" kern="1200" dirty="0" smtClean="0">
                <a:solidFill>
                  <a:schemeClr val="tx1"/>
                </a:solidFill>
                <a:effectLst/>
                <a:latin typeface="+mn-lt"/>
                <a:ea typeface="+mn-ea"/>
                <a:cs typeface="+mn-cs"/>
              </a:rPr>
              <a:t>b) Bütün pay sahiplerinin menfaatleri dikkate alındığında, şirketin sürekli gelişimi ve olabildiğince kararlı kâr payı dağıtımı yönünden haklı görülüyorsa, </a:t>
            </a:r>
          </a:p>
          <a:p>
            <a:r>
              <a:rPr lang="tr-TR" sz="1200" kern="1200" dirty="0" smtClean="0">
                <a:solidFill>
                  <a:schemeClr val="tx1"/>
                </a:solidFill>
                <a:effectLst/>
                <a:latin typeface="+mn-lt"/>
                <a:ea typeface="+mn-ea"/>
                <a:cs typeface="+mn-cs"/>
              </a:rPr>
              <a:t>Kanunda ve esas sözleşmede öngörülenlerden başka yedek akçe ayrılmasına da karar verebilir.</a:t>
            </a:r>
          </a:p>
          <a:p>
            <a:r>
              <a:rPr lang="tr-TR" sz="1200" kern="1200" dirty="0" smtClean="0">
                <a:solidFill>
                  <a:schemeClr val="tx1"/>
                </a:solidFill>
                <a:effectLst/>
                <a:latin typeface="+mn-lt"/>
                <a:ea typeface="+mn-ea"/>
                <a:cs typeface="+mn-cs"/>
              </a:rPr>
              <a:t>(3) Esas sözleşmede hüküm bulunmasa bile, genel kurul, şirketin işçileri için yardım sandıkları ve diğer yardım örgütleri kurulması veya bunların sürdürülebilmesi amacıyla veya diğer yardım ve hayır amaçlarına hizmet etmek üzere, bilanço kârından yedek akçe ayırabilir.</a:t>
            </a:r>
          </a:p>
          <a:p>
            <a:r>
              <a:rPr lang="tr-TR" sz="1200" b="1" kern="1200" dirty="0" smtClean="0">
                <a:solidFill>
                  <a:schemeClr val="tx1"/>
                </a:solidFill>
                <a:effectLst/>
                <a:latin typeface="+mn-lt"/>
                <a:ea typeface="+mn-ea"/>
                <a:cs typeface="+mn-cs"/>
              </a:rPr>
              <a:t>C) Yedek akçeler</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I - Kanuni yedek akçe</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1. Genel kanuni yedek akçe</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MADDE 519</a:t>
            </a:r>
            <a:r>
              <a:rPr lang="tr-TR" sz="1200" kern="1200" dirty="0" smtClean="0">
                <a:solidFill>
                  <a:schemeClr val="tx1"/>
                </a:solidFill>
                <a:effectLst/>
                <a:latin typeface="+mn-lt"/>
                <a:ea typeface="+mn-ea"/>
                <a:cs typeface="+mn-cs"/>
              </a:rPr>
              <a:t>-</a:t>
            </a:r>
            <a:r>
              <a:rPr lang="tr-TR" sz="1200" b="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(1)</a:t>
            </a:r>
            <a:r>
              <a:rPr lang="tr-TR" sz="1200" b="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Yıllık kârın yüzde beşi, ödenmiş sermayenin yüzde yirmisine ulaşıncaya kadar genel kanuni yedek akçeye ayrılır.</a:t>
            </a:r>
          </a:p>
          <a:p>
            <a:r>
              <a:rPr lang="tr-TR" sz="1200" kern="1200" dirty="0" smtClean="0">
                <a:solidFill>
                  <a:schemeClr val="tx1"/>
                </a:solidFill>
                <a:effectLst/>
                <a:latin typeface="+mn-lt"/>
                <a:ea typeface="+mn-ea"/>
                <a:cs typeface="+mn-cs"/>
              </a:rPr>
              <a:t/>
            </a:r>
            <a:br>
              <a:rPr lang="tr-TR" sz="1200" kern="1200" dirty="0" smtClean="0">
                <a:solidFill>
                  <a:schemeClr val="tx1"/>
                </a:solidFill>
                <a:effectLst/>
                <a:latin typeface="+mn-lt"/>
                <a:ea typeface="+mn-ea"/>
                <a:cs typeface="+mn-cs"/>
              </a:rPr>
            </a:br>
            <a:r>
              <a:rPr lang="tr-TR" sz="1200" kern="1200" dirty="0" smtClean="0">
                <a:solidFill>
                  <a:schemeClr val="tx1"/>
                </a:solidFill>
                <a:effectLst/>
                <a:latin typeface="+mn-lt"/>
                <a:ea typeface="+mn-ea"/>
                <a:cs typeface="+mn-cs"/>
              </a:rPr>
              <a:t>11096</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(2) Birinci fıkradaki sınıra ulaşıldıktan sonra da;</a:t>
            </a:r>
          </a:p>
          <a:p>
            <a:r>
              <a:rPr lang="tr-TR" sz="1200" kern="1200" dirty="0" smtClean="0">
                <a:solidFill>
                  <a:schemeClr val="tx1"/>
                </a:solidFill>
                <a:effectLst/>
                <a:latin typeface="+mn-lt"/>
                <a:ea typeface="+mn-ea"/>
                <a:cs typeface="+mn-cs"/>
              </a:rPr>
              <a:t>a) Yeni payların çıkarılması dolayısıyla sağlanan primin, çıkarılma giderleri, itfa karşılıkları ve hayır amaçlı ödemeler için kullanılmamış bulunan kısmı,</a:t>
            </a:r>
          </a:p>
          <a:p>
            <a:r>
              <a:rPr lang="tr-TR" sz="1200" kern="1200" dirty="0" smtClean="0">
                <a:solidFill>
                  <a:schemeClr val="tx1"/>
                </a:solidFill>
                <a:effectLst/>
                <a:latin typeface="+mn-lt"/>
                <a:ea typeface="+mn-ea"/>
                <a:cs typeface="+mn-cs"/>
              </a:rPr>
              <a:t>b) Iskat sebebiyle iptal edilen pay senetlerinin bedeli için ödenmiş olan tutardan, bunların yerine verilecek yeni senetlerin çıkarılma giderlerinin düşülmesinden sonra kalan kısmı,</a:t>
            </a:r>
          </a:p>
          <a:p>
            <a:r>
              <a:rPr lang="tr-TR" sz="1200" kern="1200" dirty="0" smtClean="0">
                <a:solidFill>
                  <a:schemeClr val="tx1"/>
                </a:solidFill>
                <a:effectLst/>
                <a:latin typeface="+mn-lt"/>
                <a:ea typeface="+mn-ea"/>
                <a:cs typeface="+mn-cs"/>
              </a:rPr>
              <a:t>c) Pay sahiplerine yüzde beş oranında kâr payı ödendikten sonra, kârdan pay alacak kişilere dağıtılacak toplam tutarın yüzde onu,</a:t>
            </a:r>
          </a:p>
          <a:p>
            <a:r>
              <a:rPr lang="tr-TR" sz="1200" kern="1200" dirty="0" smtClean="0">
                <a:solidFill>
                  <a:schemeClr val="tx1"/>
                </a:solidFill>
                <a:effectLst/>
                <a:latin typeface="+mn-lt"/>
                <a:ea typeface="+mn-ea"/>
                <a:cs typeface="+mn-cs"/>
              </a:rPr>
              <a:t>genel kanuni yedek akçeye eklenir.</a:t>
            </a:r>
          </a:p>
          <a:p>
            <a:r>
              <a:rPr lang="tr-TR" sz="1200" kern="1200" dirty="0" smtClean="0">
                <a:solidFill>
                  <a:schemeClr val="tx1"/>
                </a:solidFill>
                <a:effectLst/>
                <a:latin typeface="+mn-lt"/>
                <a:ea typeface="+mn-ea"/>
                <a:cs typeface="+mn-cs"/>
              </a:rPr>
              <a:t>(3) Genel kanuni yedek akçe sermayenin veya çıkarılmış sermayenin yarısını aşmadığı takdirde, sadece zararların kapatılmasına, işlerin iyi gitmediği zamanlarda işletmeyi devam ettirmeye veya işsizliğin önüne geçmeye ve sonuçlarını hafifletmeye elverişli önlemler alınması için kullanılabilir.</a:t>
            </a:r>
          </a:p>
          <a:p>
            <a:r>
              <a:rPr lang="tr-TR" sz="1200" kern="1200" dirty="0" smtClean="0">
                <a:solidFill>
                  <a:schemeClr val="tx1"/>
                </a:solidFill>
                <a:effectLst/>
                <a:latin typeface="+mn-lt"/>
                <a:ea typeface="+mn-ea"/>
                <a:cs typeface="+mn-cs"/>
              </a:rPr>
              <a:t>(4) İkinci fıkranın (c) bendi ve üçüncü fıkra hükümleri, başlıca amacı başka işletmelere katılmaktan ibaret olan holding şirketler hakkında uygulanmaz.</a:t>
            </a:r>
          </a:p>
          <a:p>
            <a:r>
              <a:rPr lang="tr-TR" sz="1200" kern="1200" dirty="0" smtClean="0">
                <a:solidFill>
                  <a:schemeClr val="tx1"/>
                </a:solidFill>
                <a:effectLst/>
                <a:latin typeface="+mn-lt"/>
                <a:ea typeface="+mn-ea"/>
                <a:cs typeface="+mn-cs"/>
              </a:rPr>
              <a:t>(5) Özel kanunlara tabi olan anonim şirketlerin yedek akçelerine ilişkin hükümler saklıdır.</a:t>
            </a:r>
          </a:p>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7399302F-2A71-4CF9-BF32-F5E7C46D4D78}" type="slidenum">
              <a:rPr lang="tr-TR" smtClean="0"/>
              <a:t>14</a:t>
            </a:fld>
            <a:endParaRPr lang="tr-TR"/>
          </a:p>
        </p:txBody>
      </p:sp>
    </p:spTree>
    <p:extLst>
      <p:ext uri="{BB962C8B-B14F-4D97-AF65-F5344CB8AC3E}">
        <p14:creationId xmlns:p14="http://schemas.microsoft.com/office/powerpoint/2010/main" val="506788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1" i="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119</a:t>
            </a:fld>
            <a:endParaRPr lang="en-US"/>
          </a:p>
        </p:txBody>
      </p:sp>
    </p:spTree>
    <p:extLst>
      <p:ext uri="{BB962C8B-B14F-4D97-AF65-F5344CB8AC3E}">
        <p14:creationId xmlns:p14="http://schemas.microsoft.com/office/powerpoint/2010/main" val="2478125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1" i="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120</a:t>
            </a:fld>
            <a:endParaRPr lang="en-US"/>
          </a:p>
        </p:txBody>
      </p:sp>
    </p:spTree>
    <p:extLst>
      <p:ext uri="{BB962C8B-B14F-4D97-AF65-F5344CB8AC3E}">
        <p14:creationId xmlns:p14="http://schemas.microsoft.com/office/powerpoint/2010/main" val="23334577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1" i="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121</a:t>
            </a:fld>
            <a:endParaRPr lang="en-US"/>
          </a:p>
        </p:txBody>
      </p:sp>
    </p:spTree>
    <p:extLst>
      <p:ext uri="{BB962C8B-B14F-4D97-AF65-F5344CB8AC3E}">
        <p14:creationId xmlns:p14="http://schemas.microsoft.com/office/powerpoint/2010/main" val="13530028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1" i="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122</a:t>
            </a:fld>
            <a:endParaRPr lang="en-US"/>
          </a:p>
        </p:txBody>
      </p:sp>
    </p:spTree>
    <p:extLst>
      <p:ext uri="{BB962C8B-B14F-4D97-AF65-F5344CB8AC3E}">
        <p14:creationId xmlns:p14="http://schemas.microsoft.com/office/powerpoint/2010/main" val="23934139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1" i="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123</a:t>
            </a:fld>
            <a:endParaRPr lang="en-US"/>
          </a:p>
        </p:txBody>
      </p:sp>
    </p:spTree>
    <p:extLst>
      <p:ext uri="{BB962C8B-B14F-4D97-AF65-F5344CB8AC3E}">
        <p14:creationId xmlns:p14="http://schemas.microsoft.com/office/powerpoint/2010/main" val="28108483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1" i="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124</a:t>
            </a:fld>
            <a:endParaRPr lang="en-US"/>
          </a:p>
        </p:txBody>
      </p:sp>
    </p:spTree>
    <p:extLst>
      <p:ext uri="{BB962C8B-B14F-4D97-AF65-F5344CB8AC3E}">
        <p14:creationId xmlns:p14="http://schemas.microsoft.com/office/powerpoint/2010/main" val="24928480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1" i="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125</a:t>
            </a:fld>
            <a:endParaRPr lang="en-US"/>
          </a:p>
        </p:txBody>
      </p:sp>
    </p:spTree>
    <p:extLst>
      <p:ext uri="{BB962C8B-B14F-4D97-AF65-F5344CB8AC3E}">
        <p14:creationId xmlns:p14="http://schemas.microsoft.com/office/powerpoint/2010/main" val="16924021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40000" lnSpcReduction="20000"/>
          </a:bodyPr>
          <a:lstStyle/>
          <a:p>
            <a:r>
              <a:rPr lang="tr-TR" b="1" dirty="0" smtClean="0"/>
              <a:t>T.C.</a:t>
            </a:r>
            <a:br>
              <a:rPr lang="tr-TR" b="1" dirty="0" smtClean="0"/>
            </a:br>
            <a:r>
              <a:rPr lang="tr-TR" b="1" dirty="0" smtClean="0"/>
              <a:t>MALİYE BAKANLIĞI</a:t>
            </a:r>
            <a:br>
              <a:rPr lang="tr-TR" b="1" dirty="0" smtClean="0"/>
            </a:br>
            <a:r>
              <a:rPr lang="tr-TR" b="1" dirty="0" smtClean="0"/>
              <a:t>Gelir İdaresi Başkanlığı</a:t>
            </a:r>
            <a:endParaRPr lang="tr-TR" dirty="0" smtClean="0"/>
          </a:p>
          <a:p>
            <a:r>
              <a:rPr lang="tr-TR" dirty="0" smtClean="0"/>
              <a:t> </a:t>
            </a:r>
          </a:p>
          <a:p>
            <a:r>
              <a:rPr lang="tr-TR" dirty="0" smtClean="0"/>
              <a:t> </a:t>
            </a:r>
          </a:p>
          <a:p>
            <a:r>
              <a:rPr lang="tr-TR" b="1" dirty="0" smtClean="0"/>
              <a:t>KATMA DEĞER VERGİSİ SİRKÜLERİ/66</a:t>
            </a:r>
            <a:endParaRPr lang="tr-TR" dirty="0" smtClean="0"/>
          </a:p>
          <a:p>
            <a:r>
              <a:rPr lang="tr-TR" dirty="0" smtClean="0"/>
              <a:t> </a:t>
            </a:r>
          </a:p>
          <a:p>
            <a:r>
              <a:rPr lang="tr-TR" b="1" dirty="0" smtClean="0"/>
              <a:t>Konusu</a:t>
            </a:r>
            <a:endParaRPr lang="tr-TR" dirty="0" smtClean="0"/>
          </a:p>
          <a:p>
            <a:r>
              <a:rPr lang="tr-TR" b="1" dirty="0" smtClean="0"/>
              <a:t>: </a:t>
            </a:r>
            <a:r>
              <a:rPr lang="tr-TR" dirty="0" smtClean="0"/>
              <a:t>Katma Değer Vergisi Genel Uygulama Tebliği</a:t>
            </a:r>
          </a:p>
          <a:p>
            <a:r>
              <a:rPr lang="tr-TR" b="1" dirty="0" smtClean="0"/>
              <a:t>Tarihi</a:t>
            </a:r>
            <a:endParaRPr lang="tr-TR" dirty="0" smtClean="0"/>
          </a:p>
          <a:p>
            <a:r>
              <a:rPr lang="tr-TR" b="1" dirty="0" smtClean="0"/>
              <a:t>:</a:t>
            </a:r>
            <a:r>
              <a:rPr lang="tr-TR" dirty="0" smtClean="0"/>
              <a:t> 10/06/2014</a:t>
            </a:r>
          </a:p>
          <a:p>
            <a:r>
              <a:rPr lang="tr-TR" b="1" dirty="0" smtClean="0"/>
              <a:t>Sayısı</a:t>
            </a:r>
            <a:endParaRPr lang="tr-TR" dirty="0" smtClean="0"/>
          </a:p>
          <a:p>
            <a:r>
              <a:rPr lang="tr-TR" b="1" dirty="0" smtClean="0"/>
              <a:t>: </a:t>
            </a:r>
            <a:r>
              <a:rPr lang="tr-TR" dirty="0" smtClean="0"/>
              <a:t>KDV-66 /2014-1</a:t>
            </a:r>
          </a:p>
          <a:p>
            <a:r>
              <a:rPr lang="tr-TR" dirty="0" smtClean="0"/>
              <a:t> </a:t>
            </a:r>
          </a:p>
          <a:p>
            <a:r>
              <a:rPr lang="tr-TR" dirty="0" smtClean="0"/>
              <a:t> </a:t>
            </a:r>
          </a:p>
          <a:p>
            <a:r>
              <a:rPr lang="tr-TR" dirty="0" smtClean="0"/>
              <a:t> </a:t>
            </a:r>
          </a:p>
          <a:p>
            <a:r>
              <a:rPr lang="tr-TR" dirty="0" smtClean="0"/>
              <a:t/>
            </a:r>
            <a:br>
              <a:rPr lang="tr-TR" dirty="0" smtClean="0"/>
            </a:br>
            <a:r>
              <a:rPr lang="tr-TR" b="1" dirty="0" smtClean="0"/>
              <a:t>1. Giriş</a:t>
            </a:r>
            <a:endParaRPr lang="tr-TR" dirty="0" smtClean="0"/>
          </a:p>
          <a:p>
            <a:r>
              <a:rPr lang="tr-TR" dirty="0" smtClean="0"/>
              <a:t>Katma Değer Vergisi Genel Uygulama Tebliği 26/04/2014 tarihli ve 28983 sayılı Resmi Gazete'de yayımlanmak suretiyle 1 Mayıs 2014 tarihinden itibaren yürürlüğe girmiş bulunmaktadır.</a:t>
            </a:r>
          </a:p>
          <a:p>
            <a:r>
              <a:rPr lang="tr-TR" dirty="0" smtClean="0"/>
              <a:t>Katma Değer Vergisi Genel Uygulama Tebliğinin geçiş dönemi uygulamasına ilişkin tereddüt edilen hususlara ilişkin açıklamalar, bu Sirkülerin konusunu oluşturmaktadır.</a:t>
            </a:r>
          </a:p>
          <a:p>
            <a:r>
              <a:rPr lang="tr-TR" b="1" dirty="0" smtClean="0"/>
              <a:t>2. Tebliğin Yürürlüğüne İlişkin Açıklama</a:t>
            </a:r>
            <a:endParaRPr lang="tr-TR" dirty="0" smtClean="0"/>
          </a:p>
          <a:p>
            <a:r>
              <a:rPr lang="tr-TR" b="1" dirty="0" smtClean="0"/>
              <a:t>2.1. Genel Açıklama </a:t>
            </a:r>
            <a:endParaRPr lang="tr-TR" dirty="0" smtClean="0"/>
          </a:p>
          <a:p>
            <a:r>
              <a:rPr lang="tr-TR" dirty="0" smtClean="0"/>
              <a:t>Katma Değer Vergisi Genel Uygulama Tebliği, 1 Mayıs 2014 tarihinden itibaren yürürlüğe girmiş olup, bu tarihten sonraki işlemlere Tebliğde belirtilen usul ve esaslar uygulanır. Tebliğin yürürlük tarihinden önceki işlemlere ise mülga Tebliğlerde yer alan düzenlemelerin uygulanacağı açıktır.</a:t>
            </a:r>
          </a:p>
          <a:p>
            <a:r>
              <a:rPr lang="tr-TR" b="1" dirty="0" smtClean="0"/>
              <a:t>2.2. İade Uygulaması</a:t>
            </a:r>
            <a:endParaRPr lang="tr-TR" dirty="0" smtClean="0"/>
          </a:p>
          <a:p>
            <a:r>
              <a:rPr lang="tr-TR" dirty="0" smtClean="0"/>
              <a:t>Tebliğin yürürlük tarihinden sonraki vergilendirme dönemlerine ilişkin iade talepleri, standart iade talep dilekçesi kullanılmak suretiyle ve Katma Değer Vergisi Genel Uygulama Tebliğindeki usul ve esaslara göre sonuçlandırılır. Tebliğin yürürlük tarihinden önceki vergilendirme dönemlerine ilişkin iade talepleri ise, standart iade talep dilekçesi Tebliğin yürürlük tarihinden sonra verilse dahi mülga Tebliğlerdeki usul ve esaslara göre sonuçlandırılır.</a:t>
            </a:r>
          </a:p>
          <a:p>
            <a:r>
              <a:rPr lang="tr-TR" b="1" dirty="0" smtClean="0"/>
              <a:t>2.3. Proje Uygulaması Getirilen İşler</a:t>
            </a:r>
            <a:endParaRPr lang="tr-TR" dirty="0" smtClean="0"/>
          </a:p>
          <a:p>
            <a:r>
              <a:rPr lang="tr-TR" dirty="0" smtClean="0"/>
              <a:t>Tebliğ ile proje uygulaması getirilen istisnalarda (KDV Kanununun 13/a, 13/c, 13/e ve Geçici 29 maddelerinde düzenlenen istisnalar), söz konusu</a:t>
            </a:r>
            <a:r>
              <a:rPr lang="tr-TR" b="1" dirty="0" smtClean="0"/>
              <a:t> </a:t>
            </a:r>
            <a:r>
              <a:rPr lang="tr-TR" dirty="0" smtClean="0"/>
              <a:t>istisnalardan yararlanılabilmesi için alınması gereken istisna belgesinden önce, istisna konusu mal veya hizmetlere ilişkin "Mal Teslimleri ve Hizmet İfalarına İlişkin Liste"nin istisna belgesi talebinde bulunanlar tarafından elektronik ortamda Gelir İdaresi Başkanlığına gönderilmesi gerekmektedir. Ancak, proje uygulaması getirilen işlere ilişkin olarak, Tebliğin yürürlüğünden önce istisna belgesi alınmış olması halinde, "Mal Teslimleri ve Hizmet İfalarına İlişkin Liste"nin Gelir İdaresi Başkanlığına elektronik ortamda gönderilmesine gerek yoktur. Ayrıca, proje uygulaması getirilen ve Tebliğin yürürlüğünden önce başlanılmış ve halen devam eden işlemlerde, söz konusu proje uygulaması sona erene kadar Tebliğin yürürlük tarihinden sonra yapılan teslim ve hizmetlere ilişkin iade taleplerinde de Tebliğin yürürlüğünden önceki usul ve esaslar çerçevesinde işlem yapılır.</a:t>
            </a:r>
          </a:p>
          <a:p>
            <a:r>
              <a:rPr lang="tr-TR" dirty="0" smtClean="0"/>
              <a:t>Proje uygulaması getirilen işlere ilişkin Tebliğin yürürlüğünden sonra istisna belgesi talebinde bulunulması halinde, "Mal Teslimleri ve Hizmet İfalarına İlişkin Liste"nin elektronik ortamda Başkanlığımıza gönderilmesini takiben istisna belgesi verilir. Ancak, Başkanlığımızda mal ve hizmet listelerinin alınmasına yönelik sistemsel altyapı oluşturulması çalışmaları tamamlanana kadar listelerin elektronik ortamda sisteme girilmesi beklenilmeden istisna belgesi verilir. Sistem altyapı çalışması tamamlanınca, mal ve hizmet listeleri ile birlikte istisna kapsamındaki alımlara ilişkin bilgiler de alıcı tarafından sisteme girilir.</a:t>
            </a:r>
          </a:p>
          <a:p>
            <a:r>
              <a:rPr lang="tr-TR" dirty="0" smtClean="0"/>
              <a:t>Proje uygulaması getirilen istisnalarda, Tebliğin yürürlüğünden önce istisna belgesi almak üzere İdareye başvuranların talepleri de Tebliğin yürürlüğünden önceki usul ve esaslara göre değerlendirilir. </a:t>
            </a:r>
          </a:p>
          <a:p>
            <a:r>
              <a:rPr lang="tr-TR" b="1" dirty="0" smtClean="0"/>
              <a:t>2.4. İndirimli Teminat Uygulaması</a:t>
            </a:r>
            <a:endParaRPr lang="tr-TR" dirty="0" smtClean="0"/>
          </a:p>
          <a:p>
            <a:r>
              <a:rPr lang="tr-TR" dirty="0" smtClean="0"/>
              <a:t>Katma Değer Vergisi</a:t>
            </a:r>
            <a:r>
              <a:rPr lang="tr-TR" b="1" dirty="0" smtClean="0"/>
              <a:t> </a:t>
            </a:r>
            <a:r>
              <a:rPr lang="tr-TR" dirty="0" smtClean="0"/>
              <a:t>Genel Uygulama Tebliğinin yürürlüğünden itibaren İTUS (İndirimli Teminat Uygulama Sistemi) sertifikası alan mükellefler, iade hakkı doğuran bütün işlemleri için </a:t>
            </a:r>
            <a:r>
              <a:rPr lang="tr-TR" b="1" dirty="0" smtClean="0"/>
              <a:t>(tam istisna kapsamındaki teslim ve hizmetler, indirimli oran, </a:t>
            </a:r>
            <a:r>
              <a:rPr lang="tr-TR" b="1" dirty="0" err="1" smtClean="0"/>
              <a:t>tevkifat</a:t>
            </a:r>
            <a:r>
              <a:rPr lang="tr-TR" b="1" dirty="0" smtClean="0"/>
              <a:t>) </a:t>
            </a:r>
            <a:r>
              <a:rPr lang="tr-TR" dirty="0" smtClean="0"/>
              <a:t>indirimli teminat uygulamasından faydalanabilir.</a:t>
            </a:r>
          </a:p>
          <a:p>
            <a:r>
              <a:rPr lang="tr-TR" dirty="0" smtClean="0"/>
              <a:t>Tebliğin (IV/B.1.2.1.1.) bölümünde ihraç kayıtlı teslimde bulunan imalatçılar için aranacağı belirtilen "İlgili sicile kayıtlı olma" şartı, sanayi siciline kayıtlı ve sanayi sicil belgesini haiz olmayı veya Gıda Tarım ve Hayvancılık Bakanlığından alınmış çiftçi kayıt belgesi, gıda işletmesi kayıt belgesi ve işletme onay belgelerinden (üretici belgesi) herhangi birine sahip olmayı ifade etmektedir.</a:t>
            </a:r>
          </a:p>
          <a:p>
            <a:r>
              <a:rPr lang="tr-TR" dirty="0" smtClean="0"/>
              <a:t>Tebliğin yürürlüğünden önce indirimli teminat uygulaması kapsamında olan mükelleflerin İTUS sertifikası almak için bağlı olduğu vergi dairesi başkanlığına/defterdarlığa yeniden başvurması gerekmektedir. Tebliğde belirlenen şartları taşıyanlara vergi dairesi başkanlığı/defterdarlık tarafından İTUS sertifikası verilir.</a:t>
            </a:r>
          </a:p>
          <a:p>
            <a:r>
              <a:rPr lang="tr-TR" dirty="0" smtClean="0"/>
              <a:t>Katma Değer Vergisi Genel Uygulama Tebliğinde, son olumlu rapor vergi dairesine intikal ettikten sonra (diğer şartlar da gerçekleşmişse) raporun ilgili olduğu vergilendirme döneminden sonraki dönemlere ilişkin iade talepleri için indirimli teminat uygulamasına başlanacağı ve raporun ait olduğu vergilendirme döneminden sonraki dönemler için verilen teminatların, indirimli teminat tutarını aşan kısmının iade edileceği belirtilmiştir. Bu itibarla, İTUS sertifikası almaya hak kazanan mükelleflerin son raporun ait olduğu dönem ile sertifika tarihi arasındaki iade taleplerinde de indirimli teminat uygulanacağı açıktır.</a:t>
            </a:r>
          </a:p>
          <a:p>
            <a:r>
              <a:rPr lang="tr-TR" dirty="0" smtClean="0"/>
              <a:t>İndirimli orana tabi işlemleri bulunan mükelleflerin İTUS sertifikası başvurularının değerlendirilmesinde beş vergilendirme döneminin hesabında, bu mükelleflerin yılı içerisinde mahsuben iade talep edilen dönemlere ilişkin vergi inceleme raporları veya YMM raporları da dikkate alınır. Ayrıca, indirimli orana tabi işlemlerden doğan yıllık iade taleplerine ilişkin düzenlenen olumlu raporlar, kapsadığı her bir vergilendirme dönemi için olumlu rapor olarak değerlendirilir.</a:t>
            </a:r>
          </a:p>
          <a:p>
            <a:r>
              <a:rPr lang="tr-TR" b="1" dirty="0" smtClean="0"/>
              <a:t>3. ATİK (Amortismana Tabi İktisadi Kıymet) Satışları</a:t>
            </a:r>
            <a:endParaRPr lang="tr-TR" dirty="0" smtClean="0"/>
          </a:p>
          <a:p>
            <a:r>
              <a:rPr lang="tr-TR" dirty="0" smtClean="0"/>
              <a:t>Mükelleflerin amortismana tabi iktisadi kıymet satışları 1 no.lu KDV beyannamesinin "Matrah" kulakçığının "Diğer İşlemler" tablosunda "503" kodlu "Amortismana tabi sabit kıymet (taşınmaz, taşıt araçları, demirbaş, makine ve teçhizat vb.) satışları" satırında beyan edilecektir. </a:t>
            </a:r>
          </a:p>
          <a:p>
            <a:r>
              <a:rPr lang="tr-TR" dirty="0" smtClean="0"/>
              <a:t>Bu satışlar nedeniyle hesaplanan KDV'nin 1 no.lu KDV beyannamesinin "Matrah" kulakçığındaki "İlave edilecek KDV" satırına yazılmak suretiyle beyanı mümkün değildir.</a:t>
            </a:r>
          </a:p>
          <a:p>
            <a:r>
              <a:rPr lang="tr-TR" dirty="0" smtClean="0"/>
              <a:t>Duyurulur.</a:t>
            </a:r>
          </a:p>
          <a:p>
            <a:r>
              <a:rPr lang="tr-TR" dirty="0" smtClean="0"/>
              <a:t> </a:t>
            </a:r>
          </a:p>
          <a:p>
            <a:r>
              <a:rPr lang="tr-TR" dirty="0" smtClean="0"/>
              <a:t> </a:t>
            </a:r>
          </a:p>
          <a:p>
            <a:r>
              <a:rPr lang="tr-TR" dirty="0" smtClean="0"/>
              <a:t> </a:t>
            </a:r>
          </a:p>
          <a:p>
            <a:r>
              <a:rPr lang="tr-TR" b="1" dirty="0" smtClean="0"/>
              <a:t>Adnan ERTÜRK</a:t>
            </a:r>
            <a:endParaRPr lang="tr-TR" dirty="0" smtClean="0"/>
          </a:p>
          <a:p>
            <a:r>
              <a:rPr lang="tr-TR" b="1" dirty="0" smtClean="0"/>
              <a:t>Gelir İdaresi Başkanı</a:t>
            </a:r>
            <a:endParaRPr lang="tr-TR" dirty="0" smtClean="0"/>
          </a:p>
          <a:p>
            <a:r>
              <a:rPr lang="tr-TR" dirty="0" smtClean="0"/>
              <a:t> </a:t>
            </a:r>
          </a:p>
          <a:p>
            <a:endParaRPr lang="tr-TR" b="1" i="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126</a:t>
            </a:fld>
            <a:endParaRPr lang="en-US"/>
          </a:p>
        </p:txBody>
      </p:sp>
    </p:spTree>
    <p:extLst>
      <p:ext uri="{BB962C8B-B14F-4D97-AF65-F5344CB8AC3E}">
        <p14:creationId xmlns:p14="http://schemas.microsoft.com/office/powerpoint/2010/main" val="41053579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1" i="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127</a:t>
            </a:fld>
            <a:endParaRPr lang="en-US"/>
          </a:p>
        </p:txBody>
      </p:sp>
    </p:spTree>
    <p:extLst>
      <p:ext uri="{BB962C8B-B14F-4D97-AF65-F5344CB8AC3E}">
        <p14:creationId xmlns:p14="http://schemas.microsoft.com/office/powerpoint/2010/main" val="31467634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1" i="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128</a:t>
            </a:fld>
            <a:endParaRPr lang="en-US"/>
          </a:p>
        </p:txBody>
      </p:sp>
    </p:spTree>
    <p:extLst>
      <p:ext uri="{BB962C8B-B14F-4D97-AF65-F5344CB8AC3E}">
        <p14:creationId xmlns:p14="http://schemas.microsoft.com/office/powerpoint/2010/main" val="47367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7399302F-2A71-4CF9-BF32-F5E7C46D4D78}" type="slidenum">
              <a:rPr lang="tr-TR" smtClean="0"/>
              <a:t>15</a:t>
            </a:fld>
            <a:endParaRPr lang="tr-TR"/>
          </a:p>
        </p:txBody>
      </p:sp>
    </p:spTree>
    <p:extLst>
      <p:ext uri="{BB962C8B-B14F-4D97-AF65-F5344CB8AC3E}">
        <p14:creationId xmlns:p14="http://schemas.microsoft.com/office/powerpoint/2010/main" val="38317852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1" i="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129</a:t>
            </a:fld>
            <a:endParaRPr lang="en-US"/>
          </a:p>
        </p:txBody>
      </p:sp>
    </p:spTree>
    <p:extLst>
      <p:ext uri="{BB962C8B-B14F-4D97-AF65-F5344CB8AC3E}">
        <p14:creationId xmlns:p14="http://schemas.microsoft.com/office/powerpoint/2010/main" val="37251355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1" i="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130</a:t>
            </a:fld>
            <a:endParaRPr lang="en-US"/>
          </a:p>
        </p:txBody>
      </p:sp>
    </p:spTree>
    <p:extLst>
      <p:ext uri="{BB962C8B-B14F-4D97-AF65-F5344CB8AC3E}">
        <p14:creationId xmlns:p14="http://schemas.microsoft.com/office/powerpoint/2010/main" val="19224689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dirty="0" smtClean="0"/>
              <a:t>üç ölçütten en az ikisinin sınırlarını art arda iki hesap döneminde aşmaları durumunda müteakip hesap döneminden itibaren bağımsız denetime tabi olur. </a:t>
            </a:r>
          </a:p>
          <a:p>
            <a:endParaRPr lang="tr-TR" dirty="0"/>
          </a:p>
        </p:txBody>
      </p:sp>
      <p:sp>
        <p:nvSpPr>
          <p:cNvPr id="4" name="Slayt Numarası Yer Tutucusu 3"/>
          <p:cNvSpPr>
            <a:spLocks noGrp="1"/>
          </p:cNvSpPr>
          <p:nvPr>
            <p:ph type="sldNum" sz="quarter" idx="10"/>
          </p:nvPr>
        </p:nvSpPr>
        <p:spPr/>
        <p:txBody>
          <a:bodyPr/>
          <a:lstStyle/>
          <a:p>
            <a:fld id="{117448B4-F5BE-F440-9EE0-DD2720A93A67}" type="slidenum">
              <a:rPr lang="en-US" smtClean="0"/>
              <a:pPr/>
              <a:t>131</a:t>
            </a:fld>
            <a:endParaRPr lang="en-US"/>
          </a:p>
        </p:txBody>
      </p:sp>
    </p:spTree>
    <p:extLst>
      <p:ext uri="{BB962C8B-B14F-4D97-AF65-F5344CB8AC3E}">
        <p14:creationId xmlns:p14="http://schemas.microsoft.com/office/powerpoint/2010/main" val="14637450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-Şirketler, bu Kararda belirtilen üç ölçütten en az ikisinin sınırlarını art arda iki hesap döneminde aşmaları durumunda müteakip hesap döneminden itibaren bağımsız denetime tabi olur. Bağımsız denetime tabi şirketler, söz konusu ölçütlerden en az ikisine ait sınırların art arda iki hesap döneminde altında kalmaları ya da bir hesap döneminde söz konusu ölçütlerden en az ikisinin sınırlarının yüzde yirmi veya daha fazla altında kalmaları durumunda, müteakip hesap döneminden itibaren bağımsız denetim kapsamından çıkarılır. </a:t>
            </a:r>
          </a:p>
          <a:p>
            <a:r>
              <a:rPr lang="tr-TR" sz="1200" b="0" i="0" u="none" strike="noStrike" kern="1200" baseline="0" dirty="0" smtClean="0">
                <a:solidFill>
                  <a:schemeClr val="tx1"/>
                </a:solidFill>
                <a:latin typeface="+mn-lt"/>
                <a:ea typeface="+mn-ea"/>
                <a:cs typeface="+mn-cs"/>
              </a:rPr>
              <a:t>-Bu Kararda belirtilen üç ölçütten ikisinin sınırlarının aşılıp aşılmadığının belirlenmesinde; şirketin aktif toplamı ve yıllık net satış hasılatı bakımından yürürlükteki mevzuat uyarınca hazırladıkları önceki yıllara ait (son iki yıldaki) finansal tablolar, çalışan sayısı bakımından ise şirkette önceki yıllardaki (son iki yıldaki) ortalama çalışan sayısı esas alınır. </a:t>
            </a:r>
          </a:p>
          <a:p>
            <a:r>
              <a:rPr lang="tr-TR" sz="1200" b="0" i="0" u="none" strike="noStrike" kern="1200" baseline="0" dirty="0" smtClean="0">
                <a:solidFill>
                  <a:schemeClr val="tx1"/>
                </a:solidFill>
                <a:latin typeface="+mn-lt"/>
                <a:ea typeface="+mn-ea"/>
                <a:cs typeface="+mn-cs"/>
              </a:rPr>
              <a:t>-Bağlı ortaklıkları ve iştirakleri bulunan şirketler açısından bu Kararda belirtilen üç ölçütten ikisinin sınırlarının aşılıp aşılmadığının belirlenmesinde; aktif toplamı ve yıllık net satış hasılatı bakımından ana ortaklık ve bağlı ortaklığa ait finansal tablolarda yer alan kalemlerin toplamı (varsa grup içi işlemler yok edilir), çalışan sayısı bakımından ise ana ortaklıkta ve bağlı ortaklıkta önceki yıllardaki (son iki yıldaki) ortalama çalışan sayılarının toplamı dikkate alınır. İştirakler açısından, söz konusu ölçütler iştirakteki hisseleri oranında dikkate alınır. </a:t>
            </a:r>
            <a:endParaRPr lang="tr-TR" dirty="0" smtClean="0"/>
          </a:p>
          <a:p>
            <a:endParaRPr lang="tr-TR" dirty="0"/>
          </a:p>
        </p:txBody>
      </p:sp>
      <p:sp>
        <p:nvSpPr>
          <p:cNvPr id="4" name="Slayt Numarası Yer Tutucusu 3"/>
          <p:cNvSpPr>
            <a:spLocks noGrp="1"/>
          </p:cNvSpPr>
          <p:nvPr>
            <p:ph type="sldNum" sz="quarter" idx="10"/>
          </p:nvPr>
        </p:nvSpPr>
        <p:spPr/>
        <p:txBody>
          <a:bodyPr/>
          <a:lstStyle/>
          <a:p>
            <a:fld id="{7399302F-2A71-4CF9-BF32-F5E7C46D4D78}" type="slidenum">
              <a:rPr lang="tr-TR" smtClean="0"/>
              <a:t>133</a:t>
            </a:fld>
            <a:endParaRPr lang="tr-TR"/>
          </a:p>
        </p:txBody>
      </p:sp>
    </p:spTree>
    <p:extLst>
      <p:ext uri="{BB962C8B-B14F-4D97-AF65-F5344CB8AC3E}">
        <p14:creationId xmlns:p14="http://schemas.microsoft.com/office/powerpoint/2010/main" val="14048902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Ülkemiz </a:t>
            </a:r>
            <a:r>
              <a:rPr lang="tr-TR" sz="1200" b="0" i="0" u="none" strike="noStrike" kern="1200" baseline="0" dirty="0" smtClean="0">
                <a:solidFill>
                  <a:schemeClr val="tx1"/>
                </a:solidFill>
                <a:latin typeface="+mn-lt"/>
                <a:ea typeface="+mn-ea"/>
                <a:cs typeface="+mn-cs"/>
              </a:rPr>
              <a:t>uygulaması yönünden 6102 sayılı Türk Ticaret Kanunu’nun (TTK) bağımsız denetimde esas aldığı standartlar; Kamu Gözetimi, Muhasebe ve Denetim Standartları 4 </a:t>
            </a:r>
          </a:p>
          <a:p>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Kurumu (KGK) tarafından yayınlanan uluslararası denetim standartlarıyla (UDS) uyumlu Türkiye Denetim Standartları / Bağımsız Denetim Standartları (</a:t>
            </a:r>
            <a:r>
              <a:rPr lang="tr-TR" sz="1200" b="1" i="0" u="none" strike="noStrike" kern="1200" baseline="0" dirty="0" smtClean="0">
                <a:solidFill>
                  <a:schemeClr val="tx1"/>
                </a:solidFill>
                <a:latin typeface="+mn-lt"/>
                <a:ea typeface="+mn-ea"/>
                <a:cs typeface="+mn-cs"/>
              </a:rPr>
              <a:t>BDS</a:t>
            </a:r>
            <a:r>
              <a:rPr lang="tr-TR" sz="1200" b="0" i="0" u="none" strike="noStrike" kern="1200" baseline="0" dirty="0" smtClean="0">
                <a:solidFill>
                  <a:schemeClr val="tx1"/>
                </a:solidFill>
                <a:latin typeface="+mn-lt"/>
                <a:ea typeface="+mn-ea"/>
                <a:cs typeface="+mn-cs"/>
              </a:rPr>
              <a:t>)1 ile uluslararası standartlara uyumlu olacak şekilde yayınlanan Türkiye Muhasebe Standartları, Türkiye Finansal Raporlama Standartları </a:t>
            </a:r>
            <a:r>
              <a:rPr lang="tr-TR" sz="1200" b="1" i="0" u="none" strike="noStrike" kern="1200" baseline="0" dirty="0" smtClean="0">
                <a:solidFill>
                  <a:schemeClr val="tx1"/>
                </a:solidFill>
                <a:latin typeface="+mn-lt"/>
                <a:ea typeface="+mn-ea"/>
                <a:cs typeface="+mn-cs"/>
              </a:rPr>
              <a:t>(TMS/TFRS) </a:t>
            </a:r>
            <a:r>
              <a:rPr lang="tr-TR" sz="1200" b="0" i="0" u="none" strike="noStrike" kern="1200" baseline="0" dirty="0" smtClean="0">
                <a:solidFill>
                  <a:schemeClr val="tx1"/>
                </a:solidFill>
                <a:latin typeface="+mn-lt"/>
                <a:ea typeface="+mn-ea"/>
                <a:cs typeface="+mn-cs"/>
              </a:rPr>
              <a:t>ve yorumları ve KGK tarafından değişik işletme büyüklükleri, sektörler ve kâr amacı gütmeyen kuruluşlar için belirlenen standartlar ve diğer düzenlemelerdir. </a:t>
            </a:r>
            <a:endParaRPr lang="tr-TR" dirty="0"/>
          </a:p>
        </p:txBody>
      </p:sp>
      <p:sp>
        <p:nvSpPr>
          <p:cNvPr id="4" name="Slayt Numarası Yer Tutucusu 3"/>
          <p:cNvSpPr>
            <a:spLocks noGrp="1"/>
          </p:cNvSpPr>
          <p:nvPr>
            <p:ph type="sldNum" sz="quarter" idx="10"/>
          </p:nvPr>
        </p:nvSpPr>
        <p:spPr/>
        <p:txBody>
          <a:bodyPr/>
          <a:lstStyle/>
          <a:p>
            <a:fld id="{117448B4-F5BE-F440-9EE0-DD2720A93A67}" type="slidenum">
              <a:rPr lang="en-US" smtClean="0"/>
              <a:pPr/>
              <a:t>134</a:t>
            </a:fld>
            <a:endParaRPr lang="en-US"/>
          </a:p>
        </p:txBody>
      </p:sp>
    </p:spTree>
    <p:extLst>
      <p:ext uri="{BB962C8B-B14F-4D97-AF65-F5344CB8AC3E}">
        <p14:creationId xmlns:p14="http://schemas.microsoft.com/office/powerpoint/2010/main" val="3413620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olmak üzere iki ana başlıkta (standartta) toplanmasının ve bağımsız denetimlerin bu finansal raporlama çerçeveleri esas alınmak suretiyle gerçeğe uygunluk standardında yapılmasının amaçlandığı ortaya çıkmaktadır. </a:t>
            </a:r>
            <a:endParaRPr lang="tr-TR" dirty="0"/>
          </a:p>
        </p:txBody>
      </p:sp>
      <p:sp>
        <p:nvSpPr>
          <p:cNvPr id="4" name="Slayt Numarası Yer Tutucusu 3"/>
          <p:cNvSpPr>
            <a:spLocks noGrp="1"/>
          </p:cNvSpPr>
          <p:nvPr>
            <p:ph type="sldNum" sz="quarter" idx="10"/>
          </p:nvPr>
        </p:nvSpPr>
        <p:spPr/>
        <p:txBody>
          <a:bodyPr/>
          <a:lstStyle/>
          <a:p>
            <a:fld id="{117448B4-F5BE-F440-9EE0-DD2720A93A67}" type="slidenum">
              <a:rPr lang="en-US" smtClean="0"/>
              <a:pPr/>
              <a:t>136</a:t>
            </a:fld>
            <a:endParaRPr lang="en-US"/>
          </a:p>
        </p:txBody>
      </p:sp>
    </p:spTree>
    <p:extLst>
      <p:ext uri="{BB962C8B-B14F-4D97-AF65-F5344CB8AC3E}">
        <p14:creationId xmlns:p14="http://schemas.microsoft.com/office/powerpoint/2010/main" val="139651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baseline="0" dirty="0" smtClean="0">
                <a:solidFill>
                  <a:schemeClr val="tx1"/>
                </a:solidFill>
                <a:latin typeface="+mn-lt"/>
                <a:ea typeface="+mn-ea"/>
                <a:cs typeface="+mn-cs"/>
              </a:rPr>
              <a:t>Alacakların (müşteriler </a:t>
            </a:r>
            <a:r>
              <a:rPr lang="tr-TR" sz="1200" kern="1200" baseline="0" dirty="0" err="1" smtClean="0">
                <a:solidFill>
                  <a:schemeClr val="tx1"/>
                </a:solidFill>
                <a:latin typeface="+mn-lt"/>
                <a:ea typeface="+mn-ea"/>
                <a:cs typeface="+mn-cs"/>
              </a:rPr>
              <a:t>hs</a:t>
            </a:r>
            <a:r>
              <a:rPr lang="tr-TR" sz="1200" kern="1200" baseline="0" dirty="0" smtClean="0">
                <a:solidFill>
                  <a:schemeClr val="tx1"/>
                </a:solidFill>
                <a:latin typeface="+mn-lt"/>
                <a:ea typeface="+mn-ea"/>
                <a:cs typeface="+mn-cs"/>
              </a:rPr>
              <a:t>.) bakiye mutabakatının yapılması gerekir. Bu yazılı olarak, mümkünse ıslak imzalı olarak gerçekleştirilmelidir. </a:t>
            </a:r>
          </a:p>
          <a:p>
            <a:r>
              <a:rPr lang="tr-TR" sz="1200" kern="1200" baseline="0" dirty="0" smtClean="0">
                <a:solidFill>
                  <a:schemeClr val="tx1"/>
                </a:solidFill>
                <a:latin typeface="+mn-lt"/>
                <a:ea typeface="+mn-ea"/>
                <a:cs typeface="+mn-cs"/>
              </a:rPr>
              <a:t>Alacaklarda oluşan mutabakatsızlıkların sebebi araştırılmalı. Araştırma sonucu tespit yapılırsa gereken düzeltme yapılır. Tespit yapılamıyor ise fark gelir veya gider olarak kayıtlara alınarak düzeltme tamamlanır. Gider yazılan tutar KV beyannamesinde KKEG olarak dikkate alınır. </a:t>
            </a:r>
          </a:p>
          <a:p>
            <a:endParaRPr lang="tr-TR" sz="1200" kern="1200" baseline="0" dirty="0" smtClean="0">
              <a:solidFill>
                <a:schemeClr val="tx1"/>
              </a:solidFill>
              <a:latin typeface="+mn-lt"/>
              <a:ea typeface="+mn-ea"/>
              <a:cs typeface="+mn-cs"/>
            </a:endParaRPr>
          </a:p>
          <a:p>
            <a:endParaRPr lang="tr-TR" sz="1200" b="0" baseline="0" dirty="0" smtClean="0"/>
          </a:p>
          <a:p>
            <a:endParaRPr lang="tr-TR"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18</a:t>
            </a:fld>
            <a:endParaRPr lang="en-US"/>
          </a:p>
        </p:txBody>
      </p:sp>
    </p:spTree>
    <p:extLst>
      <p:ext uri="{BB962C8B-B14F-4D97-AF65-F5344CB8AC3E}">
        <p14:creationId xmlns:p14="http://schemas.microsoft.com/office/powerpoint/2010/main" val="191968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1" i="0" dirty="0" smtClean="0"/>
              <a:t>Gerekçe (TTK 89.Md.)</a:t>
            </a:r>
          </a:p>
          <a:p>
            <a:r>
              <a:rPr lang="tr-TR" dirty="0" smtClean="0"/>
              <a:t>Eski bir kurum olan cari hesapta herhangi bir değişiklik yapılmamıştır. Çünkü yabancı ve yerli öğreti ile mahkeme kararlarında bu kurumu temellendiren ilkelerde ve düzeni kuran kurallarda bir gelişmeye rastlanmamaktadır. Birçok devlet kurumlarında cari hesaba ya hiçbir yer verilmemiş ya da anılan kurum birkaç madde ile düzenlenmiştir. Öğretideki tek yeni yaklaşım cari hesap sözleşmesinin hesaba geçirme, yenileme, dönüştürme ve takas gibi birçok sözleşmeyi içermesidir. Ayrıca, yazılı şekil şartını kaldırma, taraflardan birinin tacir olması şartını getirme gibi yılların birikimi ile bağdaşmayan değişikliklere de gerek görülmemiş, sadece bazı maddelerle açıklık sağlayan, amaca uygun değişikliklere yer verilmemiştir.</a:t>
            </a:r>
            <a:br>
              <a:rPr lang="tr-TR" dirty="0" smtClean="0"/>
            </a:br>
            <a:endParaRPr lang="tr-TR" b="1" i="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20</a:t>
            </a:fld>
            <a:endParaRPr lang="en-US"/>
          </a:p>
        </p:txBody>
      </p:sp>
    </p:spTree>
    <p:extLst>
      <p:ext uri="{BB962C8B-B14F-4D97-AF65-F5344CB8AC3E}">
        <p14:creationId xmlns:p14="http://schemas.microsoft.com/office/powerpoint/2010/main" val="1219228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b="1" i="0" dirty="0"/>
          </a:p>
        </p:txBody>
      </p:sp>
      <p:sp>
        <p:nvSpPr>
          <p:cNvPr id="4" name="3 Slayt Numarası Yer Tutucusu"/>
          <p:cNvSpPr>
            <a:spLocks noGrp="1"/>
          </p:cNvSpPr>
          <p:nvPr>
            <p:ph type="sldNum" sz="quarter" idx="10"/>
          </p:nvPr>
        </p:nvSpPr>
        <p:spPr/>
        <p:txBody>
          <a:bodyPr/>
          <a:lstStyle/>
          <a:p>
            <a:fld id="{117448B4-F5BE-F440-9EE0-DD2720A93A67}" type="slidenum">
              <a:rPr lang="en-US" smtClean="0"/>
              <a:pPr/>
              <a:t>21</a:t>
            </a:fld>
            <a:endParaRPr lang="en-US"/>
          </a:p>
        </p:txBody>
      </p:sp>
    </p:spTree>
    <p:extLst>
      <p:ext uri="{BB962C8B-B14F-4D97-AF65-F5344CB8AC3E}">
        <p14:creationId xmlns:p14="http://schemas.microsoft.com/office/powerpoint/2010/main" val="3931962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A18CE10-9531-44CE-A273-A40C0BFE0266}" type="datetimeFigureOut">
              <a:rPr lang="tr-TR" smtClean="0"/>
              <a:t>9.03.2015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111E9E-8774-4C88-B853-10AAC93D20A8}" type="slidenum">
              <a:rPr lang="tr-TR" smtClean="0"/>
              <a:t>‹#›</a:t>
            </a:fld>
            <a:endParaRPr lang="tr-TR"/>
          </a:p>
        </p:txBody>
      </p:sp>
    </p:spTree>
    <p:extLst>
      <p:ext uri="{BB962C8B-B14F-4D97-AF65-F5344CB8AC3E}">
        <p14:creationId xmlns:p14="http://schemas.microsoft.com/office/powerpoint/2010/main" val="2281485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A18CE10-9531-44CE-A273-A40C0BFE0266}" type="datetimeFigureOut">
              <a:rPr lang="tr-TR" smtClean="0"/>
              <a:t>9.03.2015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111E9E-8774-4C88-B853-10AAC93D20A8}" type="slidenum">
              <a:rPr lang="tr-TR" smtClean="0"/>
              <a:t>‹#›</a:t>
            </a:fld>
            <a:endParaRPr lang="tr-TR"/>
          </a:p>
        </p:txBody>
      </p:sp>
    </p:spTree>
    <p:extLst>
      <p:ext uri="{BB962C8B-B14F-4D97-AF65-F5344CB8AC3E}">
        <p14:creationId xmlns:p14="http://schemas.microsoft.com/office/powerpoint/2010/main" val="140539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A18CE10-9531-44CE-A273-A40C0BFE0266}" type="datetimeFigureOut">
              <a:rPr lang="tr-TR" smtClean="0"/>
              <a:t>9.03.2015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111E9E-8774-4C88-B853-10AAC93D20A8}" type="slidenum">
              <a:rPr lang="tr-TR" smtClean="0"/>
              <a:t>‹#›</a:t>
            </a:fld>
            <a:endParaRPr lang="tr-TR"/>
          </a:p>
        </p:txBody>
      </p:sp>
    </p:spTree>
    <p:extLst>
      <p:ext uri="{BB962C8B-B14F-4D97-AF65-F5344CB8AC3E}">
        <p14:creationId xmlns:p14="http://schemas.microsoft.com/office/powerpoint/2010/main" val="154946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A18CE10-9531-44CE-A273-A40C0BFE0266}" type="datetimeFigureOut">
              <a:rPr lang="tr-TR" smtClean="0"/>
              <a:t>9.03.2015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111E9E-8774-4C88-B853-10AAC93D20A8}" type="slidenum">
              <a:rPr lang="tr-TR" smtClean="0"/>
              <a:t>‹#›</a:t>
            </a:fld>
            <a:endParaRPr lang="tr-TR"/>
          </a:p>
        </p:txBody>
      </p:sp>
    </p:spTree>
    <p:extLst>
      <p:ext uri="{BB962C8B-B14F-4D97-AF65-F5344CB8AC3E}">
        <p14:creationId xmlns:p14="http://schemas.microsoft.com/office/powerpoint/2010/main" val="180576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A18CE10-9531-44CE-A273-A40C0BFE0266}" type="datetimeFigureOut">
              <a:rPr lang="tr-TR" smtClean="0"/>
              <a:t>9.03.2015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A111E9E-8774-4C88-B853-10AAC93D20A8}" type="slidenum">
              <a:rPr lang="tr-TR" smtClean="0"/>
              <a:t>‹#›</a:t>
            </a:fld>
            <a:endParaRPr lang="tr-TR"/>
          </a:p>
        </p:txBody>
      </p:sp>
    </p:spTree>
    <p:extLst>
      <p:ext uri="{BB962C8B-B14F-4D97-AF65-F5344CB8AC3E}">
        <p14:creationId xmlns:p14="http://schemas.microsoft.com/office/powerpoint/2010/main" val="15444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A18CE10-9531-44CE-A273-A40C0BFE0266}" type="datetimeFigureOut">
              <a:rPr lang="tr-TR" smtClean="0"/>
              <a:t>9.03.2015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111E9E-8774-4C88-B853-10AAC93D20A8}" type="slidenum">
              <a:rPr lang="tr-TR" smtClean="0"/>
              <a:t>‹#›</a:t>
            </a:fld>
            <a:endParaRPr lang="tr-TR"/>
          </a:p>
        </p:txBody>
      </p:sp>
    </p:spTree>
    <p:extLst>
      <p:ext uri="{BB962C8B-B14F-4D97-AF65-F5344CB8AC3E}">
        <p14:creationId xmlns:p14="http://schemas.microsoft.com/office/powerpoint/2010/main" val="311900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A18CE10-9531-44CE-A273-A40C0BFE0266}" type="datetimeFigureOut">
              <a:rPr lang="tr-TR" smtClean="0"/>
              <a:t>9.03.2015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A111E9E-8774-4C88-B853-10AAC93D20A8}" type="slidenum">
              <a:rPr lang="tr-TR" smtClean="0"/>
              <a:t>‹#›</a:t>
            </a:fld>
            <a:endParaRPr lang="tr-TR"/>
          </a:p>
        </p:txBody>
      </p:sp>
    </p:spTree>
    <p:extLst>
      <p:ext uri="{BB962C8B-B14F-4D97-AF65-F5344CB8AC3E}">
        <p14:creationId xmlns:p14="http://schemas.microsoft.com/office/powerpoint/2010/main" val="323161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A18CE10-9531-44CE-A273-A40C0BFE0266}" type="datetimeFigureOut">
              <a:rPr lang="tr-TR" smtClean="0"/>
              <a:t>9.03.2015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A111E9E-8774-4C88-B853-10AAC93D20A8}" type="slidenum">
              <a:rPr lang="tr-TR" smtClean="0"/>
              <a:t>‹#›</a:t>
            </a:fld>
            <a:endParaRPr lang="tr-TR"/>
          </a:p>
        </p:txBody>
      </p:sp>
    </p:spTree>
    <p:extLst>
      <p:ext uri="{BB962C8B-B14F-4D97-AF65-F5344CB8AC3E}">
        <p14:creationId xmlns:p14="http://schemas.microsoft.com/office/powerpoint/2010/main" val="364288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A18CE10-9531-44CE-A273-A40C0BFE0266}" type="datetimeFigureOut">
              <a:rPr lang="tr-TR" smtClean="0"/>
              <a:t>9.03.2015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A111E9E-8774-4C88-B853-10AAC93D20A8}" type="slidenum">
              <a:rPr lang="tr-TR" smtClean="0"/>
              <a:t>‹#›</a:t>
            </a:fld>
            <a:endParaRPr lang="tr-TR"/>
          </a:p>
        </p:txBody>
      </p:sp>
    </p:spTree>
    <p:extLst>
      <p:ext uri="{BB962C8B-B14F-4D97-AF65-F5344CB8AC3E}">
        <p14:creationId xmlns:p14="http://schemas.microsoft.com/office/powerpoint/2010/main" val="201032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A18CE10-9531-44CE-A273-A40C0BFE0266}" type="datetimeFigureOut">
              <a:rPr lang="tr-TR" smtClean="0"/>
              <a:t>9.03.2015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111E9E-8774-4C88-B853-10AAC93D20A8}" type="slidenum">
              <a:rPr lang="tr-TR" smtClean="0"/>
              <a:t>‹#›</a:t>
            </a:fld>
            <a:endParaRPr lang="tr-TR"/>
          </a:p>
        </p:txBody>
      </p:sp>
    </p:spTree>
    <p:extLst>
      <p:ext uri="{BB962C8B-B14F-4D97-AF65-F5344CB8AC3E}">
        <p14:creationId xmlns:p14="http://schemas.microsoft.com/office/powerpoint/2010/main" val="52571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A18CE10-9531-44CE-A273-A40C0BFE0266}" type="datetimeFigureOut">
              <a:rPr lang="tr-TR" smtClean="0"/>
              <a:t>9.03.2015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A111E9E-8774-4C88-B853-10AAC93D20A8}" type="slidenum">
              <a:rPr lang="tr-TR" smtClean="0"/>
              <a:t>‹#›</a:t>
            </a:fld>
            <a:endParaRPr lang="tr-TR"/>
          </a:p>
        </p:txBody>
      </p:sp>
    </p:spTree>
    <p:extLst>
      <p:ext uri="{BB962C8B-B14F-4D97-AF65-F5344CB8AC3E}">
        <p14:creationId xmlns:p14="http://schemas.microsoft.com/office/powerpoint/2010/main" val="3137770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8CE10-9531-44CE-A273-A40C0BFE0266}" type="datetimeFigureOut">
              <a:rPr lang="tr-TR" smtClean="0"/>
              <a:t>9.03.2015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11E9E-8774-4C88-B853-10AAC93D20A8}" type="slidenum">
              <a:rPr lang="tr-TR" smtClean="0"/>
              <a:t>‹#›</a:t>
            </a:fld>
            <a:endParaRPr lang="tr-TR"/>
          </a:p>
        </p:txBody>
      </p:sp>
    </p:spTree>
    <p:extLst>
      <p:ext uri="{BB962C8B-B14F-4D97-AF65-F5344CB8AC3E}">
        <p14:creationId xmlns:p14="http://schemas.microsoft.com/office/powerpoint/2010/main" val="37410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562.docx" TargetMode="External"/><Relationship Id="rId5"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GÜNCEL MUHASEBE ve vergi                      </a:t>
            </a:r>
          </a:p>
          <a:p>
            <a:r>
              <a:rPr lang="tr-TR"/>
              <a:t> </a:t>
            </a:r>
            <a:r>
              <a:rPr lang="tr-TR" smtClean="0"/>
              <a:t>            uygulamaları</a:t>
            </a:r>
            <a:endParaRPr lang="tr-TR"/>
          </a:p>
        </p:txBody>
      </p:sp>
      <p:sp>
        <p:nvSpPr>
          <p:cNvPr id="3" name="Metin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028363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285750" indent="-285750" algn="ctr">
              <a:buFont typeface="Wingdings" panose="05000000000000000000" pitchFamily="2" charset="2"/>
              <a:buChar char="v"/>
            </a:pPr>
            <a:r>
              <a:rPr lang="tr-TR" sz="1800" b="1" dirty="0" smtClean="0"/>
              <a:t>GELİR </a:t>
            </a:r>
            <a:r>
              <a:rPr lang="tr-TR" sz="1800" b="1" dirty="0"/>
              <a:t>VERGİSİ TEVKİFATI </a:t>
            </a:r>
            <a:r>
              <a:rPr lang="tr-TR" sz="1800" b="1" dirty="0" smtClean="0"/>
              <a:t>UYGULAMASI (GVK </a:t>
            </a:r>
            <a:r>
              <a:rPr lang="tr-TR" sz="1800" b="1" dirty="0"/>
              <a:t>Md.94/6)</a:t>
            </a:r>
          </a:p>
          <a:p>
            <a:r>
              <a:rPr lang="tr-TR" sz="1800" b="1" i="1" dirty="0" smtClean="0"/>
              <a:t>    </a:t>
            </a:r>
            <a:r>
              <a:rPr lang="tr-TR" sz="1800" b="1" i="1" dirty="0"/>
              <a:t>Tam mükellef Kurumlarda Gelir Vergisi </a:t>
            </a:r>
            <a:r>
              <a:rPr lang="tr-TR" sz="1800" b="1" i="1" dirty="0" err="1"/>
              <a:t>Tevkifatı</a:t>
            </a:r>
            <a:r>
              <a:rPr lang="tr-TR" sz="1800" b="1" i="1" dirty="0"/>
              <a:t> </a:t>
            </a:r>
            <a:r>
              <a:rPr lang="tr-TR" sz="1800" b="1" i="1" dirty="0" smtClean="0"/>
              <a:t>Uygulaması</a:t>
            </a:r>
          </a:p>
          <a:p>
            <a:endParaRPr lang="tr-TR" sz="1800" b="1" i="1" dirty="0"/>
          </a:p>
          <a:p>
            <a:pPr marL="285750" indent="-285750" algn="just">
              <a:buFont typeface="Wingdings" panose="05000000000000000000" pitchFamily="2" charset="2"/>
              <a:buChar char="Ø"/>
            </a:pPr>
            <a:r>
              <a:rPr lang="tr-TR" sz="1800" dirty="0" smtClean="0"/>
              <a:t>Tam </a:t>
            </a:r>
            <a:r>
              <a:rPr lang="tr-TR" sz="1800" dirty="0"/>
              <a:t>mükellef kurumlar tarafından sadece tam mükellef gerçek kişilere dağıtılacak kâr paylarından </a:t>
            </a:r>
            <a:r>
              <a:rPr lang="tr-TR" sz="1800" u="sng" dirty="0" err="1"/>
              <a:t>tevkifat</a:t>
            </a:r>
            <a:r>
              <a:rPr lang="tr-TR" sz="1800" u="sng" dirty="0"/>
              <a:t> yapılmaktadır.</a:t>
            </a:r>
          </a:p>
          <a:p>
            <a:pPr marL="285750" indent="-285750" algn="just">
              <a:buFont typeface="Wingdings" panose="05000000000000000000" pitchFamily="2" charset="2"/>
              <a:buChar char="Ø"/>
            </a:pPr>
            <a:r>
              <a:rPr lang="tr-TR" sz="1800" dirty="0" smtClean="0"/>
              <a:t>Tam </a:t>
            </a:r>
            <a:r>
              <a:rPr lang="tr-TR" sz="1800" dirty="0"/>
              <a:t>mükellef kurumlardan tam mükellef kurumlara dağıtılacak kâr payları </a:t>
            </a:r>
            <a:r>
              <a:rPr lang="tr-TR" sz="1800" b="1" dirty="0"/>
              <a:t>iştirak kazancı </a:t>
            </a:r>
            <a:r>
              <a:rPr lang="tr-TR" sz="1800" dirty="0"/>
              <a:t>niteliğinde olmalarından dolayı </a:t>
            </a:r>
            <a:r>
              <a:rPr lang="tr-TR" sz="1800" u="sng" dirty="0" err="1"/>
              <a:t>tevkifata</a:t>
            </a:r>
            <a:r>
              <a:rPr lang="tr-TR" sz="1800" u="sng" dirty="0"/>
              <a:t> konu değildir.</a:t>
            </a:r>
          </a:p>
          <a:p>
            <a:pPr marL="285750" indent="-285750" algn="just">
              <a:buFont typeface="Wingdings" panose="05000000000000000000" pitchFamily="2" charset="2"/>
              <a:buChar char="Ø"/>
            </a:pPr>
            <a:r>
              <a:rPr lang="tr-TR" sz="1800" dirty="0" smtClean="0"/>
              <a:t>Kurum </a:t>
            </a:r>
            <a:r>
              <a:rPr lang="tr-TR" sz="1800" dirty="0"/>
              <a:t>kazançlarında istisna olsun olmasın </a:t>
            </a:r>
            <a:r>
              <a:rPr lang="tr-TR" sz="1800" dirty="0" err="1"/>
              <a:t>tevkifat</a:t>
            </a:r>
            <a:r>
              <a:rPr lang="tr-TR" sz="1800" dirty="0"/>
              <a:t>, kârın dağıtılması aşamasında yapılmaktadır. (GVK 94. md 1-6)</a:t>
            </a:r>
          </a:p>
          <a:p>
            <a:pPr marL="285750" indent="-285750" algn="just">
              <a:buFont typeface="Wingdings" panose="05000000000000000000" pitchFamily="2" charset="2"/>
              <a:buChar char="Ø"/>
            </a:pPr>
            <a:r>
              <a:rPr lang="tr-TR" sz="1800" dirty="0" smtClean="0"/>
              <a:t>Halka </a:t>
            </a:r>
            <a:r>
              <a:rPr lang="tr-TR" sz="1800" dirty="0"/>
              <a:t>açık ya da halka açık olmayan şirketlerden elde edilen kâr paylarına uygulanan </a:t>
            </a:r>
            <a:r>
              <a:rPr lang="tr-TR" sz="1800" dirty="0" err="1"/>
              <a:t>tevkifat</a:t>
            </a:r>
            <a:r>
              <a:rPr lang="tr-TR" sz="1800" dirty="0"/>
              <a:t> oranı, 23.07.2006 tarihinden itibaren %15 olarak uygulanmaktadır.</a:t>
            </a:r>
          </a:p>
          <a:p>
            <a:endParaRPr lang="tr-TR" sz="1800" dirty="0"/>
          </a:p>
        </p:txBody>
      </p:sp>
      <p:sp>
        <p:nvSpPr>
          <p:cNvPr id="4" name="Veri Yer Tutucusu 3"/>
          <p:cNvSpPr>
            <a:spLocks noGrp="1"/>
          </p:cNvSpPr>
          <p:nvPr>
            <p:ph type="dt" sz="half" idx="10"/>
          </p:nvPr>
        </p:nvSpPr>
        <p:spPr/>
        <p:txBody>
          <a:bodyPr/>
          <a:lstStyle/>
          <a:p>
            <a:fld id="{57064BAB-880B-417D-9DD1-507010405B75}" type="datetime4">
              <a:rPr lang="tr-TR" smtClean="0"/>
              <a:pPr/>
              <a:t>9 Mart 2015</a:t>
            </a:fld>
            <a:endParaRPr lang="en-US"/>
          </a:p>
        </p:txBody>
      </p:sp>
      <p:sp>
        <p:nvSpPr>
          <p:cNvPr id="5" name="Slayt Numarası Yer Tutucusu 4"/>
          <p:cNvSpPr>
            <a:spLocks noGrp="1"/>
          </p:cNvSpPr>
          <p:nvPr>
            <p:ph type="sldNum" sz="quarter" idx="12"/>
          </p:nvPr>
        </p:nvSpPr>
        <p:spPr/>
        <p:txBody>
          <a:bodyPr/>
          <a:lstStyle/>
          <a:p>
            <a:fld id="{D69FA0D1-DEE6-FA4B-AF71-8F5B3360E0F2}" type="slidenum">
              <a:rPr lang="en-US" smtClean="0"/>
              <a:pPr/>
              <a:t>10</a:t>
            </a:fld>
            <a:endParaRPr lang="en-US"/>
          </a:p>
        </p:txBody>
      </p:sp>
    </p:spTree>
    <p:extLst>
      <p:ext uri="{BB962C8B-B14F-4D97-AF65-F5344CB8AC3E}">
        <p14:creationId xmlns:p14="http://schemas.microsoft.com/office/powerpoint/2010/main" val="45518927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274638"/>
            <a:ext cx="7427168" cy="706090"/>
          </a:xfrm>
        </p:spPr>
        <p:txBody>
          <a:bodyPr>
            <a:normAutofit fontScale="90000"/>
          </a:bodyPr>
          <a:lstStyle/>
          <a:p>
            <a:r>
              <a:rPr lang="tr-TR" b="1" dirty="0" smtClean="0">
                <a:latin typeface="Times New Roman" panose="02020603050405020304" pitchFamily="18" charset="0"/>
                <a:cs typeface="Times New Roman" panose="02020603050405020304" pitchFamily="18" charset="0"/>
              </a:rPr>
              <a:t>Faiz </a:t>
            </a:r>
            <a:r>
              <a:rPr lang="tr-TR" b="1" dirty="0">
                <a:latin typeface="Times New Roman" panose="02020603050405020304" pitchFamily="18" charset="0"/>
                <a:cs typeface="Times New Roman" panose="02020603050405020304" pitchFamily="18" charset="0"/>
              </a:rPr>
              <a:t>Gelirleri</a:t>
            </a:r>
            <a:r>
              <a:rPr lang="tr-TR" b="1" dirty="0" smtClean="0">
                <a:latin typeface="Times New Roman" panose="02020603050405020304" pitchFamily="18" charset="0"/>
                <a:cs typeface="Times New Roman" panose="02020603050405020304" pitchFamily="18" charset="0"/>
              </a:rPr>
              <a:t>:</a:t>
            </a:r>
            <a:endParaRPr lang="tr-TR" dirty="0"/>
          </a:p>
        </p:txBody>
      </p:sp>
      <p:sp>
        <p:nvSpPr>
          <p:cNvPr id="3" name="İçerik Yer Tutucusu 2"/>
          <p:cNvSpPr>
            <a:spLocks noGrp="1"/>
          </p:cNvSpPr>
          <p:nvPr>
            <p:ph idx="1"/>
          </p:nvPr>
        </p:nvSpPr>
        <p:spPr/>
        <p:txBody>
          <a:bodyPr>
            <a:normAutofit fontScale="92500" lnSpcReduction="10000"/>
          </a:bodyPr>
          <a:lstStyle/>
          <a:p>
            <a:pPr algn="just">
              <a:buFont typeface="Wingdings" panose="05000000000000000000" pitchFamily="2" charset="2"/>
              <a:buChar char="ü"/>
            </a:pPr>
            <a:r>
              <a:rPr lang="tr-TR" dirty="0" smtClean="0">
                <a:cs typeface="Times New Roman" panose="02020603050405020304" pitchFamily="18" charset="0"/>
              </a:rPr>
              <a:t>İ</a:t>
            </a:r>
            <a:r>
              <a:rPr lang="tr-TR" sz="3000" dirty="0" smtClean="0">
                <a:cs typeface="Times New Roman" panose="02020603050405020304" pitchFamily="18" charset="0"/>
              </a:rPr>
              <a:t>şletmelerin vadeli mevduatları dolayısıyla </a:t>
            </a:r>
            <a:r>
              <a:rPr lang="tr-TR" sz="3000" dirty="0">
                <a:cs typeface="Times New Roman" panose="02020603050405020304" pitchFamily="18" charset="0"/>
              </a:rPr>
              <a:t>doğan faiz, vade farkı gibi </a:t>
            </a:r>
            <a:r>
              <a:rPr lang="tr-TR" sz="3000" dirty="0" smtClean="0">
                <a:cs typeface="Times New Roman" panose="02020603050405020304" pitchFamily="18" charset="0"/>
              </a:rPr>
              <a:t>gelirlerden </a:t>
            </a:r>
            <a:r>
              <a:rPr lang="tr-TR" sz="3000" dirty="0">
                <a:cs typeface="Times New Roman" panose="02020603050405020304" pitchFamily="18" charset="0"/>
              </a:rPr>
              <a:t>kapatılan döneme isabet eden kısımların tahakkuk ettirilerek </a:t>
            </a:r>
            <a:r>
              <a:rPr lang="tr-TR" sz="3000" dirty="0" smtClean="0">
                <a:cs typeface="Times New Roman" panose="02020603050405020304" pitchFamily="18" charset="0"/>
              </a:rPr>
              <a:t>gelir </a:t>
            </a:r>
            <a:r>
              <a:rPr lang="tr-TR" sz="3000" dirty="0">
                <a:cs typeface="Times New Roman" panose="02020603050405020304" pitchFamily="18" charset="0"/>
              </a:rPr>
              <a:t>yazılması gerekmektedir. </a:t>
            </a:r>
            <a:endParaRPr lang="tr-TR" sz="3000" dirty="0" smtClean="0">
              <a:cs typeface="Times New Roman" panose="02020603050405020304" pitchFamily="18" charset="0"/>
            </a:endParaRPr>
          </a:p>
          <a:p>
            <a:pPr algn="just">
              <a:buFont typeface="Wingdings" panose="05000000000000000000" pitchFamily="2" charset="2"/>
              <a:buChar char="ü"/>
            </a:pPr>
            <a:endParaRPr lang="tr-TR" sz="3000" dirty="0">
              <a:cs typeface="Times New Roman" panose="02020603050405020304" pitchFamily="18" charset="0"/>
            </a:endParaRPr>
          </a:p>
          <a:p>
            <a:pPr algn="just">
              <a:buFont typeface="Wingdings" panose="05000000000000000000" pitchFamily="2" charset="2"/>
              <a:buChar char="ü"/>
            </a:pPr>
            <a:r>
              <a:rPr lang="tr-TR" sz="3000" dirty="0" smtClean="0">
                <a:cs typeface="Times New Roman" panose="02020603050405020304" pitchFamily="18" charset="0"/>
              </a:rPr>
              <a:t>Söz konusu karşı işletmeler tarafından sözleşme gereği kapanış tarihi itibariyle hesaplanmaması ve bunlar için gider yapılmaması, dönem sonu itibariyle tahakkuk etmiş bu finansman gelirlerinin gelir yazılmasına engel değildir. </a:t>
            </a:r>
            <a:endParaRPr lang="tr-TR" sz="3000" dirty="0">
              <a:cs typeface="Times New Roman" panose="02020603050405020304" pitchFamily="18" charset="0"/>
            </a:endParaRPr>
          </a:p>
        </p:txBody>
      </p:sp>
    </p:spTree>
    <p:extLst>
      <p:ext uri="{BB962C8B-B14F-4D97-AF65-F5344CB8AC3E}">
        <p14:creationId xmlns:p14="http://schemas.microsoft.com/office/powerpoint/2010/main" val="2858757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274638"/>
            <a:ext cx="7499176" cy="706090"/>
          </a:xfrm>
        </p:spPr>
        <p:txBody>
          <a:bodyPr>
            <a:normAutofit fontScale="90000"/>
          </a:bodyPr>
          <a:lstStyle/>
          <a:p>
            <a:r>
              <a:rPr lang="tr-TR" b="1" dirty="0">
                <a:latin typeface="Times New Roman" panose="02020603050405020304" pitchFamily="18" charset="0"/>
                <a:cs typeface="Times New Roman" panose="02020603050405020304" pitchFamily="18" charset="0"/>
              </a:rPr>
              <a:t>İhracatta Dönemsellik</a:t>
            </a:r>
            <a:r>
              <a:rPr lang="tr-TR" b="1" dirty="0" smtClean="0">
                <a:latin typeface="Times New Roman" panose="02020603050405020304" pitchFamily="18" charset="0"/>
                <a:cs typeface="Times New Roman" panose="02020603050405020304" pitchFamily="18" charset="0"/>
              </a:rPr>
              <a:t>:</a:t>
            </a:r>
            <a:endParaRPr lang="tr-TR" dirty="0"/>
          </a:p>
        </p:txBody>
      </p:sp>
      <p:sp>
        <p:nvSpPr>
          <p:cNvPr id="3" name="İçerik Yer Tutucusu 2"/>
          <p:cNvSpPr>
            <a:spLocks noGrp="1"/>
          </p:cNvSpPr>
          <p:nvPr>
            <p:ph idx="1"/>
          </p:nvPr>
        </p:nvSpPr>
        <p:spPr>
          <a:xfrm>
            <a:off x="457200" y="1628800"/>
            <a:ext cx="8229600" cy="4525963"/>
          </a:xfrm>
        </p:spPr>
        <p:txBody>
          <a:bodyPr>
            <a:normAutofit/>
          </a:bodyPr>
          <a:lstStyle/>
          <a:p>
            <a:pPr algn="just">
              <a:buFont typeface="Wingdings" panose="05000000000000000000" pitchFamily="2" charset="2"/>
              <a:buChar char="ü"/>
            </a:pPr>
            <a:r>
              <a:rPr lang="tr-TR" sz="2600" dirty="0" smtClean="0">
                <a:cs typeface="Times New Roman" panose="02020603050405020304" pitchFamily="18" charset="0"/>
              </a:rPr>
              <a:t>İhraç tarihi malın gümrük hattından çıkış tarihidir. </a:t>
            </a:r>
          </a:p>
          <a:p>
            <a:pPr algn="just">
              <a:buFont typeface="Wingdings" panose="05000000000000000000" pitchFamily="2" charset="2"/>
              <a:buChar char="ü"/>
            </a:pPr>
            <a:endParaRPr lang="tr-TR" sz="2600" dirty="0" smtClean="0">
              <a:cs typeface="Times New Roman" panose="02020603050405020304" pitchFamily="18" charset="0"/>
            </a:endParaRPr>
          </a:p>
          <a:p>
            <a:pPr algn="just">
              <a:buFont typeface="Wingdings" panose="05000000000000000000" pitchFamily="2" charset="2"/>
              <a:buChar char="ü"/>
            </a:pPr>
            <a:r>
              <a:rPr lang="tr-TR" sz="2600" dirty="0" smtClean="0">
                <a:cs typeface="Times New Roman" panose="02020603050405020304" pitchFamily="18" charset="0"/>
              </a:rPr>
              <a:t>Malın ihraç faturası Aralık ayında, çıkış tarihi ise Ocak ayında ise ihraç tarihi olan Ocak ayı dikkate alınır. İhracat istisnası buna göre uygulanır.</a:t>
            </a:r>
          </a:p>
          <a:p>
            <a:pPr algn="just">
              <a:buFont typeface="Wingdings" panose="05000000000000000000" pitchFamily="2" charset="2"/>
              <a:buChar char="ü"/>
            </a:pPr>
            <a:endParaRPr lang="tr-TR" sz="2600" dirty="0" smtClean="0">
              <a:cs typeface="Times New Roman" panose="02020603050405020304" pitchFamily="18" charset="0"/>
            </a:endParaRPr>
          </a:p>
          <a:p>
            <a:pPr algn="just">
              <a:buFont typeface="Wingdings" panose="05000000000000000000" pitchFamily="2" charset="2"/>
              <a:buChar char="ü"/>
            </a:pPr>
            <a:r>
              <a:rPr lang="tr-TR" sz="2600" dirty="0" smtClean="0">
                <a:cs typeface="Times New Roman" panose="02020603050405020304" pitchFamily="18" charset="0"/>
              </a:rPr>
              <a:t>Bu husus satış faturalarının ilgili vergi döneminin beyannamelerine dahil edilmesi zorunluluğunun bir istisnasıdır.</a:t>
            </a:r>
          </a:p>
        </p:txBody>
      </p:sp>
    </p:spTree>
    <p:extLst>
      <p:ext uri="{BB962C8B-B14F-4D97-AF65-F5344CB8AC3E}">
        <p14:creationId xmlns:p14="http://schemas.microsoft.com/office/powerpoint/2010/main" val="2714981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274638"/>
            <a:ext cx="7427168" cy="706090"/>
          </a:xfrm>
        </p:spPr>
        <p:txBody>
          <a:bodyPr>
            <a:normAutofit fontScale="90000"/>
          </a:bodyPr>
          <a:lstStyle/>
          <a:p>
            <a:r>
              <a:rPr lang="tr-TR" dirty="0" smtClean="0"/>
              <a:t>İhracatta Dönemsellik</a:t>
            </a:r>
            <a:endParaRPr lang="tr-TR" dirty="0"/>
          </a:p>
        </p:txBody>
      </p:sp>
      <p:sp>
        <p:nvSpPr>
          <p:cNvPr id="3" name="İçerik Yer Tutucusu 2"/>
          <p:cNvSpPr>
            <a:spLocks noGrp="1"/>
          </p:cNvSpPr>
          <p:nvPr>
            <p:ph idx="1"/>
          </p:nvPr>
        </p:nvSpPr>
        <p:spPr>
          <a:xfrm>
            <a:off x="470236" y="1340768"/>
            <a:ext cx="8229600" cy="604663"/>
          </a:xfrm>
        </p:spPr>
        <p:txBody>
          <a:bodyPr/>
          <a:lstStyle/>
          <a:p>
            <a:r>
              <a:rPr lang="tr-TR" dirty="0" smtClean="0">
                <a:latin typeface="Times New Roman" panose="02020603050405020304" pitchFamily="18" charset="0"/>
                <a:cs typeface="Times New Roman" panose="02020603050405020304" pitchFamily="18" charset="0"/>
              </a:rPr>
              <a:t>İhracat Faturası Düzenlendiği Dönemde;</a:t>
            </a:r>
          </a:p>
          <a:p>
            <a:pPr marL="457200" lvl="1" indent="0">
              <a:buNone/>
            </a:pPr>
            <a:endParaRPr lang="tr-TR" dirty="0"/>
          </a:p>
          <a:p>
            <a:pPr marL="457200" lvl="1" indent="0">
              <a:buNone/>
            </a:pPr>
            <a:endParaRPr lang="tr-TR" dirty="0"/>
          </a:p>
          <a:p>
            <a:pPr marL="457200" lvl="1" indent="0">
              <a:buNone/>
            </a:pPr>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val="862477473"/>
              </p:ext>
            </p:extLst>
          </p:nvPr>
        </p:nvGraphicFramePr>
        <p:xfrm>
          <a:off x="216712" y="1948962"/>
          <a:ext cx="8710575" cy="1838304"/>
        </p:xfrm>
        <a:graphic>
          <a:graphicData uri="http://schemas.openxmlformats.org/drawingml/2006/table">
            <a:tbl>
              <a:tblPr firstRow="1" firstCol="1" bandRow="1">
                <a:tableStyleId>{10A1B5D5-9B99-4C35-A422-299274C87663}</a:tableStyleId>
              </a:tblPr>
              <a:tblGrid>
                <a:gridCol w="754888"/>
                <a:gridCol w="797491"/>
                <a:gridCol w="3858948"/>
                <a:gridCol w="1580793"/>
                <a:gridCol w="1462930"/>
                <a:gridCol w="255525"/>
              </a:tblGrid>
              <a:tr h="288956">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c gridSpan="4">
                  <a:txBody>
                    <a:bodyPr/>
                    <a:lstStyle/>
                    <a:p>
                      <a:pPr>
                        <a:lnSpc>
                          <a:spcPct val="107000"/>
                        </a:lnSpc>
                        <a:spcAft>
                          <a:spcPts val="0"/>
                        </a:spcAft>
                      </a:pP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r>
              <a:tr h="412833">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120 ALICILAR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tr-TR"/>
                    </a:p>
                  </a:txBody>
                  <a:tcPr/>
                </a:tc>
                <a:tc>
                  <a:txBody>
                    <a:bodyPr/>
                    <a:lstStyle/>
                    <a:p>
                      <a:pPr marR="19875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446592">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380 GELECEK AY. AİT GELİRLER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26607">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algn="l" fontAlgn="b"/>
                      <a:endParaRPr lang="tr-TR" sz="2000" b="0" i="0" u="none" strike="noStrike" dirty="0" smtClean="0">
                        <a:solidFill>
                          <a:srgbClr val="000000"/>
                        </a:solidFill>
                        <a:effectLst/>
                        <a:latin typeface="+mn-lt"/>
                      </a:endParaRPr>
                    </a:p>
                  </a:txBody>
                  <a:tcPr marL="9525" marR="9525" marT="9525" marB="0" anchor="b">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88956">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T w="12700" cmpd="sng">
                      <a:noFill/>
                    </a:lnT>
                    <a:solidFill>
                      <a:srgbClr val="FF9900"/>
                    </a:solidFill>
                  </a:tcPr>
                </a:tc>
                <a:tc gridSpan="4">
                  <a:txBody>
                    <a:bodyPr/>
                    <a:lstStyle/>
                    <a:p>
                      <a:pPr>
                        <a:lnSpc>
                          <a:spcPct val="107000"/>
                        </a:lnSpc>
                        <a:spcAft>
                          <a:spcPts val="0"/>
                        </a:spcAft>
                      </a:pPr>
                      <a:r>
                        <a:rPr lang="tr-TR" sz="2000" dirty="0" smtClean="0">
                          <a:solidFill>
                            <a:schemeClr val="bg1"/>
                          </a:solidFill>
                          <a:effectLst/>
                          <a:latin typeface="+mn-lt"/>
                        </a:rPr>
                        <a:t>--------------------------/---------------------------</a:t>
                      </a:r>
                      <a:endParaRPr lang="tr-TR"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T w="12700" cmpd="sng">
                      <a:noFill/>
                    </a:lnT>
                    <a:solidFill>
                      <a:srgbClr val="FF9900"/>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T w="12700" cmpd="sng">
                      <a:noFill/>
                    </a:lnT>
                    <a:solidFill>
                      <a:srgbClr val="FF9900"/>
                    </a:solidFill>
                  </a:tcPr>
                </a:tc>
              </a:tr>
            </a:tbl>
          </a:graphicData>
        </a:graphic>
      </p:graphicFrame>
      <p:sp>
        <p:nvSpPr>
          <p:cNvPr id="7" name="İçerik Yer Tutucusu 2"/>
          <p:cNvSpPr txBox="1">
            <a:spLocks/>
          </p:cNvSpPr>
          <p:nvPr/>
        </p:nvSpPr>
        <p:spPr>
          <a:xfrm>
            <a:off x="539552" y="3861048"/>
            <a:ext cx="8229600" cy="50405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dirty="0" smtClean="0">
                <a:latin typeface="Times New Roman" panose="02020603050405020304" pitchFamily="18" charset="0"/>
                <a:cs typeface="Times New Roman" panose="02020603050405020304" pitchFamily="18" charset="0"/>
              </a:rPr>
              <a:t>Gümrük Hattını Terk Ettiği Dönemde;</a:t>
            </a:r>
          </a:p>
          <a:p>
            <a:pPr marL="457200" lvl="1" indent="0">
              <a:buFont typeface="Arial" panose="020B0604020202020204" pitchFamily="34" charset="0"/>
              <a:buNone/>
            </a:pPr>
            <a:endParaRPr lang="tr-TR" dirty="0" smtClean="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tr-TR" dirty="0">
              <a:latin typeface="Times New Roman" panose="02020603050405020304" pitchFamily="18" charset="0"/>
              <a:cs typeface="Times New Roman" panose="02020603050405020304" pitchFamily="18" charset="0"/>
            </a:endParaRPr>
          </a:p>
        </p:txBody>
      </p:sp>
      <p:graphicFrame>
        <p:nvGraphicFramePr>
          <p:cNvPr id="8" name="Tablo 7"/>
          <p:cNvGraphicFramePr>
            <a:graphicFrameLocks noGrp="1"/>
          </p:cNvGraphicFramePr>
          <p:nvPr>
            <p:extLst>
              <p:ext uri="{D42A27DB-BD31-4B8C-83A1-F6EECF244321}">
                <p14:modId xmlns:p14="http://schemas.microsoft.com/office/powerpoint/2010/main" val="2333633502"/>
              </p:ext>
            </p:extLst>
          </p:nvPr>
        </p:nvGraphicFramePr>
        <p:xfrm>
          <a:off x="251520" y="4442417"/>
          <a:ext cx="8710575" cy="1838304"/>
        </p:xfrm>
        <a:graphic>
          <a:graphicData uri="http://schemas.openxmlformats.org/drawingml/2006/table">
            <a:tbl>
              <a:tblPr firstRow="1" firstCol="1" bandRow="1">
                <a:tableStyleId>{10A1B5D5-9B99-4C35-A422-299274C87663}</a:tableStyleId>
              </a:tblPr>
              <a:tblGrid>
                <a:gridCol w="754888"/>
                <a:gridCol w="797491"/>
                <a:gridCol w="3858948"/>
                <a:gridCol w="1580793"/>
                <a:gridCol w="1462930"/>
                <a:gridCol w="255525"/>
              </a:tblGrid>
              <a:tr h="288956">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c gridSpan="4">
                  <a:txBody>
                    <a:bodyPr/>
                    <a:lstStyle/>
                    <a:p>
                      <a:pPr>
                        <a:lnSpc>
                          <a:spcPct val="107000"/>
                        </a:lnSpc>
                        <a:spcAft>
                          <a:spcPts val="0"/>
                        </a:spcAft>
                      </a:pP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r>
              <a:tr h="412833">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380 GELECEK AY. AİT GELİRLER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tr-TR"/>
                    </a:p>
                  </a:txBody>
                  <a:tcPr/>
                </a:tc>
                <a:tc>
                  <a:txBody>
                    <a:bodyPr/>
                    <a:lstStyle/>
                    <a:p>
                      <a:pPr marR="19875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446592">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601 YURT</a:t>
                      </a:r>
                      <a:r>
                        <a:rPr lang="tr-TR" sz="2000" baseline="0" dirty="0" smtClean="0">
                          <a:effectLst/>
                          <a:latin typeface="Calibri" panose="020F0502020204030204" pitchFamily="34" charset="0"/>
                          <a:ea typeface="Calibri" panose="020F0502020204030204" pitchFamily="34" charset="0"/>
                          <a:cs typeface="Times New Roman" panose="02020603050405020304" pitchFamily="18" charset="0"/>
                        </a:rPr>
                        <a:t> DIŞI SATIŞLAR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26607">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algn="l" fontAlgn="b"/>
                      <a:endParaRPr lang="tr-TR" sz="2000" b="0" i="0" u="none" strike="noStrike" dirty="0" smtClean="0">
                        <a:solidFill>
                          <a:srgbClr val="000000"/>
                        </a:solidFill>
                        <a:effectLst/>
                        <a:latin typeface="+mn-lt"/>
                      </a:endParaRPr>
                    </a:p>
                  </a:txBody>
                  <a:tcPr marL="9525" marR="9525" marT="9525" marB="0" anchor="b">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88956">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T w="12700" cmpd="sng">
                      <a:noFill/>
                    </a:lnT>
                    <a:solidFill>
                      <a:srgbClr val="FF9900"/>
                    </a:solidFill>
                  </a:tcPr>
                </a:tc>
                <a:tc gridSpan="4">
                  <a:txBody>
                    <a:bodyPr/>
                    <a:lstStyle/>
                    <a:p>
                      <a:pPr>
                        <a:lnSpc>
                          <a:spcPct val="107000"/>
                        </a:lnSpc>
                        <a:spcAft>
                          <a:spcPts val="0"/>
                        </a:spcAft>
                      </a:pPr>
                      <a:r>
                        <a:rPr lang="tr-TR" sz="2000" dirty="0" smtClean="0">
                          <a:solidFill>
                            <a:schemeClr val="bg1"/>
                          </a:solidFill>
                          <a:effectLst/>
                          <a:latin typeface="+mn-lt"/>
                        </a:rPr>
                        <a:t>--------------------------/---------------------------</a:t>
                      </a:r>
                      <a:endParaRPr lang="tr-TR"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T w="12700" cmpd="sng">
                      <a:noFill/>
                    </a:lnT>
                    <a:solidFill>
                      <a:srgbClr val="FF9900"/>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T w="12700" cmpd="sng">
                      <a:noFill/>
                    </a:lnT>
                    <a:solidFill>
                      <a:srgbClr val="FF9900"/>
                    </a:solidFill>
                  </a:tcPr>
                </a:tc>
              </a:tr>
            </a:tbl>
          </a:graphicData>
        </a:graphic>
      </p:graphicFrame>
    </p:spTree>
    <p:extLst>
      <p:ext uri="{BB962C8B-B14F-4D97-AF65-F5344CB8AC3E}">
        <p14:creationId xmlns:p14="http://schemas.microsoft.com/office/powerpoint/2010/main" val="920044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376968" y="27102"/>
            <a:ext cx="7283152" cy="792088"/>
          </a:xfrm>
        </p:spPr>
        <p:txBody>
          <a:bodyPr>
            <a:normAutofit fontScale="90000"/>
          </a:bodyPr>
          <a:lstStyle/>
          <a:p>
            <a:r>
              <a:rPr lang="tr-TR" sz="2400" b="1" dirty="0"/>
              <a:t>MAL TESLİM EDİLMEDEN VEYA HİZMET TAMAMLANMADAN ÖNCE FATURA DÜZENLENEBİLİR Mİ?</a:t>
            </a:r>
            <a:endParaRPr lang="tr-TR" sz="2400" dirty="0"/>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103</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906210"/>
            <a:ext cx="8291264" cy="5403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p>
          <a:p>
            <a:pPr marL="722313" marR="0" lvl="0" indent="-368300" algn="l" defTabSz="457200" rtl="0" eaLnBrk="1" fontAlgn="base" latinLnBrk="0" hangingPunct="1">
              <a:lnSpc>
                <a:spcPct val="100000"/>
              </a:lnSpc>
              <a:spcBef>
                <a:spcPct val="20000"/>
              </a:spcBef>
              <a:spcAft>
                <a:spcPct val="0"/>
              </a:spcAft>
              <a:buClrTx/>
              <a:buSzTx/>
              <a:tabLst/>
              <a:defRPr/>
            </a:pPr>
            <a:endParaRPr kumimoji="0" lang="tr-TR" sz="2400" b="1" i="0" strike="noStrike" kern="1200" cap="none" spc="0" normalizeH="0" baseline="0" noProof="0" dirty="0" smtClean="0">
              <a:ln>
                <a:noFill/>
              </a:ln>
              <a:solidFill>
                <a:schemeClr val="tx1"/>
              </a:solidFill>
              <a:effectLst/>
              <a:uLnTx/>
              <a:uFillTx/>
              <a:cs typeface="Times New Roman" pitchFamily="18" charset="0"/>
            </a:endParaRPr>
          </a:p>
          <a:p>
            <a:pPr algn="just"/>
            <a:r>
              <a:rPr lang="tr-TR" sz="2400" dirty="0" smtClean="0"/>
              <a:t>V.U.K.’ </a:t>
            </a:r>
            <a:r>
              <a:rPr lang="tr-TR" sz="2400" dirty="0" err="1" smtClean="0"/>
              <a:t>nun</a:t>
            </a:r>
            <a:r>
              <a:rPr lang="tr-TR" sz="2400" dirty="0" smtClean="0"/>
              <a:t> </a:t>
            </a:r>
            <a:r>
              <a:rPr lang="tr-TR" sz="2400" dirty="0"/>
              <a:t>232’nci maddesinde belirtildiği gibi, normal olarak fatura ve fatura yerine geçen diğer belgeler mal teslim edildikten veya hizmet tamamlandıktan sonra düzenlenir</a:t>
            </a:r>
            <a:r>
              <a:rPr lang="tr-TR" sz="2400" dirty="0" smtClean="0"/>
              <a:t>.</a:t>
            </a:r>
          </a:p>
          <a:p>
            <a:pPr algn="just"/>
            <a:endParaRPr lang="tr-TR" sz="2400" dirty="0"/>
          </a:p>
          <a:p>
            <a:pPr algn="just"/>
            <a:r>
              <a:rPr lang="tr-TR" sz="2400" dirty="0"/>
              <a:t>Peki alıcının faturayı erken istemesi yani malın teslimi </a:t>
            </a:r>
            <a:r>
              <a:rPr lang="tr-TR" sz="2400" dirty="0" smtClean="0"/>
              <a:t> ya </a:t>
            </a:r>
            <a:r>
              <a:rPr lang="tr-TR" sz="2400" dirty="0"/>
              <a:t>da hizmetin ifası tamamlanmadan talep etmesi olanak dahilinde midir? </a:t>
            </a:r>
            <a:endParaRPr lang="tr-TR" sz="2400" dirty="0" smtClean="0"/>
          </a:p>
          <a:p>
            <a:pPr algn="just"/>
            <a:endParaRPr lang="tr-TR" sz="2400" dirty="0"/>
          </a:p>
          <a:p>
            <a:pPr algn="just"/>
            <a:r>
              <a:rPr lang="tr-TR" sz="2400" dirty="0" smtClean="0"/>
              <a:t>Bu </a:t>
            </a:r>
            <a:r>
              <a:rPr lang="tr-TR" sz="2400" dirty="0"/>
              <a:t>duruma ilişkin </a:t>
            </a:r>
            <a:r>
              <a:rPr lang="tr-TR" sz="2400" dirty="0" smtClean="0"/>
              <a:t>düzenleme  </a:t>
            </a:r>
            <a:r>
              <a:rPr lang="tr-TR" sz="2400" dirty="0"/>
              <a:t>ya da açıklama Katma Değer Vergisi </a:t>
            </a:r>
            <a:r>
              <a:rPr lang="tr-TR" sz="2400" dirty="0" smtClean="0"/>
              <a:t>Kanunu’nun          </a:t>
            </a:r>
            <a:r>
              <a:rPr lang="tr-TR" sz="2400" b="1" dirty="0" smtClean="0"/>
              <a:t>10</a:t>
            </a:r>
            <a:r>
              <a:rPr lang="tr-TR" sz="2400" b="1" dirty="0"/>
              <a:t>. maddesinde </a:t>
            </a:r>
            <a:r>
              <a:rPr lang="tr-TR" sz="2400" dirty="0"/>
              <a:t>saklıdır. </a:t>
            </a:r>
            <a:r>
              <a:rPr lang="tr-TR" sz="2400" dirty="0" smtClean="0">
                <a:cs typeface="Times New Roman" pitchFamily="18" charset="0"/>
              </a:rPr>
              <a:t>	</a:t>
            </a:r>
            <a:endParaRPr kumimoji="0" lang="tr-TR" sz="2400" b="0" i="0" strike="noStrike" kern="1200" cap="none" spc="0" normalizeH="0" baseline="0" noProof="0" dirty="0" smtClean="0">
              <a:ln>
                <a:noFill/>
              </a:ln>
              <a:solidFill>
                <a:schemeClr val="tx1"/>
              </a:solidFill>
              <a:effectLst/>
              <a:uLnTx/>
              <a:uFillTx/>
              <a:cs typeface="Times New Roman" pitchFamily="18" charset="0"/>
            </a:endParaRPr>
          </a:p>
          <a:p>
            <a:pPr marL="722313" marR="0" lvl="0" indent="-368300" algn="just" defTabSz="457200" rtl="0" eaLnBrk="1" fontAlgn="base" latinLnBrk="0" hangingPunct="1">
              <a:lnSpc>
                <a:spcPct val="100000"/>
              </a:lnSpc>
              <a:spcBef>
                <a:spcPct val="20000"/>
              </a:spcBef>
              <a:spcAft>
                <a:spcPct val="0"/>
              </a:spcAft>
              <a:buClrTx/>
              <a:buSzTx/>
              <a:tabLst/>
              <a:defRPr/>
            </a:pPr>
            <a:r>
              <a:rPr lang="tr-TR" sz="3200" dirty="0" smtClean="0">
                <a:latin typeface="Times New Roman" pitchFamily="18" charset="0"/>
                <a:cs typeface="Times New Roman" pitchFamily="18" charset="0"/>
              </a:rPr>
              <a:t>			</a:t>
            </a:r>
            <a:endParaRPr kumimoji="0" lang="tr-TR" sz="32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554227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376968" y="84232"/>
            <a:ext cx="7283152" cy="792088"/>
          </a:xfrm>
        </p:spPr>
        <p:txBody>
          <a:bodyPr>
            <a:normAutofit fontScale="90000"/>
          </a:bodyPr>
          <a:lstStyle/>
          <a:p>
            <a:pPr lvl="0" defTabSz="457200" fontAlgn="base">
              <a:spcBef>
                <a:spcPct val="20000"/>
              </a:spcBef>
              <a:spcAft>
                <a:spcPct val="0"/>
              </a:spcAft>
              <a:defRPr/>
            </a:pPr>
            <a:r>
              <a:rPr lang="tr-TR" sz="2400" b="1" dirty="0">
                <a:latin typeface="Times New Roman" pitchFamily="18" charset="0"/>
                <a:cs typeface="Times New Roman" pitchFamily="18" charset="0"/>
              </a:rPr>
              <a:t>MAL TESLİMİNDEN ÖNCE FATURA DÜZENLENMESİ HALİNDE KDV İADESİ:</a:t>
            </a: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104</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611560" y="1052736"/>
            <a:ext cx="8048560" cy="4929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p>
          <a:p>
            <a:pPr marL="722313" marR="0" lvl="0" indent="-368300" algn="just" defTabSz="457200" rtl="0" eaLnBrk="1" fontAlgn="base" latinLnBrk="0" hangingPunct="1">
              <a:lnSpc>
                <a:spcPct val="100000"/>
              </a:lnSpc>
              <a:spcBef>
                <a:spcPct val="20000"/>
              </a:spcBef>
              <a:spcAft>
                <a:spcPct val="0"/>
              </a:spcAft>
              <a:buClrTx/>
              <a:buSzTx/>
              <a:tabLst/>
              <a:defRPr/>
            </a:pPr>
            <a:endParaRPr kumimoji="0" lang="tr-TR" sz="2400" b="1"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lvl="0" algn="just" fontAlgn="base">
              <a:spcBef>
                <a:spcPct val="20000"/>
              </a:spcBef>
              <a:spcAft>
                <a:spcPct val="0"/>
              </a:spcAft>
              <a:defRPr/>
            </a:pPr>
            <a:r>
              <a:rPr lang="tr-TR" sz="2400" dirty="0" smtClean="0"/>
              <a:t>KDV’nin </a:t>
            </a:r>
            <a:r>
              <a:rPr lang="tr-TR" sz="2400" dirty="0"/>
              <a:t>10’uncu maddesinin (a) bendine göre </a:t>
            </a:r>
            <a:r>
              <a:rPr lang="tr-TR" sz="2400" dirty="0" smtClean="0"/>
              <a:t>vergiyi doğuran </a:t>
            </a:r>
            <a:r>
              <a:rPr lang="tr-TR" sz="2400" dirty="0"/>
              <a:t>olay, malın teslimi veya hizmetin yapılması </a:t>
            </a:r>
            <a:r>
              <a:rPr lang="tr-TR" sz="2400" dirty="0" smtClean="0"/>
              <a:t>ile meydana </a:t>
            </a:r>
            <a:r>
              <a:rPr lang="tr-TR" sz="2400" dirty="0"/>
              <a:t>gelmektedir. </a:t>
            </a:r>
            <a:endParaRPr lang="tr-TR" sz="2400" dirty="0" smtClean="0"/>
          </a:p>
          <a:p>
            <a:pPr lvl="0" algn="just" fontAlgn="base">
              <a:spcBef>
                <a:spcPct val="20000"/>
              </a:spcBef>
              <a:spcAft>
                <a:spcPct val="0"/>
              </a:spcAft>
              <a:defRPr/>
            </a:pPr>
            <a:endParaRPr lang="tr-TR" sz="2400" dirty="0"/>
          </a:p>
          <a:p>
            <a:pPr lvl="0" algn="just" fontAlgn="base">
              <a:spcBef>
                <a:spcPct val="20000"/>
              </a:spcBef>
              <a:spcAft>
                <a:spcPct val="0"/>
              </a:spcAft>
              <a:defRPr/>
            </a:pPr>
            <a:r>
              <a:rPr lang="tr-TR" sz="2400" dirty="0" smtClean="0"/>
              <a:t>Aynı </a:t>
            </a:r>
            <a:r>
              <a:rPr lang="tr-TR" sz="2400" dirty="0"/>
              <a:t>maddenin </a:t>
            </a:r>
            <a:r>
              <a:rPr lang="tr-TR" sz="2400" dirty="0">
                <a:solidFill>
                  <a:srgbClr val="FF0000"/>
                </a:solidFill>
              </a:rPr>
              <a:t>(</a:t>
            </a:r>
            <a:r>
              <a:rPr lang="tr-TR" sz="2400" dirty="0" smtClean="0">
                <a:solidFill>
                  <a:srgbClr val="FF0000"/>
                </a:solidFill>
              </a:rPr>
              <a:t>b)bendinde ise</a:t>
            </a:r>
            <a:r>
              <a:rPr lang="tr-TR" sz="2400" dirty="0" smtClean="0"/>
              <a:t>, malın </a:t>
            </a:r>
            <a:r>
              <a:rPr lang="tr-TR" sz="2400" dirty="0"/>
              <a:t>tesliminden veya hizmetin yapılmasından </a:t>
            </a:r>
            <a:r>
              <a:rPr lang="tr-TR" sz="2400" dirty="0" smtClean="0"/>
              <a:t>önce fatura </a:t>
            </a:r>
            <a:r>
              <a:rPr lang="tr-TR" sz="2400" dirty="0"/>
              <a:t>veya benzeri belgeler verilmesi halinde, </a:t>
            </a:r>
            <a:r>
              <a:rPr lang="tr-TR" sz="2400" dirty="0" smtClean="0"/>
              <a:t>bu belgelerde </a:t>
            </a:r>
            <a:r>
              <a:rPr lang="tr-TR" sz="2400" dirty="0"/>
              <a:t>gösterilen miktarla sınırlı olmak </a:t>
            </a:r>
            <a:r>
              <a:rPr lang="tr-TR" sz="2400" dirty="0" smtClean="0"/>
              <a:t>üzere </a:t>
            </a:r>
            <a:r>
              <a:rPr lang="tr-TR" sz="2400" dirty="0" smtClean="0">
                <a:solidFill>
                  <a:srgbClr val="FF0000"/>
                </a:solidFill>
              </a:rPr>
              <a:t>fatura veya benzeri </a:t>
            </a:r>
            <a:r>
              <a:rPr lang="tr-TR" sz="2400" dirty="0">
                <a:solidFill>
                  <a:srgbClr val="FF0000"/>
                </a:solidFill>
              </a:rPr>
              <a:t>belgelerin </a:t>
            </a:r>
            <a:r>
              <a:rPr lang="tr-TR" sz="2400" dirty="0" smtClean="0">
                <a:solidFill>
                  <a:srgbClr val="FF0000"/>
                </a:solidFill>
              </a:rPr>
              <a:t>düzenlenmesiyle vergiyi doğuran olayın </a:t>
            </a:r>
            <a:r>
              <a:rPr lang="tr-TR" sz="2400" dirty="0">
                <a:solidFill>
                  <a:srgbClr val="FF0000"/>
                </a:solidFill>
              </a:rPr>
              <a:t>meydana geleceği</a:t>
            </a:r>
            <a:r>
              <a:rPr lang="tr-TR" sz="2400" dirty="0"/>
              <a:t> hüküm altına alınmıştır.</a:t>
            </a:r>
            <a:r>
              <a:rPr lang="tr-TR" sz="2900" dirty="0" smtClean="0">
                <a:latin typeface="Times New Roman" pitchFamily="18" charset="0"/>
                <a:cs typeface="Times New Roman" pitchFamily="18" charset="0"/>
              </a:rPr>
              <a:t>	</a:t>
            </a:r>
            <a:endParaRPr kumimoji="0" lang="tr-TR" sz="29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22313" marR="0" lvl="0" indent="-368300" algn="just" defTabSz="457200" rtl="0" eaLnBrk="1" fontAlgn="base" latinLnBrk="0" hangingPunct="1">
              <a:lnSpc>
                <a:spcPct val="100000"/>
              </a:lnSpc>
              <a:spcBef>
                <a:spcPct val="20000"/>
              </a:spcBef>
              <a:spcAft>
                <a:spcPct val="0"/>
              </a:spcAft>
              <a:buClrTx/>
              <a:buSzTx/>
              <a:tabLst/>
              <a:defRPr/>
            </a:pPr>
            <a:r>
              <a:rPr lang="tr-TR" sz="2800" dirty="0" smtClean="0">
                <a:latin typeface="Times New Roman" pitchFamily="18" charset="0"/>
                <a:cs typeface="Times New Roman" pitchFamily="18" charset="0"/>
              </a:rPr>
              <a:t>			</a:t>
            </a:r>
            <a:endParaRPr kumimoji="0" lang="tr-TR" sz="28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953772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376968" y="84232"/>
            <a:ext cx="7283152" cy="792088"/>
          </a:xfrm>
        </p:spPr>
        <p:txBody>
          <a:bodyPr>
            <a:normAutofit fontScale="90000"/>
          </a:bodyPr>
          <a:lstStyle/>
          <a:p>
            <a:pPr marL="180975" lvl="0" defTabSz="457200" fontAlgn="base">
              <a:spcBef>
                <a:spcPct val="20000"/>
              </a:spcBef>
              <a:spcAft>
                <a:spcPct val="0"/>
              </a:spcAft>
              <a:defRPr/>
            </a:pPr>
            <a:r>
              <a:rPr lang="tr-TR" sz="2400" b="1" dirty="0">
                <a:latin typeface="Times New Roman" pitchFamily="18" charset="0"/>
                <a:cs typeface="Times New Roman" pitchFamily="18" charset="0"/>
              </a:rPr>
              <a:t>MAL TESLİMİNDEN ÖNCE FATURA DÜZENLENMESİ HALİNDE KDV İADESİ</a:t>
            </a: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105</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052736"/>
            <a:ext cx="8363272" cy="5544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0975" marR="0" lvl="0" algn="just"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lang="tr-TR" sz="2400" dirty="0">
              <a:latin typeface="Times New Roman" pitchFamily="18" charset="0"/>
              <a:cs typeface="Times New Roman" pitchFamily="18" charset="0"/>
            </a:endParaRPr>
          </a:p>
          <a:p>
            <a:pPr marL="180975" marR="0" lvl="0" algn="just" defTabSz="457200" rtl="0" eaLnBrk="1" fontAlgn="base" latinLnBrk="0" hangingPunct="1">
              <a:lnSpc>
                <a:spcPct val="100000"/>
              </a:lnSpc>
              <a:spcBef>
                <a:spcPct val="20000"/>
              </a:spcBef>
              <a:spcAft>
                <a:spcPct val="0"/>
              </a:spcAft>
              <a:buClrTx/>
              <a:buSzTx/>
              <a:tabLst/>
              <a:defRPr/>
            </a:pPr>
            <a:endParaRPr kumimoji="0" lang="tr-TR" sz="2400" b="1"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180975" lvl="0" algn="just" fontAlgn="base">
              <a:spcBef>
                <a:spcPct val="20000"/>
              </a:spcBef>
              <a:spcAft>
                <a:spcPct val="0"/>
              </a:spcAft>
              <a:defRPr/>
            </a:pPr>
            <a:r>
              <a:rPr lang="tr-TR" sz="2400" dirty="0"/>
              <a:t>Buna göre; işlemden önce fatura düzenlenmesi </a:t>
            </a:r>
            <a:r>
              <a:rPr lang="tr-TR" sz="2400" dirty="0" smtClean="0"/>
              <a:t>ile vergiyi doğuran </a:t>
            </a:r>
            <a:r>
              <a:rPr lang="tr-TR" sz="2400" dirty="0"/>
              <a:t>olay meydana gelmekte ancak </a:t>
            </a:r>
            <a:r>
              <a:rPr lang="tr-TR" sz="2400" dirty="0" smtClean="0"/>
              <a:t>iade hakkını doğuran işlem vukuu bulmamaktadır. </a:t>
            </a:r>
          </a:p>
          <a:p>
            <a:pPr marL="180975" lvl="0" algn="just" fontAlgn="base">
              <a:spcBef>
                <a:spcPct val="20000"/>
              </a:spcBef>
              <a:spcAft>
                <a:spcPct val="0"/>
              </a:spcAft>
              <a:defRPr/>
            </a:pPr>
            <a:endParaRPr lang="tr-TR" sz="2400" dirty="0"/>
          </a:p>
          <a:p>
            <a:pPr marL="180975" lvl="0" algn="just" fontAlgn="base">
              <a:spcBef>
                <a:spcPct val="20000"/>
              </a:spcBef>
              <a:spcAft>
                <a:spcPct val="0"/>
              </a:spcAft>
              <a:defRPr/>
            </a:pPr>
            <a:r>
              <a:rPr lang="tr-TR" sz="2400" dirty="0" smtClean="0"/>
              <a:t>Bu nedenle, yüklenip </a:t>
            </a:r>
            <a:r>
              <a:rPr lang="tr-TR" sz="2400" dirty="0"/>
              <a:t>indirim konusu </a:t>
            </a:r>
            <a:r>
              <a:rPr lang="tr-TR" sz="2400" dirty="0" smtClean="0"/>
              <a:t>yapılamayan KDV'nin iadesinin, en </a:t>
            </a:r>
            <a:r>
              <a:rPr lang="tr-TR" sz="2400" dirty="0"/>
              <a:t>erken malın fiilen </a:t>
            </a:r>
            <a:r>
              <a:rPr lang="tr-TR" sz="2400" dirty="0" smtClean="0"/>
              <a:t>teslim edildiği </a:t>
            </a:r>
            <a:r>
              <a:rPr lang="tr-TR" sz="2400" dirty="0"/>
              <a:t>dönemde </a:t>
            </a:r>
            <a:r>
              <a:rPr lang="tr-TR" sz="2400" dirty="0" smtClean="0"/>
              <a:t>gerekirse düzeltme beyannamesi verilmek </a:t>
            </a:r>
            <a:r>
              <a:rPr lang="tr-TR" sz="2400" dirty="0"/>
              <a:t>suretiyle talep </a:t>
            </a:r>
            <a:r>
              <a:rPr lang="tr-TR" sz="2400" dirty="0" smtClean="0"/>
              <a:t>edilmesi gerekmektedir</a:t>
            </a:r>
            <a:r>
              <a:rPr lang="tr-TR" sz="2400" dirty="0"/>
              <a:t>.</a:t>
            </a: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180975" marR="0" lvl="0" algn="just"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522218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lstStyle/>
          <a:p>
            <a:pPr defTabSz="400050">
              <a:buNone/>
            </a:pPr>
            <a:r>
              <a:rPr lang="tr-TR" sz="2400" b="1" u="sng" dirty="0" smtClean="0">
                <a:latin typeface="Times New Roman" pitchFamily="18" charset="0"/>
                <a:cs typeface="Times New Roman" pitchFamily="18" charset="0"/>
              </a:rPr>
              <a:t>YIL SONLARINDA KDV İNDİRİMİ </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106</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1"/>
            <a:ext cx="8229600" cy="2764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4013" marR="0" lvl="0" algn="just" defTabSz="457200" rtl="0" eaLnBrk="1" fontAlgn="base" latinLnBrk="0" hangingPunct="1">
              <a:lnSpc>
                <a:spcPct val="100000"/>
              </a:lnSpc>
              <a:spcBef>
                <a:spcPct val="20000"/>
              </a:spcBef>
              <a:spcAft>
                <a:spcPct val="0"/>
              </a:spcAft>
              <a:buClrTx/>
              <a:buSzTx/>
              <a:tabLst/>
              <a:defRPr/>
            </a:pPr>
            <a:endParaRPr lang="tr-TR" sz="2400" dirty="0">
              <a:cs typeface="Times New Roman" pitchFamily="18" charset="0"/>
            </a:endParaRPr>
          </a:p>
          <a:p>
            <a:pPr marL="696913" lvl="0" indent="-342900" algn="just" fontAlgn="base">
              <a:spcBef>
                <a:spcPct val="20000"/>
              </a:spcBef>
              <a:spcAft>
                <a:spcPct val="0"/>
              </a:spcAft>
              <a:buFont typeface="Arial" panose="020B0604020202020204" pitchFamily="34" charset="0"/>
              <a:buChar char="•"/>
              <a:defRPr/>
            </a:pPr>
            <a:r>
              <a:rPr lang="en-US" sz="2400" dirty="0" err="1">
                <a:cs typeface="Times New Roman" pitchFamily="18" charset="0"/>
              </a:rPr>
              <a:t>İndirim</a:t>
            </a:r>
            <a:r>
              <a:rPr lang="en-US" sz="2400" dirty="0">
                <a:cs typeface="Times New Roman" pitchFamily="18" charset="0"/>
              </a:rPr>
              <a:t> </a:t>
            </a:r>
            <a:r>
              <a:rPr lang="en-US" sz="2400" dirty="0" err="1">
                <a:cs typeface="Times New Roman" pitchFamily="18" charset="0"/>
              </a:rPr>
              <a:t>hakkı</a:t>
            </a:r>
            <a:r>
              <a:rPr lang="en-US" sz="2400" dirty="0">
                <a:cs typeface="Times New Roman" pitchFamily="18" charset="0"/>
              </a:rPr>
              <a:t> </a:t>
            </a:r>
            <a:r>
              <a:rPr lang="en-US" sz="2400" b="1" u="sng" dirty="0" err="1">
                <a:cs typeface="Times New Roman" pitchFamily="18" charset="0"/>
              </a:rPr>
              <a:t>vergiyi</a:t>
            </a:r>
            <a:r>
              <a:rPr lang="en-US" sz="2400" b="1" u="sng" dirty="0">
                <a:cs typeface="Times New Roman" pitchFamily="18" charset="0"/>
              </a:rPr>
              <a:t> </a:t>
            </a:r>
            <a:r>
              <a:rPr lang="en-US" sz="2400" b="1" u="sng" dirty="0" err="1">
                <a:cs typeface="Times New Roman" pitchFamily="18" charset="0"/>
              </a:rPr>
              <a:t>doğuran</a:t>
            </a:r>
            <a:r>
              <a:rPr lang="en-US" sz="2400" b="1" u="sng" dirty="0">
                <a:cs typeface="Times New Roman" pitchFamily="18" charset="0"/>
              </a:rPr>
              <a:t> </a:t>
            </a:r>
            <a:r>
              <a:rPr lang="en-US" sz="2400" b="1" u="sng" dirty="0" err="1">
                <a:cs typeface="Times New Roman" pitchFamily="18" charset="0"/>
              </a:rPr>
              <a:t>olayın</a:t>
            </a:r>
            <a:r>
              <a:rPr lang="en-US" sz="2400" b="1" u="sng" dirty="0">
                <a:cs typeface="Times New Roman" pitchFamily="18" charset="0"/>
              </a:rPr>
              <a:t> </a:t>
            </a:r>
            <a:r>
              <a:rPr lang="en-US" sz="2400" b="1" u="sng" dirty="0" err="1">
                <a:cs typeface="Times New Roman" pitchFamily="18" charset="0"/>
              </a:rPr>
              <a:t>vuku</a:t>
            </a:r>
            <a:r>
              <a:rPr lang="en-US" sz="2400" b="1" u="sng" dirty="0">
                <a:cs typeface="Times New Roman" pitchFamily="18" charset="0"/>
              </a:rPr>
              <a:t> </a:t>
            </a:r>
            <a:r>
              <a:rPr lang="en-US" sz="2400" b="1" u="sng" dirty="0" err="1">
                <a:cs typeface="Times New Roman" pitchFamily="18" charset="0"/>
              </a:rPr>
              <a:t>bulduğu</a:t>
            </a:r>
            <a:r>
              <a:rPr lang="en-US" sz="2400" b="1" u="sng" dirty="0">
                <a:cs typeface="Times New Roman" pitchFamily="18" charset="0"/>
              </a:rPr>
              <a:t> </a:t>
            </a:r>
            <a:r>
              <a:rPr lang="en-US" sz="2400" b="1" u="sng" dirty="0" err="1">
                <a:cs typeface="Times New Roman" pitchFamily="18" charset="0"/>
              </a:rPr>
              <a:t>takvim</a:t>
            </a:r>
            <a:r>
              <a:rPr lang="en-US" sz="2400" b="1" u="sng" dirty="0">
                <a:cs typeface="Times New Roman" pitchFamily="18" charset="0"/>
              </a:rPr>
              <a:t> </a:t>
            </a:r>
            <a:r>
              <a:rPr lang="en-US" sz="2400" b="1" u="sng" dirty="0" err="1">
                <a:cs typeface="Times New Roman" pitchFamily="18" charset="0"/>
              </a:rPr>
              <a:t>yılı</a:t>
            </a:r>
            <a:r>
              <a:rPr lang="en-US" sz="2400" b="1" u="sng" dirty="0">
                <a:cs typeface="Times New Roman" pitchFamily="18" charset="0"/>
              </a:rPr>
              <a:t> </a:t>
            </a:r>
            <a:r>
              <a:rPr lang="en-US" sz="2400" b="1" u="sng" dirty="0" err="1">
                <a:cs typeface="Times New Roman" pitchFamily="18" charset="0"/>
              </a:rPr>
              <a:t>aşılmamak</a:t>
            </a:r>
            <a:r>
              <a:rPr lang="en-US" sz="2400" dirty="0">
                <a:cs typeface="Times New Roman" pitchFamily="18" charset="0"/>
              </a:rPr>
              <a:t> </a:t>
            </a:r>
            <a:r>
              <a:rPr lang="en-US" sz="2400" dirty="0" err="1">
                <a:cs typeface="Times New Roman" pitchFamily="18" charset="0"/>
              </a:rPr>
              <a:t>şartıyla</a:t>
            </a:r>
            <a:r>
              <a:rPr lang="en-US" sz="2400" dirty="0">
                <a:cs typeface="Times New Roman" pitchFamily="18" charset="0"/>
              </a:rPr>
              <a:t>, </a:t>
            </a:r>
            <a:r>
              <a:rPr lang="en-US" sz="2400" b="1" u="sng" dirty="0" err="1">
                <a:cs typeface="Times New Roman" pitchFamily="18" charset="0"/>
              </a:rPr>
              <a:t>ilgili</a:t>
            </a:r>
            <a:r>
              <a:rPr lang="en-US" sz="2400" b="1" u="sng" dirty="0">
                <a:cs typeface="Times New Roman" pitchFamily="18" charset="0"/>
              </a:rPr>
              <a:t> </a:t>
            </a:r>
            <a:r>
              <a:rPr lang="en-US" sz="2400" b="1" u="sng" dirty="0" err="1">
                <a:cs typeface="Times New Roman" pitchFamily="18" charset="0"/>
              </a:rPr>
              <a:t>vesikaların</a:t>
            </a:r>
            <a:r>
              <a:rPr lang="en-US" sz="2400" b="1" u="sng" dirty="0">
                <a:cs typeface="Times New Roman" pitchFamily="18" charset="0"/>
              </a:rPr>
              <a:t> </a:t>
            </a:r>
            <a:r>
              <a:rPr lang="en-US" sz="2400" b="1" u="sng" dirty="0" err="1">
                <a:cs typeface="Times New Roman" pitchFamily="18" charset="0"/>
              </a:rPr>
              <a:t>kanuni</a:t>
            </a:r>
            <a:r>
              <a:rPr lang="en-US" sz="2400" b="1" u="sng" dirty="0">
                <a:cs typeface="Times New Roman" pitchFamily="18" charset="0"/>
              </a:rPr>
              <a:t> </a:t>
            </a:r>
            <a:r>
              <a:rPr lang="en-US" sz="2400" b="1" u="sng" dirty="0" err="1">
                <a:cs typeface="Times New Roman" pitchFamily="18" charset="0"/>
              </a:rPr>
              <a:t>defterlere</a:t>
            </a:r>
            <a:r>
              <a:rPr lang="en-US" sz="2400" b="1" u="sng" dirty="0">
                <a:cs typeface="Times New Roman" pitchFamily="18" charset="0"/>
              </a:rPr>
              <a:t> </a:t>
            </a:r>
            <a:r>
              <a:rPr lang="en-US" sz="2400" b="1" u="sng" dirty="0" err="1">
                <a:cs typeface="Times New Roman" pitchFamily="18" charset="0"/>
              </a:rPr>
              <a:t>kaydedildiği</a:t>
            </a:r>
            <a:r>
              <a:rPr lang="en-US" sz="2400" b="1" u="sng" dirty="0">
                <a:cs typeface="Times New Roman" pitchFamily="18" charset="0"/>
              </a:rPr>
              <a:t> </a:t>
            </a:r>
            <a:r>
              <a:rPr lang="en-US" sz="2400" b="1" u="sng" dirty="0" err="1">
                <a:cs typeface="Times New Roman" pitchFamily="18" charset="0"/>
              </a:rPr>
              <a:t>vergilendirme</a:t>
            </a:r>
            <a:r>
              <a:rPr lang="en-US" sz="2400" b="1" u="sng" dirty="0">
                <a:cs typeface="Times New Roman" pitchFamily="18" charset="0"/>
              </a:rPr>
              <a:t> </a:t>
            </a:r>
            <a:r>
              <a:rPr lang="en-US" sz="2400" b="1" u="sng" dirty="0" err="1">
                <a:cs typeface="Times New Roman" pitchFamily="18" charset="0"/>
              </a:rPr>
              <a:t>döneminde</a:t>
            </a:r>
            <a:r>
              <a:rPr lang="en-US" sz="2400" b="1" u="sng" dirty="0">
                <a:cs typeface="Times New Roman" pitchFamily="18" charset="0"/>
              </a:rPr>
              <a:t> </a:t>
            </a:r>
            <a:r>
              <a:rPr lang="en-US" sz="2400" dirty="0" err="1">
                <a:cs typeface="Times New Roman" pitchFamily="18" charset="0"/>
              </a:rPr>
              <a:t>kullanılabilir</a:t>
            </a:r>
            <a:r>
              <a:rPr lang="en-US" sz="2400" dirty="0">
                <a:cs typeface="Times New Roman" pitchFamily="18" charset="0"/>
              </a:rPr>
              <a:t>. </a:t>
            </a:r>
            <a:r>
              <a:rPr lang="tr-TR" sz="2400" dirty="0">
                <a:cs typeface="Times New Roman" pitchFamily="18" charset="0"/>
              </a:rPr>
              <a:t>(md.29/3)</a:t>
            </a: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83045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lstStyle/>
          <a:p>
            <a:pPr marL="900113" indent="-357188" defTabSz="400050">
              <a:buNone/>
            </a:pPr>
            <a:r>
              <a:rPr lang="tr-TR" sz="2400" b="1" u="sng" dirty="0">
                <a:latin typeface="Times New Roman" pitchFamily="18" charset="0"/>
                <a:cs typeface="Times New Roman" pitchFamily="18" charset="0"/>
              </a:rPr>
              <a:t>YIL SONLARINDA KDV İNDİRİMİ</a:t>
            </a:r>
          </a:p>
        </p:txBody>
      </p:sp>
      <p:sp>
        <p:nvSpPr>
          <p:cNvPr id="3" name="2 İçerik Yer Tutucusu"/>
          <p:cNvSpPr>
            <a:spLocks noGrp="1"/>
          </p:cNvSpPr>
          <p:nvPr>
            <p:ph idx="1"/>
          </p:nvPr>
        </p:nvSpPr>
        <p:spPr>
          <a:xfrm>
            <a:off x="457200" y="1639341"/>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107</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323528" y="1600199"/>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20000"/>
              </a:spcBef>
              <a:spcAft>
                <a:spcPct val="0"/>
              </a:spcAft>
              <a:defRPr/>
            </a:pPr>
            <a:r>
              <a:rPr lang="tr-TR" sz="2400" dirty="0" smtClean="0">
                <a:cs typeface="Times New Roman" pitchFamily="18" charset="0"/>
              </a:rPr>
              <a:t>KDV’de indirim hakkının verginin tahakkukuna bağlanmayıp vergiyi doğuran olayın vukuu bulduğu yıla bağlanması, KDV’nin çeşitli sebeplerle geç tahakkuk ettiği, dolayısıyla tevsik edici belgelerin </a:t>
            </a:r>
            <a:r>
              <a:rPr lang="tr-TR" sz="2400" dirty="0">
                <a:cs typeface="Times New Roman" pitchFamily="18" charset="0"/>
              </a:rPr>
              <a:t>	 vergiyi doğuran olayın vukuu bulduğu </a:t>
            </a:r>
            <a:r>
              <a:rPr lang="tr-TR" sz="2400" dirty="0" smtClean="0">
                <a:cs typeface="Times New Roman" pitchFamily="18" charset="0"/>
              </a:rPr>
              <a:t>yıldan daha sonra düzenlenmesi halinde KDV indiriminde problem yaratabilmektedir.  </a:t>
            </a:r>
          </a:p>
          <a:p>
            <a:pPr lvl="0" algn="just" fontAlgn="base">
              <a:spcBef>
                <a:spcPct val="20000"/>
              </a:spcBef>
              <a:spcAft>
                <a:spcPct val="0"/>
              </a:spcAft>
              <a:defRPr/>
            </a:pPr>
            <a:r>
              <a:rPr lang="tr-TR" sz="2400" b="1" dirty="0" smtClean="0">
                <a:cs typeface="Times New Roman" pitchFamily="18" charset="0"/>
              </a:rPr>
              <a:t>KDV indiriminde problem yaratabilecek durumlar.</a:t>
            </a:r>
          </a:p>
          <a:p>
            <a:pPr marL="457200" lvl="0" indent="-457200" algn="just" fontAlgn="base">
              <a:spcBef>
                <a:spcPct val="20000"/>
              </a:spcBef>
              <a:spcAft>
                <a:spcPct val="0"/>
              </a:spcAft>
              <a:buFont typeface="+mj-lt"/>
              <a:buAutoNum type="arabicPeriod"/>
              <a:defRPr/>
            </a:pPr>
            <a:r>
              <a:rPr lang="tr-TR" sz="2400" dirty="0" smtClean="0">
                <a:cs typeface="Times New Roman" pitchFamily="18" charset="0"/>
              </a:rPr>
              <a:t>Teslim veya ifanın gerçekleşmesine rağmen bedelin hesaplanamadığı durumlar</a:t>
            </a:r>
          </a:p>
          <a:p>
            <a:pPr marL="457200" lvl="0" indent="-457200" algn="just" fontAlgn="base">
              <a:spcBef>
                <a:spcPct val="20000"/>
              </a:spcBef>
              <a:spcAft>
                <a:spcPct val="0"/>
              </a:spcAft>
              <a:buFont typeface="+mj-lt"/>
              <a:buAutoNum type="arabicPeriod"/>
              <a:defRPr/>
            </a:pPr>
            <a:r>
              <a:rPr lang="tr-TR" sz="2400" dirty="0" smtClean="0">
                <a:cs typeface="Times New Roman" pitchFamily="18" charset="0"/>
              </a:rPr>
              <a:t>Geç düzenlenen veya geç tebliğ edilen faturalar</a:t>
            </a:r>
          </a:p>
          <a:p>
            <a:pPr marL="457200" lvl="0" indent="-457200" algn="just" fontAlgn="base">
              <a:spcBef>
                <a:spcPct val="20000"/>
              </a:spcBef>
              <a:spcAft>
                <a:spcPct val="0"/>
              </a:spcAft>
              <a:buFont typeface="+mj-lt"/>
              <a:buAutoNum type="arabicPeriod"/>
              <a:defRPr/>
            </a:pPr>
            <a:r>
              <a:rPr lang="tr-TR" sz="2400" dirty="0" smtClean="0">
                <a:cs typeface="Times New Roman" pitchFamily="18" charset="0"/>
              </a:rPr>
              <a:t>Yurtdışından gelen faturalarda sorumlu sıfatıyla KDV</a:t>
            </a:r>
          </a:p>
          <a:p>
            <a:pPr marL="457200" lvl="0" indent="-457200" algn="just" fontAlgn="base">
              <a:spcBef>
                <a:spcPct val="20000"/>
              </a:spcBef>
              <a:spcAft>
                <a:spcPct val="0"/>
              </a:spcAft>
              <a:buFont typeface="+mj-lt"/>
              <a:buAutoNum type="arabicPeriod"/>
              <a:defRPr/>
            </a:pPr>
            <a:r>
              <a:rPr lang="tr-TR" sz="2400" dirty="0" smtClean="0">
                <a:cs typeface="Times New Roman" pitchFamily="18" charset="0"/>
              </a:rPr>
              <a:t>Vergi incelemesi sonucu KDV tarhiyatları</a:t>
            </a:r>
          </a:p>
          <a:p>
            <a:pPr lvl="0" fontAlgn="base">
              <a:spcBef>
                <a:spcPct val="20000"/>
              </a:spcBef>
              <a:spcAft>
                <a:spcPct val="0"/>
              </a:spcAft>
              <a:defRPr/>
            </a:pPr>
            <a:endParaRPr lang="tr-TR" sz="2400" dirty="0" smtClean="0">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p>
          <a:p>
            <a:pPr marL="722313" marR="0" lvl="0" indent="-368300" algn="l" defTabSz="457200" rtl="0" eaLnBrk="1" fontAlgn="base" latinLnBrk="0" hangingPunct="1">
              <a:lnSpc>
                <a:spcPct val="100000"/>
              </a:lnSpc>
              <a:spcBef>
                <a:spcPct val="20000"/>
              </a:spcBef>
              <a:spcAft>
                <a:spcPct val="0"/>
              </a:spcAft>
              <a:buClrTx/>
              <a:buSzTx/>
              <a:tabLst/>
              <a:defRPr/>
            </a:pPr>
            <a:r>
              <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1028052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anim calcmode="lin" valueType="num">
                                      <p:cBhvr>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anim calcmode="lin" valueType="num">
                                      <p:cBhvr>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anim calcmode="lin" valueType="num">
                                      <p:cBhvr>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anim calcmode="lin" valueType="num">
                                      <p:cBhvr>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500"/>
                                        <p:tgtEl>
                                          <p:spTgt spid="6">
                                            <p:txEl>
                                              <p:pRg st="5" end="5"/>
                                            </p:txEl>
                                          </p:spTgt>
                                        </p:tgtEl>
                                      </p:cBhvr>
                                    </p:animEffect>
                                    <p:anim calcmode="lin" valueType="num">
                                      <p:cBhvr>
                                        <p:cTn id="3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lstStyle/>
          <a:p>
            <a:pPr defTabSz="400050">
              <a:buNone/>
            </a:pPr>
            <a:r>
              <a:rPr lang="tr-TR" sz="2400" b="1" u="sng" dirty="0">
                <a:latin typeface="Times New Roman" pitchFamily="18" charset="0"/>
                <a:cs typeface="Times New Roman" pitchFamily="18" charset="0"/>
              </a:rPr>
              <a:t>YIL SONLARINDA KDV İNDİRİMİ</a:t>
            </a: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108</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229600" cy="36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22313" marR="0" lvl="0" indent="-368300" algn="just"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tr-TR" sz="2400" dirty="0" smtClean="0">
                <a:cs typeface="Times New Roman" pitchFamily="18" charset="0"/>
              </a:rPr>
              <a:t>Hesap dönemi kapandıktan sonra gelen faturalarda yer alan ve indirim konusu yapılamayan KDV tutarlarının </a:t>
            </a:r>
            <a:r>
              <a:rPr lang="tr-TR" sz="2400" dirty="0" smtClean="0">
                <a:solidFill>
                  <a:srgbClr val="FF0000"/>
                </a:solidFill>
                <a:cs typeface="Times New Roman" pitchFamily="18" charset="0"/>
              </a:rPr>
              <a:t>gider veya maliyet unsuru </a:t>
            </a:r>
            <a:r>
              <a:rPr lang="tr-TR" sz="2400" dirty="0" smtClean="0">
                <a:cs typeface="Times New Roman" pitchFamily="18" charset="0"/>
              </a:rPr>
              <a:t>olarak dikkate alınması mümkündür.</a:t>
            </a:r>
          </a:p>
          <a:p>
            <a:pPr marL="722313" marR="0" lvl="0" indent="-368300" algn="just"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tr-TR" sz="2400" dirty="0" smtClean="0">
              <a:cs typeface="Times New Roman" pitchFamily="18" charset="0"/>
            </a:endParaRPr>
          </a:p>
          <a:p>
            <a:pPr marL="354013" marR="0" lvl="0" algn="just" defTabSz="457200" rtl="0" eaLnBrk="1" fontAlgn="base" latinLnBrk="0" hangingPunct="1">
              <a:lnSpc>
                <a:spcPct val="100000"/>
              </a:lnSpc>
              <a:spcBef>
                <a:spcPct val="20000"/>
              </a:spcBef>
              <a:spcAft>
                <a:spcPct val="0"/>
              </a:spcAft>
              <a:buClrTx/>
              <a:buSzTx/>
              <a:tabLst/>
              <a:defRPr/>
            </a:pPr>
            <a:endParaRPr lang="tr-TR" sz="2400" dirty="0" smtClean="0">
              <a:cs typeface="Times New Roman" pitchFamily="18" charset="0"/>
            </a:endParaRPr>
          </a:p>
          <a:p>
            <a:pPr marL="722313" marR="0" lvl="0" indent="-368300" algn="just"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p>
          <a:p>
            <a:pPr marL="722313" marR="0" lvl="0" indent="-368300" algn="just"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p>
          <a:p>
            <a:pPr marL="722313" marR="0" lvl="0" indent="-368300" algn="just" defTabSz="457200" rtl="0" eaLnBrk="1" fontAlgn="base" latinLnBrk="0" hangingPunct="1">
              <a:lnSpc>
                <a:spcPct val="100000"/>
              </a:lnSpc>
              <a:spcBef>
                <a:spcPct val="20000"/>
              </a:spcBef>
              <a:spcAft>
                <a:spcPct val="0"/>
              </a:spcAft>
              <a:buClrTx/>
              <a:buSzTx/>
              <a:tabLst/>
              <a:defRPr/>
            </a:pPr>
            <a:r>
              <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722313" marR="0" lvl="0" indent="-368300" algn="just"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22313" marR="0" lvl="0" indent="-368300" algn="just"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448167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GOOGLE, FACEBOOK VB.KURUMLARA VERİLEN  REKLEM HİZMETLERİNDE KDV UYGULAMASI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853136"/>
          </a:xfrm>
        </p:spPr>
        <p:txBody>
          <a:bodyPr>
            <a:normAutofit/>
          </a:bodyPr>
          <a:lstStyle/>
          <a:p>
            <a:pPr marL="0" indent="0" algn="just">
              <a:buNone/>
            </a:pPr>
            <a:r>
              <a:rPr lang="tr-TR" sz="2200" dirty="0" smtClean="0">
                <a:latin typeface="Times New Roman" pitchFamily="18" charset="0"/>
                <a:cs typeface="Times New Roman" pitchFamily="18" charset="0"/>
              </a:rPr>
              <a:t>Web sitesinde yayınlanmak üzere </a:t>
            </a:r>
            <a:r>
              <a:rPr lang="tr-TR" sz="2200" dirty="0" err="1" smtClean="0">
                <a:latin typeface="Times New Roman" pitchFamily="18" charset="0"/>
                <a:cs typeface="Times New Roman" pitchFamily="18" charset="0"/>
              </a:rPr>
              <a:t>Google</a:t>
            </a:r>
            <a:r>
              <a:rPr lang="tr-TR" sz="2200" dirty="0" smtClean="0">
                <a:latin typeface="Times New Roman" pitchFamily="18" charset="0"/>
                <a:cs typeface="Times New Roman" pitchFamily="18" charset="0"/>
              </a:rPr>
              <a:t>, </a:t>
            </a:r>
            <a:r>
              <a:rPr lang="tr-TR" sz="2200" dirty="0" err="1" smtClean="0">
                <a:latin typeface="Times New Roman" pitchFamily="18" charset="0"/>
                <a:cs typeface="Times New Roman" pitchFamily="18" charset="0"/>
              </a:rPr>
              <a:t>Facebook</a:t>
            </a:r>
            <a:r>
              <a:rPr lang="tr-TR" sz="2200" dirty="0" smtClean="0">
                <a:latin typeface="Times New Roman" pitchFamily="18" charset="0"/>
                <a:cs typeface="Times New Roman" pitchFamily="18" charset="0"/>
              </a:rPr>
              <a:t>, </a:t>
            </a:r>
            <a:r>
              <a:rPr lang="tr-TR" sz="2200" dirty="0" err="1" smtClean="0">
                <a:latin typeface="Times New Roman" pitchFamily="18" charset="0"/>
                <a:cs typeface="Times New Roman" pitchFamily="18" charset="0"/>
              </a:rPr>
              <a:t>Twitter</a:t>
            </a:r>
            <a:r>
              <a:rPr lang="tr-TR" sz="2200" dirty="0" smtClean="0">
                <a:latin typeface="Times New Roman" pitchFamily="18" charset="0"/>
                <a:cs typeface="Times New Roman" pitchFamily="18" charset="0"/>
              </a:rPr>
              <a:t>, …vb. firmalardan reklam alınması halinde KDV uygulaması şöyle olacaktır: </a:t>
            </a:r>
          </a:p>
          <a:p>
            <a:pPr marL="0" indent="0" algn="just">
              <a:buNone/>
            </a:pPr>
            <a:r>
              <a:rPr lang="tr-TR" sz="2200" dirty="0" smtClean="0">
                <a:latin typeface="Times New Roman" pitchFamily="18" charset="0"/>
                <a:cs typeface="Times New Roman" pitchFamily="18" charset="0"/>
              </a:rPr>
              <a:t>28.12.2011 tarihinde GİB tarafından verilen bir </a:t>
            </a:r>
            <a:r>
              <a:rPr lang="tr-TR" sz="2200" dirty="0" err="1" smtClean="0">
                <a:latin typeface="Times New Roman" pitchFamily="18" charset="0"/>
                <a:cs typeface="Times New Roman" pitchFamily="18" charset="0"/>
              </a:rPr>
              <a:t>özelge</a:t>
            </a:r>
            <a:r>
              <a:rPr lang="tr-TR" sz="2200" dirty="0" smtClean="0">
                <a:latin typeface="Times New Roman" pitchFamily="18" charset="0"/>
                <a:cs typeface="Times New Roman" pitchFamily="18" charset="0"/>
              </a:rPr>
              <a:t> şöyledir:</a:t>
            </a:r>
          </a:p>
          <a:p>
            <a:pPr marL="0" indent="0" algn="just">
              <a:buNone/>
            </a:pP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Google</a:t>
            </a:r>
            <a:r>
              <a:rPr lang="tr-TR" sz="2200" i="1" dirty="0" smtClean="0">
                <a:latin typeface="Times New Roman" pitchFamily="18" charset="0"/>
                <a:cs typeface="Times New Roman" pitchFamily="18" charset="0"/>
              </a:rPr>
              <a:t> firmasının reklamlarını şirketinizin web sitesinde yayınlamak suretiyle vermiş olduğunuz </a:t>
            </a:r>
            <a:r>
              <a:rPr lang="tr-TR" sz="2200" b="1" i="1" dirty="0" smtClean="0">
                <a:latin typeface="Times New Roman" pitchFamily="18" charset="0"/>
                <a:cs typeface="Times New Roman" pitchFamily="18" charset="0"/>
              </a:rPr>
              <a:t>reklam hizmetleri, </a:t>
            </a:r>
            <a:r>
              <a:rPr lang="tr-TR" sz="2200" i="1" u="sng" dirty="0" smtClean="0">
                <a:latin typeface="Times New Roman" pitchFamily="18" charset="0"/>
                <a:cs typeface="Times New Roman" pitchFamily="18" charset="0"/>
              </a:rPr>
              <a:t>hizmet Türkiye’de ifa edildiğinden ve hizmetten Türkiye’de yararlanıldığından</a:t>
            </a:r>
            <a:r>
              <a:rPr lang="tr-TR" sz="2200" i="1" dirty="0" smtClean="0">
                <a:latin typeface="Times New Roman" pitchFamily="18" charset="0"/>
                <a:cs typeface="Times New Roman" pitchFamily="18" charset="0"/>
              </a:rPr>
              <a:t>, genel hükümler çerçevesinde KDV’ye tabi bulunmakta olup, </a:t>
            </a:r>
            <a:r>
              <a:rPr lang="tr-TR" sz="2200" i="1" dirty="0" err="1" smtClean="0">
                <a:latin typeface="Times New Roman" pitchFamily="18" charset="0"/>
                <a:cs typeface="Times New Roman" pitchFamily="18" charset="0"/>
              </a:rPr>
              <a:t>Google</a:t>
            </a:r>
            <a:r>
              <a:rPr lang="tr-TR" sz="2200" i="1" dirty="0" smtClean="0">
                <a:latin typeface="Times New Roman" pitchFamily="18" charset="0"/>
                <a:cs typeface="Times New Roman" pitchFamily="18" charset="0"/>
              </a:rPr>
              <a:t> firması adına düzenleyeceğiniz faturada </a:t>
            </a:r>
            <a:r>
              <a:rPr lang="tr-TR" sz="2200" b="1" i="1" dirty="0" smtClean="0">
                <a:latin typeface="Times New Roman" pitchFamily="18" charset="0"/>
                <a:cs typeface="Times New Roman" pitchFamily="18" charset="0"/>
              </a:rPr>
              <a:t>işlem bedeli üzerinden genel oranda (%18) KDV hesaplamanız gerekmektedir.</a:t>
            </a:r>
          </a:p>
          <a:p>
            <a:pPr marL="0" indent="0" algn="just">
              <a:buNone/>
            </a:pPr>
            <a:r>
              <a:rPr lang="tr-TR" sz="2200" i="1" dirty="0" smtClean="0">
                <a:latin typeface="Times New Roman" pitchFamily="18" charset="0"/>
                <a:cs typeface="Times New Roman" pitchFamily="18" charset="0"/>
              </a:rPr>
              <a:t>Diğer taraftan, yurt dışındaki firma söz konusu hizmetten </a:t>
            </a:r>
            <a:r>
              <a:rPr lang="tr-TR" sz="2200" b="1" i="1" dirty="0" smtClean="0">
                <a:latin typeface="Times New Roman" pitchFamily="18" charset="0"/>
                <a:cs typeface="Times New Roman" pitchFamily="18" charset="0"/>
              </a:rPr>
              <a:t>Türkiye’de yararlanıldığından </a:t>
            </a:r>
            <a:r>
              <a:rPr lang="tr-TR" sz="2200" i="1" dirty="0" smtClean="0">
                <a:latin typeface="Times New Roman" pitchFamily="18" charset="0"/>
                <a:cs typeface="Times New Roman" pitchFamily="18" charset="0"/>
              </a:rPr>
              <a:t>verilen hizmetin, </a:t>
            </a:r>
            <a:r>
              <a:rPr lang="tr-TR" sz="2200" i="1" u="sng" dirty="0" smtClean="0">
                <a:latin typeface="Times New Roman" pitchFamily="18" charset="0"/>
                <a:cs typeface="Times New Roman" pitchFamily="18" charset="0"/>
              </a:rPr>
              <a:t>hizmet ihracatı kapsamında değerlendirilerek</a:t>
            </a:r>
            <a:r>
              <a:rPr lang="tr-TR" sz="2200" i="1" dirty="0" smtClean="0">
                <a:latin typeface="Times New Roman" pitchFamily="18" charset="0"/>
                <a:cs typeface="Times New Roman" pitchFamily="18" charset="0"/>
              </a:rPr>
              <a:t> </a:t>
            </a:r>
            <a:r>
              <a:rPr lang="tr-TR" sz="2200" b="1" i="1" dirty="0" smtClean="0">
                <a:latin typeface="Times New Roman" pitchFamily="18" charset="0"/>
                <a:cs typeface="Times New Roman" pitchFamily="18" charset="0"/>
              </a:rPr>
              <a:t>KDV’den istisna tutulması da mümkün bulunmamaktadır.</a:t>
            </a:r>
            <a:endParaRPr lang="tr-TR" sz="2200" i="1" dirty="0" smtClean="0">
              <a:latin typeface="Times New Roman" pitchFamily="18" charset="0"/>
              <a:cs typeface="Times New Roman" pitchFamily="18" charset="0"/>
            </a:endParaRPr>
          </a:p>
          <a:p>
            <a:pPr algn="just"/>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109</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Tree>
    <p:extLst>
      <p:ext uri="{BB962C8B-B14F-4D97-AF65-F5344CB8AC3E}">
        <p14:creationId xmlns:p14="http://schemas.microsoft.com/office/powerpoint/2010/main" val="582425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274638"/>
            <a:ext cx="7499176" cy="778098"/>
          </a:xfrm>
        </p:spPr>
        <p:txBody>
          <a:bodyPr/>
          <a:lstStyle/>
          <a:p>
            <a:pPr algn="l"/>
            <a:r>
              <a:rPr lang="tr-TR" sz="3600" dirty="0" smtClean="0"/>
              <a:t>Örnek Uygulama</a:t>
            </a:r>
            <a:endParaRPr lang="tr-TR" sz="3600" dirty="0"/>
          </a:p>
        </p:txBody>
      </p:sp>
      <p:sp>
        <p:nvSpPr>
          <p:cNvPr id="3" name="İçerik Yer Tutucusu 2"/>
          <p:cNvSpPr>
            <a:spLocks noGrp="1"/>
          </p:cNvSpPr>
          <p:nvPr>
            <p:ph idx="1"/>
          </p:nvPr>
        </p:nvSpPr>
        <p:spPr>
          <a:xfrm>
            <a:off x="457200" y="1268760"/>
            <a:ext cx="8229600" cy="5256584"/>
          </a:xfrm>
        </p:spPr>
        <p:txBody>
          <a:bodyPr/>
          <a:lstStyle/>
          <a:p>
            <a:pPr marL="0" indent="0">
              <a:buNone/>
            </a:pPr>
            <a:r>
              <a:rPr lang="tr-TR" sz="1800" dirty="0"/>
              <a:t>Ödenmiş Sermayesi 50.000,00 TL olan 2 ortaklı bir </a:t>
            </a:r>
            <a:r>
              <a:rPr lang="tr-TR" sz="1800" dirty="0" err="1"/>
              <a:t>limited</a:t>
            </a:r>
            <a:r>
              <a:rPr lang="tr-TR" sz="1800" dirty="0"/>
              <a:t> </a:t>
            </a:r>
            <a:r>
              <a:rPr lang="tr-TR" sz="1800" dirty="0" err="1"/>
              <a:t>şirket’in</a:t>
            </a:r>
            <a:r>
              <a:rPr lang="tr-TR" sz="1800" dirty="0"/>
              <a:t> genel kurulu kârın tamamını dağıtma kararı almıştır. </a:t>
            </a:r>
          </a:p>
          <a:p>
            <a:endParaRPr lang="tr-TR" sz="1600" dirty="0" smtClean="0"/>
          </a:p>
          <a:p>
            <a:endParaRPr lang="tr-TR" sz="1600" dirty="0"/>
          </a:p>
          <a:p>
            <a:endParaRPr lang="tr-TR" sz="1600" dirty="0" smtClean="0"/>
          </a:p>
          <a:p>
            <a:endParaRPr lang="tr-TR" sz="1600" dirty="0"/>
          </a:p>
          <a:p>
            <a:endParaRPr lang="tr-TR" sz="1600" dirty="0" smtClean="0"/>
          </a:p>
          <a:p>
            <a:endParaRPr lang="tr-TR" sz="1600" dirty="0"/>
          </a:p>
          <a:p>
            <a:endParaRPr lang="tr-TR" sz="1600" dirty="0" smtClean="0"/>
          </a:p>
          <a:p>
            <a:endParaRPr lang="tr-TR" sz="1600" dirty="0"/>
          </a:p>
          <a:p>
            <a:endParaRPr lang="tr-TR" sz="1600" dirty="0" smtClean="0"/>
          </a:p>
          <a:p>
            <a:endParaRPr lang="tr-TR" sz="1600" dirty="0" smtClean="0"/>
          </a:p>
          <a:p>
            <a:endParaRPr lang="tr-TR" sz="1600" dirty="0"/>
          </a:p>
          <a:p>
            <a:endParaRPr lang="tr-TR" sz="1600" dirty="0"/>
          </a:p>
          <a:p>
            <a:r>
              <a:rPr lang="tr-TR" sz="1400" dirty="0"/>
              <a:t>G</a:t>
            </a:r>
            <a:r>
              <a:rPr lang="tr-TR" sz="1400" dirty="0" smtClean="0"/>
              <a:t>eçmiş </a:t>
            </a:r>
            <a:r>
              <a:rPr lang="tr-TR" sz="1400" dirty="0"/>
              <a:t>yıl ticari zararı 15.000,00 </a:t>
            </a:r>
            <a:r>
              <a:rPr lang="tr-TR" sz="1400" dirty="0" err="1"/>
              <a:t>TL’dır</a:t>
            </a:r>
            <a:r>
              <a:rPr lang="tr-TR" sz="1400" dirty="0"/>
              <a:t>. Ancak bu zararın 4.000,00 </a:t>
            </a:r>
            <a:r>
              <a:rPr lang="tr-TR" sz="1400" dirty="0" err="1"/>
              <a:t>TL’sı</a:t>
            </a:r>
            <a:r>
              <a:rPr lang="tr-TR" sz="1400" dirty="0"/>
              <a:t> K.K.E.G.’</a:t>
            </a:r>
            <a:r>
              <a:rPr lang="tr-TR" sz="1400" dirty="0" err="1"/>
              <a:t>lerin</a:t>
            </a:r>
            <a:r>
              <a:rPr lang="tr-TR" sz="1400" dirty="0"/>
              <a:t>   düşülmesinden kaynaklanmıştır. (-) 15.000,00 TL’ye  (+) 4.000,00 TL ilave edildiğinde mali zarar (-) 11.000,00 TL olmaktadır.</a:t>
            </a:r>
          </a:p>
          <a:p>
            <a:endParaRPr lang="tr-TR" sz="1600" dirty="0"/>
          </a:p>
        </p:txBody>
      </p:sp>
      <p:sp>
        <p:nvSpPr>
          <p:cNvPr id="4" name="Veri Yer Tutucusu 3"/>
          <p:cNvSpPr>
            <a:spLocks noGrp="1"/>
          </p:cNvSpPr>
          <p:nvPr>
            <p:ph type="dt" sz="half" idx="10"/>
          </p:nvPr>
        </p:nvSpPr>
        <p:spPr/>
        <p:txBody>
          <a:bodyPr/>
          <a:lstStyle/>
          <a:p>
            <a:fld id="{57064BAB-880B-417D-9DD1-507010405B75}" type="datetime4">
              <a:rPr lang="tr-TR" smtClean="0"/>
              <a:pPr/>
              <a:t>9 Mart 2015</a:t>
            </a:fld>
            <a:endParaRPr lang="en-US"/>
          </a:p>
        </p:txBody>
      </p:sp>
      <p:sp>
        <p:nvSpPr>
          <p:cNvPr id="5" name="Slayt Numarası Yer Tutucusu 4"/>
          <p:cNvSpPr>
            <a:spLocks noGrp="1"/>
          </p:cNvSpPr>
          <p:nvPr>
            <p:ph type="sldNum" sz="quarter" idx="12"/>
          </p:nvPr>
        </p:nvSpPr>
        <p:spPr/>
        <p:txBody>
          <a:bodyPr/>
          <a:lstStyle/>
          <a:p>
            <a:fld id="{D69FA0D1-DEE6-FA4B-AF71-8F5B3360E0F2}" type="slidenum">
              <a:rPr lang="en-US" smtClean="0"/>
              <a:pPr/>
              <a:t>11</a:t>
            </a:fld>
            <a:endParaRPr lang="en-US"/>
          </a:p>
        </p:txBody>
      </p:sp>
      <p:graphicFrame>
        <p:nvGraphicFramePr>
          <p:cNvPr id="6" name="Tablo 5"/>
          <p:cNvGraphicFramePr>
            <a:graphicFrameLocks noGrp="1"/>
          </p:cNvGraphicFramePr>
          <p:nvPr>
            <p:extLst>
              <p:ext uri="{D42A27DB-BD31-4B8C-83A1-F6EECF244321}">
                <p14:modId xmlns:p14="http://schemas.microsoft.com/office/powerpoint/2010/main" val="115611303"/>
              </p:ext>
            </p:extLst>
          </p:nvPr>
        </p:nvGraphicFramePr>
        <p:xfrm>
          <a:off x="827584" y="2134843"/>
          <a:ext cx="7632848" cy="2966720"/>
        </p:xfrm>
        <a:graphic>
          <a:graphicData uri="http://schemas.openxmlformats.org/drawingml/2006/table">
            <a:tbl>
              <a:tblPr firstRow="1" bandRow="1">
                <a:tableStyleId>{5C22544A-7EE6-4342-B048-85BDC9FD1C3A}</a:tableStyleId>
              </a:tblPr>
              <a:tblGrid>
                <a:gridCol w="4248472"/>
                <a:gridCol w="3384376"/>
              </a:tblGrid>
              <a:tr h="370840">
                <a:tc>
                  <a:txBody>
                    <a:bodyPr/>
                    <a:lstStyle/>
                    <a:p>
                      <a:r>
                        <a:rPr lang="tr-TR" dirty="0" smtClean="0"/>
                        <a:t> KURUMLAR VERGİSİ</a:t>
                      </a:r>
                      <a:r>
                        <a:rPr lang="tr-TR" baseline="0" dirty="0" smtClean="0"/>
                        <a:t> HESABI</a:t>
                      </a:r>
                      <a:endParaRPr lang="tr-TR" dirty="0"/>
                    </a:p>
                  </a:txBody>
                  <a:tcPr>
                    <a:cell3D prstMaterial="dkEdge">
                      <a:bevel/>
                      <a:lightRig rig="flood" dir="t"/>
                    </a:cell3D>
                  </a:tcPr>
                </a:tc>
                <a:tc>
                  <a:txBody>
                    <a:bodyPr/>
                    <a:lstStyle/>
                    <a:p>
                      <a:endParaRPr lang="tr-TR"/>
                    </a:p>
                  </a:txBody>
                  <a:tcPr>
                    <a:cell3D prstMaterial="dkEdge">
                      <a:bevel/>
                      <a:lightRig rig="flood" dir="t"/>
                    </a:cell3D>
                  </a:tcPr>
                </a:tc>
              </a:tr>
              <a:tr h="370840">
                <a:tc>
                  <a:txBody>
                    <a:bodyPr/>
                    <a:lstStyle/>
                    <a:p>
                      <a:r>
                        <a:rPr lang="tr-TR" dirty="0" smtClean="0"/>
                        <a:t> Ödenmiş Sermaye</a:t>
                      </a:r>
                      <a:endParaRPr lang="tr-TR" dirty="0"/>
                    </a:p>
                  </a:txBody>
                  <a:tcPr>
                    <a:cell3D prstMaterial="dkEdge">
                      <a:bevel/>
                      <a:lightRig rig="flood" dir="t"/>
                    </a:cell3D>
                  </a:tcPr>
                </a:tc>
                <a:tc>
                  <a:txBody>
                    <a:bodyPr/>
                    <a:lstStyle/>
                    <a:p>
                      <a:pPr algn="r"/>
                      <a:r>
                        <a:rPr lang="tr-TR" dirty="0" smtClean="0"/>
                        <a:t>50.000,00           </a:t>
                      </a:r>
                      <a:endParaRPr lang="tr-TR" dirty="0"/>
                    </a:p>
                  </a:txBody>
                  <a:tcPr>
                    <a:cell3D prstMaterial="dkEdge">
                      <a:bevel/>
                      <a:lightRig rig="flood" dir="t"/>
                    </a:cell3D>
                  </a:tcPr>
                </a:tc>
              </a:tr>
              <a:tr h="370840">
                <a:tc>
                  <a:txBody>
                    <a:bodyPr/>
                    <a:lstStyle/>
                    <a:p>
                      <a:r>
                        <a:rPr lang="tr-TR" dirty="0" smtClean="0"/>
                        <a:t> 2014 Yılı Bilanço Karı</a:t>
                      </a:r>
                      <a:endParaRPr lang="tr-TR" dirty="0"/>
                    </a:p>
                  </a:txBody>
                  <a:tcPr>
                    <a:cell3D prstMaterial="dkEdge">
                      <a:bevel/>
                      <a:lightRig rig="flood" dir="t"/>
                    </a:cell3D>
                  </a:tcPr>
                </a:tc>
                <a:tc>
                  <a:txBody>
                    <a:bodyPr/>
                    <a:lstStyle/>
                    <a:p>
                      <a:pPr algn="r"/>
                      <a:r>
                        <a:rPr lang="tr-TR" dirty="0" smtClean="0"/>
                        <a:t>120.000,00 </a:t>
                      </a:r>
                      <a:endParaRPr lang="tr-TR" dirty="0"/>
                    </a:p>
                  </a:txBody>
                  <a:tcPr>
                    <a:cell3D prstMaterial="dkEdge">
                      <a:bevel/>
                      <a:lightRig rig="flood" dir="t"/>
                    </a:cell3D>
                  </a:tcPr>
                </a:tc>
              </a:tr>
              <a:tr h="370840">
                <a:tc>
                  <a:txBody>
                    <a:bodyPr/>
                    <a:lstStyle/>
                    <a:p>
                      <a:r>
                        <a:rPr lang="tr-TR" dirty="0" smtClean="0"/>
                        <a:t> KKEG</a:t>
                      </a:r>
                      <a:endParaRPr lang="tr-TR" dirty="0"/>
                    </a:p>
                  </a:txBody>
                  <a:tcPr>
                    <a:cell3D prstMaterial="dkEdge">
                      <a:bevel/>
                      <a:lightRig rig="flood" dir="t"/>
                    </a:cell3D>
                  </a:tcPr>
                </a:tc>
                <a:tc>
                  <a:txBody>
                    <a:bodyPr/>
                    <a:lstStyle/>
                    <a:p>
                      <a:pPr algn="r"/>
                      <a:r>
                        <a:rPr lang="tr-TR" dirty="0" smtClean="0"/>
                        <a:t>1.000,00   </a:t>
                      </a:r>
                      <a:endParaRPr lang="tr-TR" dirty="0"/>
                    </a:p>
                  </a:txBody>
                  <a:tcPr>
                    <a:cell3D prstMaterial="dkEdge">
                      <a:bevel/>
                      <a:lightRig rig="flood" dir="t"/>
                    </a:cell3D>
                  </a:tcPr>
                </a:tc>
              </a:tr>
              <a:tr h="370840">
                <a:tc>
                  <a:txBody>
                    <a:bodyPr/>
                    <a:lstStyle/>
                    <a:p>
                      <a:r>
                        <a:rPr lang="tr-TR" dirty="0" smtClean="0"/>
                        <a:t> Geçmiş Yıl Zararları</a:t>
                      </a:r>
                      <a:endParaRPr lang="tr-TR" dirty="0"/>
                    </a:p>
                  </a:txBody>
                  <a:tcPr>
                    <a:cell3D prstMaterial="dkEdge">
                      <a:bevel/>
                      <a:lightRig rig="flood" dir="t"/>
                    </a:cell3D>
                  </a:tcPr>
                </a:tc>
                <a:tc>
                  <a:txBody>
                    <a:bodyPr/>
                    <a:lstStyle/>
                    <a:p>
                      <a:pPr algn="r"/>
                      <a:r>
                        <a:rPr lang="tr-TR" dirty="0" smtClean="0"/>
                        <a:t>11.000,00 </a:t>
                      </a:r>
                      <a:endParaRPr lang="tr-TR" dirty="0"/>
                    </a:p>
                  </a:txBody>
                  <a:tcPr>
                    <a:cell3D prstMaterial="dkEdge">
                      <a:bevel/>
                      <a:lightRig rig="flood" dir="t"/>
                    </a:cell3D>
                  </a:tcPr>
                </a:tc>
              </a:tr>
              <a:tr h="370840">
                <a:tc>
                  <a:txBody>
                    <a:bodyPr/>
                    <a:lstStyle/>
                    <a:p>
                      <a:r>
                        <a:rPr lang="tr-TR" dirty="0" smtClean="0"/>
                        <a:t> Kurumlar Vergisi Matrahı</a:t>
                      </a:r>
                      <a:endParaRPr lang="tr-TR" dirty="0"/>
                    </a:p>
                  </a:txBody>
                  <a:tcPr>
                    <a:cell3D prstMaterial="dkEdge">
                      <a:bevel/>
                      <a:lightRig rig="flood" dir="t"/>
                    </a:cell3D>
                  </a:tcPr>
                </a:tc>
                <a:tc>
                  <a:txBody>
                    <a:bodyPr/>
                    <a:lstStyle/>
                    <a:p>
                      <a:pPr algn="r"/>
                      <a:r>
                        <a:rPr lang="tr-TR" dirty="0" smtClean="0"/>
                        <a:t>110.000,00 </a:t>
                      </a:r>
                      <a:endParaRPr lang="tr-TR" dirty="0"/>
                    </a:p>
                  </a:txBody>
                  <a:tcPr>
                    <a:cell3D prstMaterial="dkEdge">
                      <a:bevel/>
                      <a:lightRig rig="flood" dir="t"/>
                    </a:cell3D>
                  </a:tcPr>
                </a:tc>
              </a:tr>
              <a:tr h="370840">
                <a:tc>
                  <a:txBody>
                    <a:bodyPr/>
                    <a:lstStyle/>
                    <a:p>
                      <a:r>
                        <a:rPr lang="tr-TR" dirty="0" smtClean="0"/>
                        <a:t> Hesaplanan Kurumlar Vergisi</a:t>
                      </a:r>
                      <a:endParaRPr lang="tr-TR" dirty="0"/>
                    </a:p>
                  </a:txBody>
                  <a:tcPr>
                    <a:cell3D prstMaterial="dkEdge">
                      <a:bevel/>
                      <a:lightRig rig="flood" dir="t"/>
                    </a:cell3D>
                  </a:tcPr>
                </a:tc>
                <a:tc>
                  <a:txBody>
                    <a:bodyPr/>
                    <a:lstStyle/>
                    <a:p>
                      <a:pPr algn="r"/>
                      <a:r>
                        <a:rPr lang="tr-TR" dirty="0" smtClean="0"/>
                        <a:t>22.000,00 </a:t>
                      </a:r>
                      <a:endParaRPr lang="tr-TR" dirty="0"/>
                    </a:p>
                  </a:txBody>
                  <a:tcPr>
                    <a:cell3D prstMaterial="dkEdge">
                      <a:bevel/>
                      <a:lightRig rig="flood" dir="t"/>
                    </a:cell3D>
                  </a:tcPr>
                </a:tc>
              </a:tr>
              <a:tr h="370840">
                <a:tc>
                  <a:txBody>
                    <a:bodyPr/>
                    <a:lstStyle/>
                    <a:p>
                      <a:r>
                        <a:rPr lang="tr-TR" dirty="0" smtClean="0"/>
                        <a:t> Dönem Net Karı</a:t>
                      </a:r>
                      <a:endParaRPr lang="tr-TR" dirty="0"/>
                    </a:p>
                  </a:txBody>
                  <a:tcPr>
                    <a:cell3D prstMaterial="dkEdge">
                      <a:bevel/>
                      <a:lightRig rig="flood" dir="t"/>
                    </a:cell3D>
                  </a:tcPr>
                </a:tc>
                <a:tc>
                  <a:txBody>
                    <a:bodyPr/>
                    <a:lstStyle/>
                    <a:p>
                      <a:pPr algn="r"/>
                      <a:r>
                        <a:rPr lang="tr-TR" dirty="0" smtClean="0"/>
                        <a:t>98.000,00 </a:t>
                      </a:r>
                      <a:endParaRPr lang="tr-TR" dirty="0"/>
                    </a:p>
                  </a:txBody>
                  <a:tcPr>
                    <a:cell3D prstMaterial="dkEdge">
                      <a:bevel/>
                      <a:lightRig rig="flood" dir="t"/>
                    </a:cell3D>
                  </a:tcPr>
                </a:tc>
              </a:tr>
            </a:tbl>
          </a:graphicData>
        </a:graphic>
      </p:graphicFrame>
    </p:spTree>
    <p:extLst>
      <p:ext uri="{BB962C8B-B14F-4D97-AF65-F5344CB8AC3E}">
        <p14:creationId xmlns:p14="http://schemas.microsoft.com/office/powerpoint/2010/main" val="280286625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a:latin typeface="Times New Roman" pitchFamily="18" charset="0"/>
                <a:cs typeface="Times New Roman" pitchFamily="18" charset="0"/>
              </a:rPr>
              <a:t>GOOGLE, FACEBOOK VB.KURUMLARDAN ALINAN HİZMETLERDE KDV UYGULAMALARI</a:t>
            </a:r>
          </a:p>
        </p:txBody>
      </p:sp>
      <p:sp>
        <p:nvSpPr>
          <p:cNvPr id="3" name="2 İçerik Yer Tutucusu"/>
          <p:cNvSpPr>
            <a:spLocks noGrp="1"/>
          </p:cNvSpPr>
          <p:nvPr>
            <p:ph idx="1"/>
          </p:nvPr>
        </p:nvSpPr>
        <p:spPr>
          <a:xfrm>
            <a:off x="457200" y="1600200"/>
            <a:ext cx="8435280" cy="4525963"/>
          </a:xfrm>
        </p:spPr>
        <p:txBody>
          <a:bodyPr>
            <a:normAutofit/>
          </a:bodyPr>
          <a:lstStyle/>
          <a:p>
            <a:pPr algn="just"/>
            <a:r>
              <a:rPr lang="tr-TR" sz="2400" b="1" dirty="0" smtClean="0"/>
              <a:t>Bu konunu diğer boyutu da;</a:t>
            </a:r>
            <a:r>
              <a:rPr lang="tr-TR" sz="2400" dirty="0" smtClean="0"/>
              <a:t> Google ve Facebook gibi firmalardan internet üzerinden </a:t>
            </a:r>
            <a:r>
              <a:rPr lang="tr-TR" sz="2400" b="1" dirty="0" smtClean="0"/>
              <a:t>reklam alanı satın alınması durumunda ne olacağıdır?</a:t>
            </a:r>
            <a:endParaRPr lang="tr-TR" sz="2400" dirty="0" smtClean="0"/>
          </a:p>
          <a:p>
            <a:pPr algn="just"/>
            <a:r>
              <a:rPr lang="tr-TR" sz="2400" dirty="0" err="1" smtClean="0">
                <a:solidFill>
                  <a:srgbClr val="FF0000"/>
                </a:solidFill>
              </a:rPr>
              <a:t>Google</a:t>
            </a:r>
            <a:r>
              <a:rPr lang="tr-TR" sz="2400" dirty="0" smtClean="0">
                <a:solidFill>
                  <a:srgbClr val="FF0000"/>
                </a:solidFill>
              </a:rPr>
              <a:t> gerekse de </a:t>
            </a:r>
            <a:r>
              <a:rPr lang="tr-TR" sz="2400" dirty="0" err="1" smtClean="0">
                <a:solidFill>
                  <a:srgbClr val="FF0000"/>
                </a:solidFill>
              </a:rPr>
              <a:t>Facebook’tan</a:t>
            </a:r>
            <a:r>
              <a:rPr lang="tr-TR" sz="2400" dirty="0" smtClean="0">
                <a:solidFill>
                  <a:srgbClr val="FF0000"/>
                </a:solidFill>
              </a:rPr>
              <a:t> internet üzerinden, internet reklam alanı satın alınması </a:t>
            </a:r>
            <a:r>
              <a:rPr lang="tr-TR" sz="2400" i="1" dirty="0" smtClean="0">
                <a:solidFill>
                  <a:srgbClr val="FF0000"/>
                </a:solidFill>
              </a:rPr>
              <a:t>hizmetten Türkiye’de faydalanılması sebebi ile </a:t>
            </a:r>
            <a:r>
              <a:rPr lang="tr-TR" sz="2400" dirty="0" smtClean="0">
                <a:solidFill>
                  <a:srgbClr val="FF0000"/>
                </a:solidFill>
              </a:rPr>
              <a:t>KDV’nin konusuna girmektedir. KDV’nin konusuna giren bu işlemler nedeniyle vergiyi kim, nasıl beyan edip ödeyecektir?</a:t>
            </a:r>
          </a:p>
          <a:p>
            <a:endParaRPr lang="tr-TR" sz="2400" dirty="0"/>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110</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Tree>
    <p:extLst>
      <p:ext uri="{BB962C8B-B14F-4D97-AF65-F5344CB8AC3E}">
        <p14:creationId xmlns:p14="http://schemas.microsoft.com/office/powerpoint/2010/main" val="2435165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a:latin typeface="Times New Roman" pitchFamily="18" charset="0"/>
                <a:cs typeface="Times New Roman" pitchFamily="18" charset="0"/>
              </a:rPr>
              <a:t>GOOGLE, FACEBOOK VB.KURUMLARDAN ALINAN HİZMETLERDE KDV UYGULAMALARI</a:t>
            </a:r>
          </a:p>
        </p:txBody>
      </p:sp>
      <p:sp>
        <p:nvSpPr>
          <p:cNvPr id="3" name="2 İçerik Yer Tutucusu"/>
          <p:cNvSpPr>
            <a:spLocks noGrp="1"/>
          </p:cNvSpPr>
          <p:nvPr>
            <p:ph idx="1"/>
          </p:nvPr>
        </p:nvSpPr>
        <p:spPr>
          <a:xfrm>
            <a:off x="457200" y="1600200"/>
            <a:ext cx="8435280" cy="4525963"/>
          </a:xfrm>
        </p:spPr>
        <p:txBody>
          <a:bodyPr/>
          <a:lstStyle/>
          <a:p>
            <a:pPr algn="just"/>
            <a:endParaRPr lang="tr-TR" sz="2400" dirty="0"/>
          </a:p>
          <a:p>
            <a:pPr algn="just"/>
            <a:r>
              <a:rPr lang="tr-TR" sz="2400" dirty="0" smtClean="0"/>
              <a:t>“Katma Değer Vergisi Kanununun 1. maddesine göre işlemler Türkiye’de yapıldıkları takdirde vergiye tabi tutulabilecektir. </a:t>
            </a:r>
          </a:p>
          <a:p>
            <a:pPr algn="just"/>
            <a:endParaRPr lang="tr-TR" sz="2400" dirty="0"/>
          </a:p>
          <a:p>
            <a:pPr algn="just"/>
            <a:r>
              <a:rPr lang="tr-TR" sz="2400" dirty="0" smtClean="0"/>
              <a:t>Aynı Kanun’un 6/b maddesine göre, Türkiye’de yapılan, değerlendirilen veya faydalanılan hizmetler Türkiye’de ifa edilmiş sayılacaktır denmektedir</a:t>
            </a:r>
            <a:endParaRPr lang="tr-TR" sz="2400" dirty="0"/>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111</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Tree>
    <p:extLst>
      <p:ext uri="{BB962C8B-B14F-4D97-AF65-F5344CB8AC3E}">
        <p14:creationId xmlns:p14="http://schemas.microsoft.com/office/powerpoint/2010/main" val="3148393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a:latin typeface="Times New Roman" pitchFamily="18" charset="0"/>
                <a:cs typeface="Times New Roman" pitchFamily="18" charset="0"/>
              </a:rPr>
              <a:t>GOOGLE, FACEBOOK VB.KURUMLARDAN ALINAN HİZMETLERDE KDV UYGULAMALARI</a:t>
            </a:r>
          </a:p>
        </p:txBody>
      </p:sp>
      <p:sp>
        <p:nvSpPr>
          <p:cNvPr id="3" name="2 İçerik Yer Tutucusu"/>
          <p:cNvSpPr>
            <a:spLocks noGrp="1"/>
          </p:cNvSpPr>
          <p:nvPr>
            <p:ph idx="1"/>
          </p:nvPr>
        </p:nvSpPr>
        <p:spPr>
          <a:xfrm>
            <a:off x="457200" y="1600200"/>
            <a:ext cx="8229600" cy="4525963"/>
          </a:xfrm>
        </p:spPr>
        <p:txBody>
          <a:bodyPr/>
          <a:lstStyle/>
          <a:p>
            <a:pPr marL="352425" indent="-90488" algn="just"/>
            <a:r>
              <a:rPr lang="tr-TR" sz="2400" dirty="0" smtClean="0"/>
              <a:t>Yurt dışındaki firmalara yaptırılan hizmetlerden bu kapsama girenlerin vergiye tabi olacağı açıktır. Bu gibi hizmet ifalarında, mükellef esas olarak yurt dışındaki firmadır. Fakat firmanın Türkiye’de ikametgahı, iş yeri, kanuni merkezi ve iş merkezi bulunmaması halinde vergi, sözü edilen Kanun’un 9. maddesi gereğince hizmetten faydalanan yurt içindeki muhatap tarafından bağlı bulunulan vergi dairesine sorumlu sıfatıyla </a:t>
            </a:r>
            <a:r>
              <a:rPr lang="tr-TR" sz="2400" i="1" dirty="0" smtClean="0"/>
              <a:t>2 no.lu KDV beyannamesi ile </a:t>
            </a:r>
            <a:r>
              <a:rPr lang="tr-TR" sz="2400" dirty="0" smtClean="0"/>
              <a:t>beyan edilip ödenecektir. Diğer taraftan ödenen bu verginin aynı dönemde 1 no.lu KDV beyannamesinde genel hükümlere göre indirim konusu yapılması mümkündür</a:t>
            </a:r>
            <a:r>
              <a:rPr lang="tr-TR" sz="2400" i="1" dirty="0" smtClean="0"/>
              <a:t>.</a:t>
            </a:r>
            <a:endParaRPr lang="tr-TR" sz="2400" dirty="0"/>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112</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Tree>
    <p:extLst>
      <p:ext uri="{BB962C8B-B14F-4D97-AF65-F5344CB8AC3E}">
        <p14:creationId xmlns:p14="http://schemas.microsoft.com/office/powerpoint/2010/main" val="2158348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600200"/>
            <a:ext cx="8686800" cy="4525963"/>
          </a:xfrm>
        </p:spPr>
        <p:txBody>
          <a:bodyPr/>
          <a:lstStyle/>
          <a:p>
            <a:pPr marL="900113" indent="-357188" algn="ctr" defTabSz="400050">
              <a:buNone/>
            </a:pPr>
            <a:endParaRPr lang="tr-TR" sz="4000" b="1" dirty="0" smtClean="0">
              <a:latin typeface="Times New Roman" pitchFamily="18" charset="0"/>
              <a:cs typeface="Times New Roman" pitchFamily="18" charset="0"/>
            </a:endParaRPr>
          </a:p>
          <a:p>
            <a:pPr marL="900113" indent="-357188" algn="ctr" defTabSz="400050">
              <a:buNone/>
            </a:pPr>
            <a:r>
              <a:rPr lang="tr-TR" sz="4000" b="1" dirty="0" smtClean="0">
                <a:latin typeface="Times New Roman" pitchFamily="18" charset="0"/>
                <a:cs typeface="Times New Roman" pitchFamily="18" charset="0"/>
              </a:rPr>
              <a:t>KDV UYGULAMA GENEL TEBLİĞİ İLE GETİRİLEN DEĞİŞİKLİKLER</a:t>
            </a:r>
            <a:endParaRPr lang="tr-TR" sz="7200" b="1" dirty="0" smtClean="0">
              <a:latin typeface="Times New Roman" pitchFamily="18" charset="0"/>
              <a:cs typeface="Times New Roman" pitchFamily="18" charset="0"/>
            </a:endParaRPr>
          </a:p>
          <a:p>
            <a:pPr marL="900113" indent="-357188" algn="ctr" defTabSz="400050">
              <a:buNone/>
            </a:pPr>
            <a:endParaRPr lang="tr-TR" sz="2400" b="1" u="sng" dirty="0">
              <a:latin typeface="Times New Roman" pitchFamily="18" charset="0"/>
              <a:cs typeface="Times New Roman" pitchFamily="18" charset="0"/>
            </a:endParaRPr>
          </a:p>
          <a:p>
            <a:pPr>
              <a:buNone/>
            </a:pP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		</a:t>
            </a:r>
          </a:p>
          <a:p>
            <a:pPr>
              <a:buNone/>
            </a:pPr>
            <a:endParaRPr lang="tr-TR" sz="2400" dirty="0"/>
          </a:p>
        </p:txBody>
      </p:sp>
      <p:sp>
        <p:nvSpPr>
          <p:cNvPr id="4" name="3 Slayt Numarası Yer Tutucusu"/>
          <p:cNvSpPr>
            <a:spLocks noGrp="1"/>
          </p:cNvSpPr>
          <p:nvPr>
            <p:ph type="sldNum" sz="quarter" idx="12"/>
          </p:nvPr>
        </p:nvSpPr>
        <p:spPr>
          <a:xfrm>
            <a:off x="4355976" y="6356351"/>
            <a:ext cx="432048" cy="442912"/>
          </a:xfrm>
        </p:spPr>
        <p:txBody>
          <a:bodyPr/>
          <a:lstStyle/>
          <a:p>
            <a:fld id="{D69FA0D1-DEE6-FA4B-AF71-8F5B3360E0F2}" type="slidenum">
              <a:rPr lang="en-US" smtClean="0"/>
              <a:pPr/>
              <a:t>113</a:t>
            </a:fld>
            <a:endParaRPr lang="en-US" dirty="0"/>
          </a:p>
        </p:txBody>
      </p:sp>
      <p:sp>
        <p:nvSpPr>
          <p:cNvPr id="5" name="4 Veri Yer Tutucusu"/>
          <p:cNvSpPr>
            <a:spLocks noGrp="1"/>
          </p:cNvSpPr>
          <p:nvPr>
            <p:ph type="dt" sz="half" idx="10"/>
          </p:nvPr>
        </p:nvSpPr>
        <p:spPr/>
        <p:txBody>
          <a:bodyPr/>
          <a:lstStyle/>
          <a:p>
            <a:fld id="{710D5963-8B25-403B-BD1F-B7ED748C0909}" type="datetime4">
              <a:rPr lang="tr-TR" smtClean="0"/>
              <a:pPr/>
              <a:t>9 Mart 2015</a:t>
            </a:fld>
            <a:endParaRPr lang="en-US" dirty="0"/>
          </a:p>
        </p:txBody>
      </p:sp>
    </p:spTree>
    <p:extLst>
      <p:ext uri="{BB962C8B-B14F-4D97-AF65-F5344CB8AC3E}">
        <p14:creationId xmlns:p14="http://schemas.microsoft.com/office/powerpoint/2010/main" val="2725072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lstStyle/>
          <a:p>
            <a:r>
              <a:rPr lang="tr-TR" sz="2400" b="1" dirty="0" smtClean="0">
                <a:latin typeface="Times New Roman" pitchFamily="18" charset="0"/>
                <a:cs typeface="Times New Roman" pitchFamily="18" charset="0"/>
              </a:rPr>
              <a:t>TEBLİĞİN KÜNYESİ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114</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buNone/>
            </a:pPr>
            <a:r>
              <a:rPr lang="tr-TR" sz="2400" dirty="0" smtClean="0">
                <a:latin typeface="Times New Roman" pitchFamily="18" charset="0"/>
                <a:cs typeface="Times New Roman" pitchFamily="18" charset="0"/>
              </a:rPr>
              <a:t>Yayımlanma Tarihi: 	26.04.2014</a:t>
            </a:r>
          </a:p>
          <a:p>
            <a:pPr algn="just">
              <a:buNone/>
            </a:pPr>
            <a:endParaRPr lang="tr-TR" sz="2400" dirty="0" smtClean="0">
              <a:latin typeface="Times New Roman" pitchFamily="18" charset="0"/>
              <a:cs typeface="Times New Roman" pitchFamily="18" charset="0"/>
            </a:endParaRPr>
          </a:p>
          <a:p>
            <a:pPr algn="just">
              <a:buNone/>
            </a:pPr>
            <a:r>
              <a:rPr lang="tr-TR" sz="2400" dirty="0" smtClean="0">
                <a:latin typeface="Times New Roman" pitchFamily="18" charset="0"/>
                <a:cs typeface="Times New Roman" pitchFamily="18" charset="0"/>
              </a:rPr>
              <a:t>Yürürlük Tarihi: 		01.05.2014</a:t>
            </a:r>
          </a:p>
          <a:p>
            <a:pPr algn="just">
              <a:buNone/>
            </a:pPr>
            <a:endParaRPr lang="tr-TR" sz="2400" dirty="0" smtClean="0">
              <a:latin typeface="Times New Roman" pitchFamily="18" charset="0"/>
              <a:cs typeface="Times New Roman" pitchFamily="18" charset="0"/>
            </a:endParaRPr>
          </a:p>
          <a:p>
            <a:pPr algn="just">
              <a:buNone/>
            </a:pPr>
            <a:r>
              <a:rPr lang="tr-TR" sz="2400" dirty="0" smtClean="0">
                <a:latin typeface="Times New Roman" pitchFamily="18" charset="0"/>
                <a:cs typeface="Times New Roman" pitchFamily="18" charset="0"/>
              </a:rPr>
              <a:t>Bu tebliğ kendisinden önce yayınlanmış 123 adet KDV Genel Tebliğini yürürlükten kaldırmıştır.</a:t>
            </a:r>
          </a:p>
          <a:p>
            <a:pPr algn="just">
              <a:buNone/>
            </a:pPr>
            <a:endParaRPr lang="tr-TR" sz="2400" dirty="0" smtClean="0">
              <a:latin typeface="Times New Roman" pitchFamily="18" charset="0"/>
              <a:cs typeface="Times New Roman" pitchFamily="18" charset="0"/>
            </a:endParaRPr>
          </a:p>
          <a:p>
            <a:pPr algn="just">
              <a:buNone/>
            </a:pPr>
            <a:r>
              <a:rPr lang="tr-TR" sz="2400" dirty="0" smtClean="0">
                <a:latin typeface="Times New Roman" pitchFamily="18" charset="0"/>
                <a:cs typeface="Times New Roman" pitchFamily="18" charset="0"/>
              </a:rPr>
              <a:t>  Tebliğin oransal dağılımı şu şekildedir;</a:t>
            </a:r>
          </a:p>
          <a:p>
            <a:pPr algn="just">
              <a:buNone/>
            </a:pPr>
            <a:r>
              <a:rPr lang="tr-TR" sz="2400" dirty="0" smtClean="0">
                <a:latin typeface="Times New Roman" pitchFamily="18" charset="0"/>
                <a:cs typeface="Times New Roman" pitchFamily="18" charset="0"/>
              </a:rPr>
              <a:t>- %60 KDV İstisnaları (Kapsamı, Tevsiki ve Beyanı, İadesi)</a:t>
            </a:r>
          </a:p>
          <a:p>
            <a:pPr algn="just">
              <a:buFontTx/>
              <a:buChar char="-"/>
            </a:pPr>
            <a:r>
              <a:rPr lang="tr-TR" sz="2400" dirty="0" smtClean="0">
                <a:latin typeface="Times New Roman" pitchFamily="18" charset="0"/>
                <a:cs typeface="Times New Roman" pitchFamily="18" charset="0"/>
              </a:rPr>
              <a:t> %15 KDV Tevkifatı</a:t>
            </a:r>
          </a:p>
          <a:p>
            <a:pPr algn="just">
              <a:buFontTx/>
              <a:buChar char="-"/>
            </a:pPr>
            <a:r>
              <a:rPr lang="tr-TR" sz="2400" dirty="0" smtClean="0">
                <a:latin typeface="Times New Roman" pitchFamily="18" charset="0"/>
                <a:cs typeface="Times New Roman" pitchFamily="18" charset="0"/>
              </a:rPr>
              <a:t> %25 Yürürlükte Bulunan Diğer Hususlar</a:t>
            </a:r>
          </a:p>
          <a:p>
            <a:pPr>
              <a:buNone/>
            </a:pPr>
            <a:endParaRPr lang="tr-TR" sz="2400" dirty="0" smtClean="0">
              <a:latin typeface="Times New Roman" pitchFamily="18" charset="0"/>
              <a:cs typeface="Times New Roman" pitchFamily="18" charset="0"/>
            </a:endParaRPr>
          </a:p>
          <a:p>
            <a:pPr lvl="0">
              <a:buNone/>
            </a:pPr>
            <a:endParaRPr lang="tr-TR" sz="2400" dirty="0" smtClean="0">
              <a:latin typeface="Times New Roman" pitchFamily="18" charset="0"/>
              <a:cs typeface="Times New Roman" pitchFamily="18" charset="0"/>
            </a:endParaRPr>
          </a:p>
          <a:p>
            <a:pPr marL="811212" marR="0" lvl="0" indent="-4572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811212" marR="0" lvl="0" indent="-457200" algn="l" defTabSz="457200" rtl="0" eaLnBrk="1" fontAlgn="base" latinLnBrk="0" hangingPunct="1">
              <a:lnSpc>
                <a:spcPct val="100000"/>
              </a:lnSpc>
              <a:spcBef>
                <a:spcPct val="20000"/>
              </a:spcBef>
              <a:spcAft>
                <a:spcPct val="0"/>
              </a:spcAft>
              <a:buClrTx/>
              <a:buSzTx/>
              <a:tabLst/>
              <a:defRPr/>
            </a:pP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270909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 calcmode="lin" valueType="num">
                                      <p:cBhvr additive="base">
                                        <p:cTn id="49"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42984"/>
          </a:xfrm>
        </p:spPr>
        <p:txBody>
          <a:bodyPr/>
          <a:lstStyle/>
          <a:p>
            <a:r>
              <a:rPr lang="tr-TR" sz="2800" b="1" dirty="0" smtClean="0">
                <a:latin typeface="Times New Roman" pitchFamily="18" charset="0"/>
                <a:ea typeface="Verdana" pitchFamily="34" charset="0"/>
                <a:cs typeface="Times New Roman" pitchFamily="18" charset="0"/>
              </a:rPr>
              <a:t>GENEL BÜTÇE VERGİ                          GELİRLERİ TAHSİLATI (ÖZET)</a:t>
            </a:r>
            <a:endParaRPr lang="tr-TR" sz="2800" b="1" dirty="0">
              <a:latin typeface="Times New Roman" pitchFamily="18" charset="0"/>
              <a:cs typeface="Times New Roman" pitchFamily="18" charset="0"/>
            </a:endParaRPr>
          </a:p>
        </p:txBody>
      </p:sp>
      <p:sp>
        <p:nvSpPr>
          <p:cNvPr id="3" name="2 Slayt Numarası Yer Tutucusu"/>
          <p:cNvSpPr>
            <a:spLocks noGrp="1"/>
          </p:cNvSpPr>
          <p:nvPr>
            <p:ph type="sldNum" sz="quarter" idx="12"/>
          </p:nvPr>
        </p:nvSpPr>
        <p:spPr/>
        <p:txBody>
          <a:bodyPr/>
          <a:lstStyle/>
          <a:p>
            <a:fld id="{D69FA0D1-DEE6-FA4B-AF71-8F5B3360E0F2}" type="slidenum">
              <a:rPr lang="en-US" smtClean="0"/>
              <a:pPr/>
              <a:t>115</a:t>
            </a:fld>
            <a:endParaRPr lang="en-US"/>
          </a:p>
        </p:txBody>
      </p:sp>
      <p:graphicFrame>
        <p:nvGraphicFramePr>
          <p:cNvPr id="4" name="3 Tablo"/>
          <p:cNvGraphicFramePr>
            <a:graphicFrameLocks noGrp="1"/>
          </p:cNvGraphicFramePr>
          <p:nvPr>
            <p:extLst/>
          </p:nvPr>
        </p:nvGraphicFramePr>
        <p:xfrm>
          <a:off x="251521" y="1357294"/>
          <a:ext cx="8568951" cy="4808008"/>
        </p:xfrm>
        <a:graphic>
          <a:graphicData uri="http://schemas.openxmlformats.org/drawingml/2006/table">
            <a:tbl>
              <a:tblPr>
                <a:tableStyleId>{08FB837D-C827-4EFA-A057-4D05807E0F7C}</a:tableStyleId>
              </a:tblPr>
              <a:tblGrid>
                <a:gridCol w="2934885"/>
                <a:gridCol w="1619509"/>
                <a:gridCol w="1214632"/>
                <a:gridCol w="1610491"/>
                <a:gridCol w="1189434"/>
              </a:tblGrid>
              <a:tr h="919173">
                <a:tc>
                  <a:txBody>
                    <a:bodyPr/>
                    <a:lstStyle/>
                    <a:p>
                      <a:pPr algn="ctr" fontAlgn="ctr"/>
                      <a:r>
                        <a:rPr lang="tr-TR" sz="2200" u="none" strike="noStrike" dirty="0"/>
                        <a:t> </a:t>
                      </a:r>
                      <a:endParaRPr lang="tr-TR" sz="2200" b="1" i="0" u="none" strike="noStrike" dirty="0">
                        <a:solidFill>
                          <a:srgbClr val="000000"/>
                        </a:solidFill>
                        <a:latin typeface="Arial" pitchFamily="34" charset="0"/>
                        <a:cs typeface="Arial" pitchFamily="34" charset="0"/>
                      </a:endParaRPr>
                    </a:p>
                  </a:txBody>
                  <a:tcPr marL="9525" marR="9525" marT="9525" marB="0" anchor="ctr">
                    <a:cell3D prstMaterial="dkEdge">
                      <a:bevel/>
                      <a:lightRig rig="flood" dir="t"/>
                    </a:cell3D>
                    <a:solidFill>
                      <a:schemeClr val="accent6">
                        <a:lumMod val="75000"/>
                      </a:schemeClr>
                    </a:solidFill>
                  </a:tcPr>
                </a:tc>
                <a:tc>
                  <a:txBody>
                    <a:bodyPr/>
                    <a:lstStyle/>
                    <a:p>
                      <a:pPr algn="ctr" fontAlgn="ctr"/>
                      <a:r>
                        <a:rPr lang="tr-TR" sz="2200" u="none" strike="noStrike" dirty="0" smtClean="0"/>
                        <a:t>2012            </a:t>
                      </a:r>
                      <a:r>
                        <a:rPr lang="tr-TR" sz="2200" u="none" strike="noStrike" dirty="0"/>
                        <a:t>(Bin TL)</a:t>
                      </a:r>
                      <a:endParaRPr lang="tr-TR" sz="2200" b="1"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solidFill>
                      <a:schemeClr val="accent6">
                        <a:lumMod val="75000"/>
                      </a:schemeClr>
                    </a:solidFill>
                  </a:tcPr>
                </a:tc>
                <a:tc>
                  <a:txBody>
                    <a:bodyPr/>
                    <a:lstStyle/>
                    <a:p>
                      <a:pPr algn="ctr" fontAlgn="ctr"/>
                      <a:r>
                        <a:rPr lang="tr-TR" sz="2200" u="none" strike="noStrike" dirty="0"/>
                        <a:t>%</a:t>
                      </a:r>
                      <a:endParaRPr lang="tr-TR" sz="2200" b="1"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solidFill>
                      <a:schemeClr val="accent6">
                        <a:lumMod val="75000"/>
                      </a:schemeClr>
                    </a:solidFill>
                  </a:tcPr>
                </a:tc>
                <a:tc>
                  <a:txBody>
                    <a:bodyPr/>
                    <a:lstStyle/>
                    <a:p>
                      <a:pPr algn="ctr" fontAlgn="ctr"/>
                      <a:r>
                        <a:rPr lang="tr-TR" sz="2200" u="none" strike="noStrike" dirty="0" smtClean="0"/>
                        <a:t>2013              (</a:t>
                      </a:r>
                      <a:r>
                        <a:rPr lang="tr-TR" sz="2200" u="none" strike="noStrike" dirty="0"/>
                        <a:t>Bin TL)</a:t>
                      </a:r>
                      <a:endParaRPr lang="tr-TR" sz="2200" b="1"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solidFill>
                      <a:schemeClr val="accent6">
                        <a:lumMod val="75000"/>
                      </a:schemeClr>
                    </a:solidFill>
                  </a:tcPr>
                </a:tc>
                <a:tc>
                  <a:txBody>
                    <a:bodyPr/>
                    <a:lstStyle/>
                    <a:p>
                      <a:pPr algn="ctr" fontAlgn="ctr"/>
                      <a:r>
                        <a:rPr lang="tr-TR" sz="2200" u="none" strike="noStrike" dirty="0"/>
                        <a:t>%</a:t>
                      </a:r>
                      <a:endParaRPr lang="tr-TR" sz="2200" b="1"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solidFill>
                      <a:schemeClr val="accent6">
                        <a:lumMod val="75000"/>
                      </a:schemeClr>
                    </a:solidFill>
                  </a:tcPr>
                </a:tc>
              </a:tr>
              <a:tr h="777767">
                <a:tc>
                  <a:txBody>
                    <a:bodyPr/>
                    <a:lstStyle/>
                    <a:p>
                      <a:pPr algn="l" fontAlgn="ctr"/>
                      <a:r>
                        <a:rPr lang="tr-TR" sz="2200" u="none" strike="noStrike" dirty="0"/>
                        <a:t>Gelir </a:t>
                      </a:r>
                      <a:r>
                        <a:rPr lang="tr-TR" sz="2200" u="none" strike="noStrike" dirty="0" smtClean="0"/>
                        <a:t>Vergisi</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69.671.645  </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%21,96</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78.726.008  </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%21,42</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r>
              <a:tr h="777767">
                <a:tc>
                  <a:txBody>
                    <a:bodyPr/>
                    <a:lstStyle/>
                    <a:p>
                      <a:pPr algn="l" fontAlgn="ctr"/>
                      <a:r>
                        <a:rPr lang="tr-TR" sz="2200" u="none" strike="noStrike" dirty="0" smtClean="0"/>
                        <a:t>Kurumlar Vergisi</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32.111.820  </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%10,12</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31.434.581  </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%8,55</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r>
              <a:tr h="777767">
                <a:tc>
                  <a:txBody>
                    <a:bodyPr/>
                    <a:lstStyle/>
                    <a:p>
                      <a:pPr algn="l" fontAlgn="ctr"/>
                      <a:r>
                        <a:rPr lang="tr-TR" sz="2200" u="none" strike="noStrike" dirty="0"/>
                        <a:t>KDV</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103.155.875  </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%32,52</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123.878.363 </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%33,71</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r>
              <a:tr h="777767">
                <a:tc>
                  <a:txBody>
                    <a:bodyPr/>
                    <a:lstStyle/>
                    <a:p>
                      <a:pPr algn="l" fontAlgn="ctr"/>
                      <a:r>
                        <a:rPr lang="tr-TR" sz="2200" u="none" strike="noStrike" dirty="0" smtClean="0"/>
                        <a:t>Diğer</a:t>
                      </a:r>
                      <a:r>
                        <a:rPr lang="tr-TR" sz="2200" u="none" strike="noStrike" baseline="0" dirty="0" smtClean="0"/>
                        <a:t> Vergiler</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112.279.279  </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%35,40</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133.478.775  </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%36,32</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r>
              <a:tr h="777767">
                <a:tc>
                  <a:txBody>
                    <a:bodyPr/>
                    <a:lstStyle/>
                    <a:p>
                      <a:pPr algn="l" fontAlgn="ctr"/>
                      <a:r>
                        <a:rPr lang="tr-TR" sz="2200" u="none" strike="noStrike" dirty="0"/>
                        <a:t>Toplam Vergi Gelirleri</a:t>
                      </a:r>
                      <a:endParaRPr lang="tr-TR" sz="2200" b="1"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317.218.619  </a:t>
                      </a:r>
                      <a:endParaRPr lang="tr-TR" sz="2200" b="1"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%100,00</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367.517.727</a:t>
                      </a:r>
                      <a:endParaRPr lang="tr-TR" sz="2200" b="1"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c>
                  <a:txBody>
                    <a:bodyPr/>
                    <a:lstStyle/>
                    <a:p>
                      <a:pPr algn="r" fontAlgn="ctr"/>
                      <a:r>
                        <a:rPr lang="tr-TR" sz="2200" u="none" strike="noStrike" dirty="0" smtClean="0"/>
                        <a:t>%100,00</a:t>
                      </a:r>
                      <a:endParaRPr lang="tr-TR" sz="2200" b="0" i="0" u="none" strike="noStrike" dirty="0">
                        <a:solidFill>
                          <a:srgbClr val="000000"/>
                        </a:solidFill>
                        <a:latin typeface="Times New Roman" pitchFamily="18" charset="0"/>
                        <a:cs typeface="Times New Roman" pitchFamily="18" charset="0"/>
                      </a:endParaRPr>
                    </a:p>
                  </a:txBody>
                  <a:tcPr marL="9525" marR="9525" marT="9525" marB="0" anchor="ctr">
                    <a:cell3D prstMaterial="dkEdge">
                      <a:bevel/>
                      <a:lightRig rig="flood" dir="t"/>
                    </a:cell3D>
                  </a:tcPr>
                </a:tc>
              </a:tr>
            </a:tbl>
          </a:graphicData>
        </a:graphic>
      </p:graphicFrame>
    </p:spTree>
    <p:extLst>
      <p:ext uri="{BB962C8B-B14F-4D97-AF65-F5344CB8AC3E}">
        <p14:creationId xmlns:p14="http://schemas.microsoft.com/office/powerpoint/2010/main" val="1648149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42984"/>
          </a:xfrm>
        </p:spPr>
        <p:txBody>
          <a:bodyPr/>
          <a:lstStyle/>
          <a:p>
            <a:r>
              <a:rPr lang="tr-TR" sz="2800" b="1" dirty="0" smtClean="0">
                <a:latin typeface="Times New Roman" pitchFamily="18" charset="0"/>
                <a:cs typeface="Times New Roman" pitchFamily="18" charset="0"/>
              </a:rPr>
              <a:t>KDV TEVKİFATI                                                            (KDV Kanunu Md. 9/1)</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marL="0" indent="363538" algn="just">
              <a:buNone/>
            </a:pPr>
            <a:r>
              <a:rPr lang="tr-TR" sz="2400" dirty="0" smtClean="0">
                <a:latin typeface="Times New Roman" pitchFamily="18" charset="0"/>
                <a:cs typeface="Times New Roman" pitchFamily="18" charset="0"/>
              </a:rPr>
              <a:t>KDV tevkifatı </a:t>
            </a:r>
            <a:r>
              <a:rPr lang="tr-TR" sz="2400" u="sng" dirty="0" smtClean="0">
                <a:latin typeface="Times New Roman" pitchFamily="18" charset="0"/>
                <a:cs typeface="Times New Roman" pitchFamily="18" charset="0"/>
              </a:rPr>
              <a:t>ihtiyari</a:t>
            </a:r>
            <a:r>
              <a:rPr lang="tr-TR" sz="2400" b="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bir uygulama olmayıp, Maliye Bakanlığınca uygulama </a:t>
            </a:r>
            <a:r>
              <a:rPr lang="tr-TR" sz="2400" b="1" dirty="0" smtClean="0">
                <a:latin typeface="Times New Roman" pitchFamily="18" charset="0"/>
                <a:cs typeface="Times New Roman" pitchFamily="18" charset="0"/>
              </a:rPr>
              <a:t>kapsamına alınan</a:t>
            </a:r>
            <a:r>
              <a:rPr lang="tr-TR" sz="2400" dirty="0" smtClean="0">
                <a:latin typeface="Times New Roman" pitchFamily="18" charset="0"/>
                <a:cs typeface="Times New Roman" pitchFamily="18" charset="0"/>
              </a:rPr>
              <a:t> işlemlerde alıcılar tarafından tevkifat yapılması </a:t>
            </a:r>
            <a:r>
              <a:rPr lang="tr-TR" sz="2400" b="1" dirty="0" smtClean="0">
                <a:solidFill>
                  <a:srgbClr val="FF0000"/>
                </a:solidFill>
                <a:latin typeface="Times New Roman" pitchFamily="18" charset="0"/>
                <a:cs typeface="Times New Roman" pitchFamily="18" charset="0"/>
              </a:rPr>
              <a:t>zorunludur.</a:t>
            </a:r>
          </a:p>
          <a:p>
            <a:pPr marL="0" indent="363538" algn="just">
              <a:buNone/>
            </a:pPr>
            <a:r>
              <a:rPr lang="tr-TR" sz="2400" dirty="0" smtClean="0">
                <a:latin typeface="Times New Roman" pitchFamily="18" charset="0"/>
                <a:cs typeface="Times New Roman" pitchFamily="18" charset="0"/>
              </a:rPr>
              <a:t>Diğer taraftan, Maliye Bakanlığınca tevkifat </a:t>
            </a:r>
            <a:r>
              <a:rPr lang="tr-TR" sz="2400" b="1" dirty="0" smtClean="0">
                <a:latin typeface="Times New Roman" pitchFamily="18" charset="0"/>
                <a:cs typeface="Times New Roman" pitchFamily="18" charset="0"/>
              </a:rPr>
              <a:t>kapsamına</a:t>
            </a: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alınmamış </a:t>
            </a:r>
            <a:r>
              <a:rPr lang="tr-TR" sz="2400" dirty="0" smtClean="0">
                <a:latin typeface="Times New Roman" pitchFamily="18" charset="0"/>
                <a:cs typeface="Times New Roman" pitchFamily="18" charset="0"/>
              </a:rPr>
              <a:t>işlemlerde alıcılar tarafından tevkifat yapılması </a:t>
            </a:r>
            <a:r>
              <a:rPr lang="tr-TR" sz="2400" b="1" dirty="0" smtClean="0">
                <a:solidFill>
                  <a:srgbClr val="FF0000"/>
                </a:solidFill>
                <a:latin typeface="Times New Roman" pitchFamily="18" charset="0"/>
                <a:cs typeface="Times New Roman" pitchFamily="18" charset="0"/>
              </a:rPr>
              <a:t>mümkün değildir.</a:t>
            </a:r>
          </a:p>
          <a:p>
            <a:pPr marL="0" indent="363538" algn="just">
              <a:buNone/>
            </a:pPr>
            <a:r>
              <a:rPr lang="tr-TR" sz="2400" dirty="0" smtClean="0">
                <a:latin typeface="Times New Roman" pitchFamily="18" charset="0"/>
                <a:cs typeface="Times New Roman" pitchFamily="18" charset="0"/>
              </a:rPr>
              <a:t>Bu sistemde bazı hallerde tevkif edilen verginin </a:t>
            </a:r>
            <a:r>
              <a:rPr lang="tr-TR" sz="2400" b="1" dirty="0" smtClean="0">
                <a:solidFill>
                  <a:srgbClr val="FF0000"/>
                </a:solidFill>
                <a:latin typeface="Times New Roman" pitchFamily="18" charset="0"/>
                <a:cs typeface="Times New Roman" pitchFamily="18" charset="0"/>
              </a:rPr>
              <a:t>tamamı</a:t>
            </a:r>
            <a:r>
              <a:rPr lang="tr-TR" sz="2400" b="1" dirty="0" smtClean="0">
                <a:latin typeface="Times New Roman" pitchFamily="18" charset="0"/>
                <a:cs typeface="Times New Roman" pitchFamily="18" charset="0"/>
              </a:rPr>
              <a:t> alıcı tarafından</a:t>
            </a:r>
            <a:r>
              <a:rPr lang="tr-TR" sz="2400" b="1" dirty="0" smtClean="0">
                <a:solidFill>
                  <a:srgbClr val="FF0000"/>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(Tam </a:t>
            </a:r>
            <a:r>
              <a:rPr lang="tr-TR" sz="2400" dirty="0" err="1" smtClean="0">
                <a:latin typeface="Times New Roman" pitchFamily="18" charset="0"/>
                <a:cs typeface="Times New Roman" pitchFamily="18" charset="0"/>
              </a:rPr>
              <a:t>Tevkifat</a:t>
            </a:r>
            <a:r>
              <a:rPr lang="tr-TR" sz="2400" dirty="0" smtClean="0">
                <a:latin typeface="Times New Roman" pitchFamily="18" charset="0"/>
                <a:cs typeface="Times New Roman" pitchFamily="18" charset="0"/>
              </a:rPr>
              <a:t>), </a:t>
            </a:r>
          </a:p>
          <a:p>
            <a:pPr marL="0" indent="363538" algn="just">
              <a:buNone/>
            </a:pPr>
            <a:r>
              <a:rPr lang="tr-TR" sz="2400" dirty="0" smtClean="0">
                <a:latin typeface="Times New Roman" pitchFamily="18" charset="0"/>
                <a:cs typeface="Times New Roman" pitchFamily="18" charset="0"/>
              </a:rPr>
              <a:t>bazı hallerde tevkif edilen verginin </a:t>
            </a:r>
            <a:r>
              <a:rPr lang="tr-TR" sz="2400" b="1" dirty="0" smtClean="0">
                <a:solidFill>
                  <a:srgbClr val="FF0000"/>
                </a:solidFill>
                <a:latin typeface="Times New Roman" pitchFamily="18" charset="0"/>
                <a:cs typeface="Times New Roman" pitchFamily="18" charset="0"/>
              </a:rPr>
              <a:t>Maliye Bakanlığı tarafından belirlenen kısmı</a:t>
            </a:r>
            <a:r>
              <a:rPr lang="tr-TR" sz="2400" b="1" dirty="0" smtClean="0">
                <a:latin typeface="Times New Roman" pitchFamily="18" charset="0"/>
                <a:cs typeface="Times New Roman" pitchFamily="18" charset="0"/>
              </a:rPr>
              <a:t> alıcı tarafından</a:t>
            </a:r>
            <a:r>
              <a:rPr lang="tr-TR" sz="2400" dirty="0" smtClean="0">
                <a:latin typeface="Times New Roman" pitchFamily="18" charset="0"/>
                <a:cs typeface="Times New Roman" pitchFamily="18" charset="0"/>
              </a:rPr>
              <a:t> </a:t>
            </a:r>
            <a:r>
              <a:rPr lang="tr-TR" sz="2400" b="1" dirty="0" smtClean="0">
                <a:solidFill>
                  <a:srgbClr val="FF0000"/>
                </a:solidFill>
                <a:latin typeface="Times New Roman" pitchFamily="18" charset="0"/>
                <a:cs typeface="Times New Roman" pitchFamily="18" charset="0"/>
              </a:rPr>
              <a:t>kalan kısmı ise </a:t>
            </a:r>
            <a:r>
              <a:rPr lang="tr-TR" sz="2400" b="1" dirty="0" smtClean="0">
                <a:latin typeface="Times New Roman" pitchFamily="18" charset="0"/>
                <a:cs typeface="Times New Roman" pitchFamily="18" charset="0"/>
              </a:rPr>
              <a:t>satıcı tarafından </a:t>
            </a:r>
            <a:r>
              <a:rPr lang="tr-TR" sz="2400" b="1" u="sng" dirty="0" smtClean="0">
                <a:latin typeface="Times New Roman" pitchFamily="18" charset="0"/>
                <a:cs typeface="Times New Roman" pitchFamily="18" charset="0"/>
              </a:rPr>
              <a:t>beyan edilir.</a:t>
            </a:r>
            <a:r>
              <a:rPr lang="tr-TR" sz="2400" dirty="0" smtClean="0">
                <a:latin typeface="Times New Roman" pitchFamily="18" charset="0"/>
                <a:cs typeface="Times New Roman" pitchFamily="18" charset="0"/>
              </a:rPr>
              <a:t> (Kısmi </a:t>
            </a:r>
            <a:r>
              <a:rPr lang="tr-TR" sz="2400" dirty="0" err="1" smtClean="0">
                <a:latin typeface="Times New Roman" pitchFamily="18" charset="0"/>
                <a:cs typeface="Times New Roman" pitchFamily="18" charset="0"/>
              </a:rPr>
              <a:t>Tevkifat</a:t>
            </a:r>
            <a:r>
              <a:rPr lang="tr-TR" sz="2400" dirty="0" smtClean="0">
                <a:latin typeface="Times New Roman" pitchFamily="18" charset="0"/>
                <a:cs typeface="Times New Roman" pitchFamily="18" charset="0"/>
              </a:rPr>
              <a:t>)</a:t>
            </a:r>
            <a:endParaRPr lang="tr-TR" sz="2400" b="1" dirty="0" smtClean="0">
              <a:solidFill>
                <a:srgbClr val="FF0000"/>
              </a:solidFill>
              <a:latin typeface="Times New Roman" pitchFamily="18" charset="0"/>
              <a:cs typeface="Times New Roman" pitchFamily="18" charset="0"/>
            </a:endParaRPr>
          </a:p>
          <a:p>
            <a:pPr>
              <a:buNone/>
            </a:pPr>
            <a:r>
              <a:rPr lang="tr-TR" sz="2800" b="1" dirty="0" smtClean="0">
                <a:solidFill>
                  <a:srgbClr val="FF0000"/>
                </a:solidFill>
                <a:latin typeface="Times New Roman" pitchFamily="18" charset="0"/>
                <a:cs typeface="Times New Roman" pitchFamily="18" charset="0"/>
              </a:rPr>
              <a:t> </a:t>
            </a:r>
            <a:endParaRPr lang="tr-TR" sz="28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D69FA0D1-DEE6-FA4B-AF71-8F5B3360E0F2}" type="slidenum">
              <a:rPr lang="en-US" smtClean="0"/>
              <a:pPr/>
              <a:t>116</a:t>
            </a:fld>
            <a:endParaRPr lang="en-US"/>
          </a:p>
        </p:txBody>
      </p:sp>
    </p:spTree>
    <p:extLst>
      <p:ext uri="{BB962C8B-B14F-4D97-AF65-F5344CB8AC3E}">
        <p14:creationId xmlns:p14="http://schemas.microsoft.com/office/powerpoint/2010/main" val="3826548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lstStyle/>
          <a:p>
            <a:r>
              <a:rPr lang="tr-TR" sz="2400" b="1" dirty="0" smtClean="0">
                <a:latin typeface="Times New Roman" pitchFamily="18" charset="0"/>
                <a:cs typeface="Times New Roman" pitchFamily="18" charset="0"/>
              </a:rPr>
              <a:t>TEVKİFATIN BEYANI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611560" y="1600201"/>
            <a:ext cx="8075240" cy="4277071"/>
          </a:xfrm>
        </p:spPr>
        <p:txBody>
          <a:bodyPr>
            <a:normAutofit lnSpcReduction="10000"/>
          </a:bodyPr>
          <a:lstStyle/>
          <a:p>
            <a:pPr marL="0" indent="261938" algn="just">
              <a:buNone/>
            </a:pPr>
            <a:r>
              <a:rPr lang="tr-TR" sz="2400" dirty="0" smtClean="0">
                <a:latin typeface="Times New Roman" pitchFamily="18" charset="0"/>
                <a:cs typeface="Times New Roman" pitchFamily="18" charset="0"/>
              </a:rPr>
              <a:t>İşleme ait fatura veya benzeri belge </a:t>
            </a:r>
            <a:r>
              <a:rPr lang="tr-TR" sz="2400" b="1" u="sng" dirty="0" smtClean="0">
                <a:latin typeface="Times New Roman" pitchFamily="18" charset="0"/>
                <a:cs typeface="Times New Roman" pitchFamily="18" charset="0"/>
              </a:rPr>
              <a:t>izleyen ay içinde düzenlense dahi </a:t>
            </a:r>
            <a:r>
              <a:rPr lang="tr-TR" sz="2400" dirty="0" smtClean="0">
                <a:latin typeface="Times New Roman" pitchFamily="18" charset="0"/>
                <a:cs typeface="Times New Roman" pitchFamily="18" charset="0"/>
              </a:rPr>
              <a:t>sorumlu sıfatıyla beyan,</a:t>
            </a:r>
            <a:r>
              <a:rPr lang="tr-TR" sz="2400" b="1" dirty="0" smtClean="0">
                <a:solidFill>
                  <a:srgbClr val="FF0000"/>
                </a:solidFill>
                <a:latin typeface="Times New Roman" pitchFamily="18" charset="0"/>
                <a:cs typeface="Times New Roman" pitchFamily="18" charset="0"/>
              </a:rPr>
              <a:t> </a:t>
            </a:r>
          </a:p>
          <a:p>
            <a:pPr marL="0" indent="261938" algn="just">
              <a:buNone/>
            </a:pPr>
            <a:r>
              <a:rPr lang="tr-TR" sz="2400" b="1" dirty="0" smtClean="0">
                <a:solidFill>
                  <a:srgbClr val="FF0000"/>
                </a:solidFill>
                <a:latin typeface="Times New Roman" pitchFamily="18" charset="0"/>
                <a:cs typeface="Times New Roman" pitchFamily="18" charset="0"/>
              </a:rPr>
              <a:t>işlemin vuku bulduğu dönemin beyan süresi içinde yapılacaktır.</a:t>
            </a:r>
          </a:p>
          <a:p>
            <a:pPr marL="0" indent="261938" algn="just">
              <a:buFontTx/>
              <a:buChar char="-"/>
            </a:pPr>
            <a:r>
              <a:rPr lang="tr-TR" sz="2400" dirty="0" smtClean="0">
                <a:latin typeface="Times New Roman" pitchFamily="18" charset="0"/>
                <a:cs typeface="Times New Roman" pitchFamily="18" charset="0"/>
              </a:rPr>
              <a:t>İşlem bedelinin ödenmemesi,</a:t>
            </a:r>
          </a:p>
          <a:p>
            <a:pPr marL="0" indent="261938" algn="just">
              <a:buFontTx/>
              <a:buChar char="-"/>
            </a:pPr>
            <a:r>
              <a:rPr lang="tr-TR" sz="2400" dirty="0" smtClean="0">
                <a:latin typeface="Times New Roman" pitchFamily="18" charset="0"/>
                <a:cs typeface="Times New Roman" pitchFamily="18" charset="0"/>
              </a:rPr>
              <a:t>işleme ait faturanın süresinde düzenlenmemesi,</a:t>
            </a:r>
          </a:p>
          <a:p>
            <a:pPr marL="0" indent="261938" algn="just">
              <a:buFontTx/>
              <a:buChar char="-"/>
            </a:pPr>
            <a:r>
              <a:rPr lang="tr-TR" sz="2400" dirty="0" smtClean="0">
                <a:latin typeface="Times New Roman" pitchFamily="18" charset="0"/>
                <a:cs typeface="Times New Roman" pitchFamily="18" charset="0"/>
              </a:rPr>
              <a:t>alıcıya geç gelmesi veya</a:t>
            </a:r>
          </a:p>
          <a:p>
            <a:pPr marL="0" indent="261938" algn="just">
              <a:buFontTx/>
              <a:buChar char="-"/>
            </a:pPr>
            <a:r>
              <a:rPr lang="tr-TR" sz="2400" dirty="0" smtClean="0">
                <a:latin typeface="Times New Roman" pitchFamily="18" charset="0"/>
                <a:cs typeface="Times New Roman" pitchFamily="18" charset="0"/>
              </a:rPr>
              <a:t>hiç gelmemesi,</a:t>
            </a:r>
          </a:p>
          <a:p>
            <a:pPr marL="0" indent="261938" algn="just">
              <a:buNone/>
            </a:pP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tevkifatın</a:t>
            </a:r>
            <a:r>
              <a:rPr lang="tr-TR" sz="2400" dirty="0" smtClean="0">
                <a:latin typeface="Times New Roman" pitchFamily="18" charset="0"/>
                <a:cs typeface="Times New Roman" pitchFamily="18" charset="0"/>
              </a:rPr>
              <a:t> yapılıp yukarıda belirtilen süre içinde </a:t>
            </a:r>
            <a:r>
              <a:rPr lang="tr-TR" sz="2400" b="1" dirty="0" smtClean="0">
                <a:latin typeface="Times New Roman" pitchFamily="18" charset="0"/>
                <a:cs typeface="Times New Roman" pitchFamily="18" charset="0"/>
              </a:rPr>
              <a:t>sorumlu tarafından beyan edilmesine engel değildir. </a:t>
            </a:r>
          </a:p>
          <a:p>
            <a:pPr algn="just">
              <a:buNone/>
            </a:pPr>
            <a:r>
              <a:rPr lang="tr-TR" sz="2400" b="1" dirty="0" smtClean="0">
                <a:latin typeface="Times New Roman" pitchFamily="18" charset="0"/>
                <a:cs typeface="Times New Roman" pitchFamily="18" charset="0"/>
              </a:rPr>
              <a:t> </a:t>
            </a:r>
          </a:p>
          <a:p>
            <a:pPr marL="0" indent="0" algn="just">
              <a:buNone/>
            </a:pPr>
            <a:endParaRPr lang="tr-TR" sz="2400" b="1" dirty="0" smtClean="0">
              <a:solidFill>
                <a:srgbClr val="FF0000"/>
              </a:solidFill>
              <a:latin typeface="Times New Roman" pitchFamily="18" charset="0"/>
              <a:cs typeface="Times New Roman" pitchFamily="18" charset="0"/>
            </a:endParaRPr>
          </a:p>
          <a:p>
            <a:pPr marL="0" indent="0" algn="just">
              <a:buNone/>
            </a:pPr>
            <a:endParaRPr lang="tr-TR" sz="2400" b="1" dirty="0" smtClean="0">
              <a:solidFill>
                <a:srgbClr val="FF0000"/>
              </a:solidFill>
              <a:latin typeface="Times New Roman" pitchFamily="18" charset="0"/>
              <a:cs typeface="Times New Roman" pitchFamily="18" charset="0"/>
            </a:endParaRPr>
          </a:p>
          <a:p>
            <a:pPr algn="just">
              <a:buNone/>
            </a:pPr>
            <a:endParaRPr lang="tr-TR" sz="2400" dirty="0" smtClean="0">
              <a:latin typeface="Times New Roman" pitchFamily="18" charset="0"/>
              <a:cs typeface="Times New Roman" pitchFamily="18" charset="0"/>
            </a:endParaRPr>
          </a:p>
          <a:p>
            <a:pPr algn="just"/>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117</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Tree>
    <p:extLst>
      <p:ext uri="{BB962C8B-B14F-4D97-AF65-F5344CB8AC3E}">
        <p14:creationId xmlns:p14="http://schemas.microsoft.com/office/powerpoint/2010/main" val="13231024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0"/>
            <a:ext cx="8100392" cy="1142984"/>
          </a:xfrm>
        </p:spPr>
        <p:txBody>
          <a:bodyPr/>
          <a:lstStyle/>
          <a:p>
            <a:r>
              <a:rPr lang="tr-TR" sz="2200" b="1" dirty="0" smtClean="0">
                <a:latin typeface="Times New Roman" pitchFamily="18" charset="0"/>
                <a:cs typeface="Times New Roman" pitchFamily="18" charset="0"/>
              </a:rPr>
              <a:t>VERGİNİN SONRADAN, İKMALEN VEYA RE’SEN TARH EDİLMESİ HALİNDE İNDİRİLECEĞİ DÖNEM SORUNU</a:t>
            </a:r>
            <a:endParaRPr lang="tr-TR" sz="2200"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marL="0" indent="449263" algn="just">
              <a:buNone/>
            </a:pPr>
            <a:r>
              <a:rPr lang="tr-TR" sz="2200" dirty="0" smtClean="0">
                <a:latin typeface="Times New Roman" pitchFamily="18" charset="0"/>
                <a:cs typeface="Times New Roman" pitchFamily="18" charset="0"/>
              </a:rPr>
              <a:t>Vergi idaresi tarafından KDV </a:t>
            </a:r>
            <a:r>
              <a:rPr lang="tr-TR" sz="2200" dirty="0" err="1" smtClean="0">
                <a:latin typeface="Times New Roman" pitchFamily="18" charset="0"/>
                <a:cs typeface="Times New Roman" pitchFamily="18" charset="0"/>
              </a:rPr>
              <a:t>tevkifatının</a:t>
            </a:r>
            <a:r>
              <a:rPr lang="tr-TR" sz="2200" dirty="0" smtClean="0">
                <a:latin typeface="Times New Roman" pitchFamily="18" charset="0"/>
                <a:cs typeface="Times New Roman" pitchFamily="18" charset="0"/>
              </a:rPr>
              <a:t> sonradan mükellef tarafından </a:t>
            </a:r>
            <a:r>
              <a:rPr lang="tr-TR" sz="2200" b="1" dirty="0" smtClean="0">
                <a:latin typeface="Times New Roman" pitchFamily="18" charset="0"/>
                <a:cs typeface="Times New Roman" pitchFamily="18" charset="0"/>
              </a:rPr>
              <a:t>pişmanlıkla</a:t>
            </a:r>
            <a:r>
              <a:rPr lang="tr-TR" sz="2200" dirty="0" smtClean="0">
                <a:latin typeface="Times New Roman" pitchFamily="18" charset="0"/>
                <a:cs typeface="Times New Roman" pitchFamily="18" charset="0"/>
              </a:rPr>
              <a:t> veya idare tarafından </a:t>
            </a:r>
            <a:r>
              <a:rPr lang="tr-TR" sz="2200" b="1" dirty="0" err="1" smtClean="0">
                <a:latin typeface="Times New Roman" pitchFamily="18" charset="0"/>
                <a:cs typeface="Times New Roman" pitchFamily="18" charset="0"/>
              </a:rPr>
              <a:t>ikmalen</a:t>
            </a:r>
            <a:r>
              <a:rPr lang="tr-TR" sz="2200" b="1" dirty="0" smtClean="0">
                <a:latin typeface="Times New Roman" pitchFamily="18" charset="0"/>
                <a:cs typeface="Times New Roman" pitchFamily="18" charset="0"/>
              </a:rPr>
              <a:t> veya </a:t>
            </a:r>
            <a:r>
              <a:rPr lang="tr-TR" sz="2200" b="1" dirty="0" err="1" smtClean="0">
                <a:latin typeface="Times New Roman" pitchFamily="18" charset="0"/>
                <a:cs typeface="Times New Roman" pitchFamily="18" charset="0"/>
              </a:rPr>
              <a:t>re’sen</a:t>
            </a:r>
            <a:r>
              <a:rPr lang="tr-TR" sz="2200" b="1" dirty="0" smtClean="0">
                <a:latin typeface="Times New Roman" pitchFamily="18" charset="0"/>
                <a:cs typeface="Times New Roman" pitchFamily="18" charset="0"/>
              </a:rPr>
              <a:t> </a:t>
            </a:r>
            <a:r>
              <a:rPr lang="tr-TR" sz="2200" b="1" dirty="0" err="1" smtClean="0">
                <a:latin typeface="Times New Roman" pitchFamily="18" charset="0"/>
                <a:cs typeface="Times New Roman" pitchFamily="18" charset="0"/>
              </a:rPr>
              <a:t>tarhedilmesi</a:t>
            </a:r>
            <a:r>
              <a:rPr lang="tr-TR" sz="2200" b="1" dirty="0" smtClean="0">
                <a:latin typeface="Times New Roman" pitchFamily="18" charset="0"/>
                <a:cs typeface="Times New Roman" pitchFamily="18" charset="0"/>
              </a:rPr>
              <a:t> </a:t>
            </a:r>
            <a:r>
              <a:rPr lang="tr-TR" sz="2200" dirty="0" smtClean="0">
                <a:latin typeface="Times New Roman" pitchFamily="18" charset="0"/>
                <a:cs typeface="Times New Roman" pitchFamily="18" charset="0"/>
              </a:rPr>
              <a:t>halinde, KDV2 beyannamesi ile beyan edilen verginin </a:t>
            </a:r>
            <a:r>
              <a:rPr lang="tr-TR" sz="2200" u="sng" dirty="0" smtClean="0">
                <a:latin typeface="Times New Roman" pitchFamily="18" charset="0"/>
                <a:cs typeface="Times New Roman" pitchFamily="18" charset="0"/>
              </a:rPr>
              <a:t>hangi dönemde indirim konusu yapılabileceği</a:t>
            </a:r>
            <a:r>
              <a:rPr lang="tr-TR" sz="2200" dirty="0" smtClean="0">
                <a:latin typeface="Times New Roman" pitchFamily="18" charset="0"/>
                <a:cs typeface="Times New Roman" pitchFamily="18" charset="0"/>
              </a:rPr>
              <a:t> konusunda </a:t>
            </a:r>
            <a:r>
              <a:rPr lang="tr-TR" sz="2200" dirty="0" err="1" smtClean="0">
                <a:latin typeface="Times New Roman" pitchFamily="18" charset="0"/>
                <a:cs typeface="Times New Roman" pitchFamily="18" charset="0"/>
              </a:rPr>
              <a:t>KDVGUT’de</a:t>
            </a:r>
            <a:r>
              <a:rPr lang="tr-TR" sz="2200" dirty="0" smtClean="0">
                <a:latin typeface="Times New Roman" pitchFamily="18" charset="0"/>
                <a:cs typeface="Times New Roman" pitchFamily="18" charset="0"/>
              </a:rPr>
              <a:t> tam bir açıklık bulunmamaktadır.</a:t>
            </a:r>
          </a:p>
          <a:p>
            <a:pPr marL="0" indent="449263" algn="just">
              <a:buNone/>
            </a:pPr>
            <a:r>
              <a:rPr lang="tr-TR" sz="2200" dirty="0" smtClean="0">
                <a:latin typeface="Times New Roman" pitchFamily="18" charset="0"/>
                <a:cs typeface="Times New Roman" pitchFamily="18" charset="0"/>
              </a:rPr>
              <a:t>Benzeri bir durumun geçmiş oluşabileceğini düşünen Vergi İdaresi </a:t>
            </a:r>
            <a:r>
              <a:rPr lang="tr-TR" sz="2200" b="1" dirty="0" smtClean="0">
                <a:latin typeface="Times New Roman" pitchFamily="18" charset="0"/>
                <a:cs typeface="Times New Roman" pitchFamily="18" charset="0"/>
              </a:rPr>
              <a:t>20.07.1995 tarihinde yayınlanan 49 no.lu KDV tebliğinde; </a:t>
            </a:r>
            <a:r>
              <a:rPr lang="tr-TR" sz="2200" i="1" dirty="0" smtClean="0">
                <a:latin typeface="Times New Roman" pitchFamily="18" charset="0"/>
                <a:cs typeface="Times New Roman" pitchFamily="18" charset="0"/>
              </a:rPr>
              <a:t>KDV indiriminin, </a:t>
            </a:r>
            <a:r>
              <a:rPr lang="tr-TR" sz="2200" i="1" dirty="0" err="1" smtClean="0">
                <a:latin typeface="Times New Roman" pitchFamily="18" charset="0"/>
                <a:cs typeface="Times New Roman" pitchFamily="18" charset="0"/>
              </a:rPr>
              <a:t>ikmalen</a:t>
            </a:r>
            <a:r>
              <a:rPr lang="tr-TR" sz="2200" i="1" dirty="0" smtClean="0">
                <a:latin typeface="Times New Roman" pitchFamily="18" charset="0"/>
                <a:cs typeface="Times New Roman" pitchFamily="18" charset="0"/>
              </a:rPr>
              <a:t> veya </a:t>
            </a:r>
            <a:r>
              <a:rPr lang="tr-TR" sz="2200" i="1" dirty="0" err="1" smtClean="0">
                <a:latin typeface="Times New Roman" pitchFamily="18" charset="0"/>
                <a:cs typeface="Times New Roman" pitchFamily="18" charset="0"/>
              </a:rPr>
              <a:t>re’sen</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tarhedilen</a:t>
            </a:r>
            <a:r>
              <a:rPr lang="tr-TR" sz="2200" i="1" dirty="0" smtClean="0">
                <a:latin typeface="Times New Roman" pitchFamily="18" charset="0"/>
                <a:cs typeface="Times New Roman" pitchFamily="18" charset="0"/>
              </a:rPr>
              <a:t> vergi aslının vergi dairesine ödenmesi ve </a:t>
            </a:r>
            <a:r>
              <a:rPr lang="tr-TR" sz="2200" i="1" u="sng" dirty="0" smtClean="0">
                <a:latin typeface="Times New Roman" pitchFamily="18" charset="0"/>
                <a:cs typeface="Times New Roman" pitchFamily="18" charset="0"/>
              </a:rPr>
              <a:t>ödemenin gerçekleştiği takvim yılı aşılmaması şartıyla kanuni defterlere kaydedildiği dönemde, I numaralı katma değer vergisi beyannamesi ile yapılacaktır</a:t>
            </a:r>
            <a:r>
              <a:rPr lang="tr-TR" sz="2200" i="1" dirty="0" smtClean="0">
                <a:latin typeface="Times New Roman" pitchFamily="18" charset="0"/>
                <a:cs typeface="Times New Roman" pitchFamily="18" charset="0"/>
              </a:rPr>
              <a:t>.” </a:t>
            </a:r>
            <a:r>
              <a:rPr lang="tr-TR" sz="2200" b="1" i="1" dirty="0" smtClean="0">
                <a:latin typeface="Times New Roman" pitchFamily="18" charset="0"/>
                <a:cs typeface="Times New Roman" pitchFamily="18" charset="0"/>
              </a:rPr>
              <a:t> </a:t>
            </a:r>
            <a:r>
              <a:rPr lang="tr-TR" sz="2200" dirty="0" smtClean="0">
                <a:latin typeface="Times New Roman" pitchFamily="18" charset="0"/>
                <a:cs typeface="Times New Roman" pitchFamily="18" charset="0"/>
              </a:rPr>
              <a:t>görüşüne yer vermiştir. Bu tebliğ 117 no.lu tebliğ ile yürürlükten kaldırılmış olup </a:t>
            </a:r>
            <a:r>
              <a:rPr lang="tr-TR" sz="2200" dirty="0" err="1" smtClean="0">
                <a:latin typeface="Times New Roman" pitchFamily="18" charset="0"/>
                <a:cs typeface="Times New Roman" pitchFamily="18" charset="0"/>
              </a:rPr>
              <a:t>KDVUGT’de</a:t>
            </a:r>
            <a:r>
              <a:rPr lang="tr-TR" sz="2200" dirty="0" smtClean="0">
                <a:latin typeface="Times New Roman" pitchFamily="18" charset="0"/>
                <a:cs typeface="Times New Roman" pitchFamily="18" charset="0"/>
              </a:rPr>
              <a:t> de bu konuda herhangi bir açıklamaya yer verilmemiştir.</a:t>
            </a:r>
          </a:p>
          <a:p>
            <a:pPr>
              <a:buNone/>
            </a:pPr>
            <a:r>
              <a:rPr lang="tr-TR" sz="2200" b="1" dirty="0" smtClean="0"/>
              <a:t>	</a:t>
            </a:r>
            <a:endParaRPr lang="tr-TR" sz="2200" b="1" dirty="0"/>
          </a:p>
        </p:txBody>
      </p:sp>
      <p:sp>
        <p:nvSpPr>
          <p:cNvPr id="4" name="3 Slayt Numarası Yer Tutucusu"/>
          <p:cNvSpPr>
            <a:spLocks noGrp="1"/>
          </p:cNvSpPr>
          <p:nvPr>
            <p:ph type="sldNum" sz="quarter" idx="12"/>
          </p:nvPr>
        </p:nvSpPr>
        <p:spPr/>
        <p:txBody>
          <a:bodyPr/>
          <a:lstStyle/>
          <a:p>
            <a:fld id="{D69FA0D1-DEE6-FA4B-AF71-8F5B3360E0F2}" type="slidenum">
              <a:rPr lang="en-US" smtClean="0"/>
              <a:pPr/>
              <a:t>118</a:t>
            </a:fld>
            <a:endParaRPr lang="en-US"/>
          </a:p>
        </p:txBody>
      </p:sp>
    </p:spTree>
    <p:extLst>
      <p:ext uri="{BB962C8B-B14F-4D97-AF65-F5344CB8AC3E}">
        <p14:creationId xmlns:p14="http://schemas.microsoft.com/office/powerpoint/2010/main" val="325661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0"/>
            <a:ext cx="8640960" cy="1142984"/>
          </a:xfrm>
        </p:spPr>
        <p:txBody>
          <a:bodyPr/>
          <a:lstStyle/>
          <a:p>
            <a:r>
              <a:rPr lang="tr-TR" sz="2000" b="1" dirty="0" smtClean="0">
                <a:latin typeface="Times New Roman" pitchFamily="18" charset="0"/>
                <a:cs typeface="Times New Roman" pitchFamily="18" charset="0"/>
              </a:rPr>
              <a:t>KISMİ TEVKİFATLI FATURADA YER ALAN MAL VEYA HİZMETİN BİR KISMININ </a:t>
            </a:r>
            <a:r>
              <a:rPr lang="tr-TR" sz="2000" b="1" u="sng" dirty="0" smtClean="0">
                <a:effectLst>
                  <a:outerShdw blurRad="38100" dist="38100" dir="2700000" algn="tl">
                    <a:srgbClr val="000000">
                      <a:alpha val="43137"/>
                    </a:srgbClr>
                  </a:outerShdw>
                </a:effectLst>
                <a:latin typeface="Times New Roman" pitchFamily="18" charset="0"/>
                <a:cs typeface="Times New Roman" pitchFamily="18" charset="0"/>
              </a:rPr>
              <a:t>AYNI AY İÇERİSİNDE </a:t>
            </a:r>
            <a:r>
              <a:rPr lang="tr-TR" sz="2000" b="1" u="sng" dirty="0" smtClean="0">
                <a:latin typeface="Times New Roman" pitchFamily="18" charset="0"/>
                <a:cs typeface="Times New Roman" pitchFamily="18" charset="0"/>
              </a:rPr>
              <a:t>İADE EDİLMESİ SORUNU</a:t>
            </a:r>
            <a:endParaRPr lang="tr-TR" sz="2000" b="1" u="sng"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a:bodyPr>
          <a:lstStyle/>
          <a:p>
            <a:pPr marL="0" indent="363538" algn="just">
              <a:buNone/>
            </a:pPr>
            <a:r>
              <a:rPr lang="tr-TR" sz="2200" b="1" dirty="0" smtClean="0">
                <a:latin typeface="Times New Roman" pitchFamily="18" charset="0"/>
                <a:cs typeface="Times New Roman" pitchFamily="18" charset="0"/>
              </a:rPr>
              <a:t>GENEL KURAL: </a:t>
            </a:r>
            <a:r>
              <a:rPr lang="tr-TR" sz="2200" dirty="0" smtClean="0">
                <a:latin typeface="Times New Roman" pitchFamily="18" charset="0"/>
                <a:cs typeface="Times New Roman" pitchFamily="18" charset="0"/>
              </a:rPr>
              <a:t>işlem bedeli üzerinden hesaplanan verginin </a:t>
            </a:r>
            <a:r>
              <a:rPr lang="tr-TR" sz="2200" b="1" dirty="0" smtClean="0">
                <a:solidFill>
                  <a:srgbClr val="FF0000"/>
                </a:solidFill>
                <a:latin typeface="Times New Roman" pitchFamily="18" charset="0"/>
                <a:cs typeface="Times New Roman" pitchFamily="18" charset="0"/>
              </a:rPr>
              <a:t>tevkifata tabi tutulmayan kısmı </a:t>
            </a:r>
            <a:r>
              <a:rPr lang="tr-TR" sz="2200" dirty="0" smtClean="0">
                <a:latin typeface="Times New Roman" pitchFamily="18" charset="0"/>
                <a:cs typeface="Times New Roman" pitchFamily="18" charset="0"/>
              </a:rPr>
              <a:t>üzerinden düzeltme işlemi gerçekleştirilecektir. </a:t>
            </a:r>
          </a:p>
          <a:p>
            <a:pPr marL="0" indent="363538" algn="just">
              <a:buNone/>
            </a:pPr>
            <a:r>
              <a:rPr lang="tr-TR" sz="2200" dirty="0" smtClean="0">
                <a:latin typeface="Times New Roman" pitchFamily="18" charset="0"/>
                <a:cs typeface="Times New Roman" pitchFamily="18" charset="0"/>
              </a:rPr>
              <a:t>Diğer bir ifade ile düzeltme işlemi </a:t>
            </a:r>
            <a:r>
              <a:rPr lang="tr-TR" sz="2200" b="1" dirty="0" smtClean="0">
                <a:latin typeface="Times New Roman" pitchFamily="18" charset="0"/>
                <a:cs typeface="Times New Roman" pitchFamily="18" charset="0"/>
              </a:rPr>
              <a:t>satıcı tarafından beyan edilen kısım üzerinde yapılacaktır. </a:t>
            </a:r>
          </a:p>
          <a:p>
            <a:pPr marL="0" indent="363538" algn="just">
              <a:buNone/>
            </a:pPr>
            <a:r>
              <a:rPr lang="tr-TR" sz="2200" dirty="0" smtClean="0">
                <a:latin typeface="Times New Roman" pitchFamily="18" charset="0"/>
                <a:cs typeface="Times New Roman" pitchFamily="18" charset="0"/>
              </a:rPr>
              <a:t>Alıcı tarafından KDV2 beyannamesi ile beyan edilip ödenen kısım </a:t>
            </a:r>
            <a:r>
              <a:rPr lang="tr-TR" sz="2200" b="1" dirty="0" smtClean="0">
                <a:latin typeface="Times New Roman" pitchFamily="18" charset="0"/>
                <a:cs typeface="Times New Roman" pitchFamily="18" charset="0"/>
              </a:rPr>
              <a:t>düzeltme işlemine konu edilmeyecektir.</a:t>
            </a:r>
          </a:p>
          <a:p>
            <a:pPr marL="0" indent="363538" algn="just">
              <a:buNone/>
            </a:pPr>
            <a:r>
              <a:rPr lang="tr-TR" sz="2200" b="1" dirty="0" smtClean="0">
                <a:solidFill>
                  <a:srgbClr val="FF0000"/>
                </a:solidFill>
                <a:latin typeface="Times New Roman" pitchFamily="18" charset="0"/>
                <a:cs typeface="Times New Roman" pitchFamily="18" charset="0"/>
              </a:rPr>
              <a:t>Yani, alış faturasında tevkifata tabi tutulmuş kısımdan iade işlemi yapılmış olsa dahi faturada yer alan tutarın tamamının KDV2 beyannamesi ile beyan edilmesi zorunludur.</a:t>
            </a:r>
          </a:p>
          <a:p>
            <a:pPr marL="0" indent="363538" algn="just">
              <a:buNone/>
            </a:pPr>
            <a:r>
              <a:rPr lang="tr-TR" sz="2200" b="1" u="sng" dirty="0" smtClean="0">
                <a:solidFill>
                  <a:srgbClr val="FF0000"/>
                </a:solidFill>
                <a:latin typeface="Times New Roman" pitchFamily="18" charset="0"/>
                <a:cs typeface="Times New Roman" pitchFamily="18" charset="0"/>
              </a:rPr>
              <a:t>Önemli Not</a:t>
            </a:r>
            <a:r>
              <a:rPr lang="tr-TR" sz="2200" b="1" dirty="0" smtClean="0">
                <a:solidFill>
                  <a:srgbClr val="FF0000"/>
                </a:solidFill>
                <a:latin typeface="Times New Roman" pitchFamily="18" charset="0"/>
                <a:cs typeface="Times New Roman" pitchFamily="18" charset="0"/>
              </a:rPr>
              <a:t>: </a:t>
            </a:r>
            <a:r>
              <a:rPr lang="tr-TR" sz="2200" b="1" dirty="0" smtClean="0">
                <a:latin typeface="Times New Roman" pitchFamily="18" charset="0"/>
                <a:cs typeface="Times New Roman" pitchFamily="18" charset="0"/>
              </a:rPr>
              <a:t>Satıcının KDV Beyannamesinde, alıcının VKN, Adı-Soyadı, satış faturasının tarihi, seri no.su, </a:t>
            </a:r>
            <a:r>
              <a:rPr lang="tr-TR" sz="2200" b="1" dirty="0" err="1" smtClean="0">
                <a:latin typeface="Times New Roman" pitchFamily="18" charset="0"/>
                <a:cs typeface="Times New Roman" pitchFamily="18" charset="0"/>
              </a:rPr>
              <a:t>tevkifat</a:t>
            </a:r>
            <a:r>
              <a:rPr lang="tr-TR" sz="2200" b="1" dirty="0" smtClean="0">
                <a:latin typeface="Times New Roman" pitchFamily="18" charset="0"/>
                <a:cs typeface="Times New Roman" pitchFamily="18" charset="0"/>
              </a:rPr>
              <a:t> uygulanan işlemin cinsi  ve işlemin tutarının yer aldığı unutulmamalıdır.</a:t>
            </a:r>
            <a:endParaRPr lang="tr-TR" sz="2200" dirty="0" smtClean="0">
              <a:latin typeface="Times New Roman" pitchFamily="18" charset="0"/>
              <a:cs typeface="Times New Roman" pitchFamily="18" charset="0"/>
            </a:endParaRPr>
          </a:p>
          <a:p>
            <a:pPr>
              <a:buNone/>
            </a:pPr>
            <a:r>
              <a:rPr lang="tr-TR" sz="2200" b="1" dirty="0" smtClean="0"/>
              <a:t>	</a:t>
            </a:r>
            <a:endParaRPr lang="tr-TR" sz="2200" b="1" dirty="0"/>
          </a:p>
        </p:txBody>
      </p:sp>
      <p:sp>
        <p:nvSpPr>
          <p:cNvPr id="4" name="3 Slayt Numarası Yer Tutucusu"/>
          <p:cNvSpPr>
            <a:spLocks noGrp="1"/>
          </p:cNvSpPr>
          <p:nvPr>
            <p:ph type="sldNum" sz="quarter" idx="12"/>
          </p:nvPr>
        </p:nvSpPr>
        <p:spPr/>
        <p:txBody>
          <a:bodyPr/>
          <a:lstStyle/>
          <a:p>
            <a:fld id="{D69FA0D1-DEE6-FA4B-AF71-8F5B3360E0F2}" type="slidenum">
              <a:rPr lang="en-US" smtClean="0"/>
              <a:pPr/>
              <a:t>119</a:t>
            </a:fld>
            <a:endParaRPr lang="en-US"/>
          </a:p>
        </p:txBody>
      </p:sp>
    </p:spTree>
    <p:extLst>
      <p:ext uri="{BB962C8B-B14F-4D97-AF65-F5344CB8AC3E}">
        <p14:creationId xmlns:p14="http://schemas.microsoft.com/office/powerpoint/2010/main" val="3457021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57064BAB-880B-417D-9DD1-507010405B75}" type="datetime4">
              <a:rPr lang="tr-TR" smtClean="0"/>
              <a:pPr/>
              <a:t>9 Mart 2015</a:t>
            </a:fld>
            <a:endParaRPr lang="en-US"/>
          </a:p>
        </p:txBody>
      </p:sp>
      <p:sp>
        <p:nvSpPr>
          <p:cNvPr id="5" name="Slayt Numarası Yer Tutucusu 4"/>
          <p:cNvSpPr>
            <a:spLocks noGrp="1"/>
          </p:cNvSpPr>
          <p:nvPr>
            <p:ph type="sldNum" sz="quarter" idx="12"/>
          </p:nvPr>
        </p:nvSpPr>
        <p:spPr/>
        <p:txBody>
          <a:bodyPr/>
          <a:lstStyle/>
          <a:p>
            <a:fld id="{D69FA0D1-DEE6-FA4B-AF71-8F5B3360E0F2}" type="slidenum">
              <a:rPr lang="en-US" smtClean="0"/>
              <a:pPr/>
              <a:t>12</a:t>
            </a:fld>
            <a:endParaRPr lang="en-US"/>
          </a:p>
        </p:txBody>
      </p:sp>
      <p:graphicFrame>
        <p:nvGraphicFramePr>
          <p:cNvPr id="6" name="Tablo 5"/>
          <p:cNvGraphicFramePr>
            <a:graphicFrameLocks noGrp="1"/>
          </p:cNvGraphicFramePr>
          <p:nvPr>
            <p:extLst>
              <p:ext uri="{D42A27DB-BD31-4B8C-83A1-F6EECF244321}">
                <p14:modId xmlns:p14="http://schemas.microsoft.com/office/powerpoint/2010/main" val="4164592625"/>
              </p:ext>
            </p:extLst>
          </p:nvPr>
        </p:nvGraphicFramePr>
        <p:xfrm>
          <a:off x="276334" y="1349632"/>
          <a:ext cx="8688153" cy="1969257"/>
        </p:xfrm>
        <a:graphic>
          <a:graphicData uri="http://schemas.openxmlformats.org/drawingml/2006/table">
            <a:tbl>
              <a:tblPr firstRow="1" firstCol="1" bandRow="1">
                <a:tableStyleId>{10A1B5D5-9B99-4C35-A422-299274C87663}</a:tableStyleId>
              </a:tblPr>
              <a:tblGrid>
                <a:gridCol w="535830"/>
                <a:gridCol w="1012553"/>
                <a:gridCol w="3849014"/>
                <a:gridCol w="1576724"/>
                <a:gridCol w="1459164"/>
                <a:gridCol w="254868"/>
              </a:tblGrid>
              <a:tr h="266243">
                <a:tc>
                  <a:txBody>
                    <a:bodyPr/>
                    <a:lstStyle/>
                    <a:p>
                      <a:pP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01</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c gridSpan="4">
                  <a:txBody>
                    <a:bodyPr/>
                    <a:lstStyle/>
                    <a:p>
                      <a:pPr>
                        <a:lnSpc>
                          <a:spcPct val="107000"/>
                        </a:lnSpc>
                        <a:spcAft>
                          <a:spcPts val="0"/>
                        </a:spcAft>
                      </a:pPr>
                      <a:r>
                        <a:rPr lang="tr-TR" sz="2000" dirty="0" smtClean="0">
                          <a:effectLst/>
                          <a:latin typeface="+mn-lt"/>
                        </a:rPr>
                        <a:t>--------------------31/12/2014-----------------------</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r>
              <a:tr h="300147">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691 DÖN. KARI VERGİ VE DİĞ. Y. Y. KARŞILIĞI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tr-TR"/>
                    </a:p>
                  </a:txBody>
                  <a:tcPr/>
                </a:tc>
                <a:tc>
                  <a:txBody>
                    <a:bodyPr/>
                    <a:lstStyle/>
                    <a:p>
                      <a:pPr marR="19875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22.000,00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19362">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691 01 Kurumlar Vergisi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tr-TR"/>
                    </a:p>
                  </a:txBody>
                  <a:tcPr/>
                </a:tc>
                <a:tc>
                  <a:txBody>
                    <a:bodyPr/>
                    <a:lstStyle/>
                    <a:p>
                      <a:pPr marR="198755"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38577">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370 DÖN. KARI VERGİ VE Y.Y.KAR.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22.000,00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24033">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370 01 Kurumlar Vergisi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09489">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algn="l" fontAlgn="b"/>
                      <a:r>
                        <a:rPr lang="tr-TR" sz="2000" b="0" i="0" u="none" strike="noStrike" dirty="0" smtClean="0">
                          <a:solidFill>
                            <a:srgbClr val="000000"/>
                          </a:solidFill>
                          <a:effectLst/>
                          <a:latin typeface="+mn-lt"/>
                        </a:rPr>
                        <a:t>Dönem kârı</a:t>
                      </a:r>
                      <a:r>
                        <a:rPr lang="tr-TR" sz="2000" b="0" i="0" u="none" strike="noStrike" baseline="0" dirty="0" smtClean="0">
                          <a:solidFill>
                            <a:srgbClr val="000000"/>
                          </a:solidFill>
                          <a:effectLst/>
                          <a:latin typeface="+mn-lt"/>
                        </a:rPr>
                        <a:t> Kurumlar Vergisi Karşılığı</a:t>
                      </a:r>
                      <a:endParaRPr lang="tr-TR" sz="2000" b="0" i="0" u="none" strike="noStrike" dirty="0" smtClean="0">
                        <a:solidFill>
                          <a:srgbClr val="000000"/>
                        </a:solidFill>
                        <a:effectLst/>
                        <a:latin typeface="+mn-lt"/>
                      </a:endParaRPr>
                    </a:p>
                  </a:txBody>
                  <a:tcPr marL="9525" marR="9525" marT="9525" marB="0" anchor="b">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3678164782"/>
              </p:ext>
            </p:extLst>
          </p:nvPr>
        </p:nvGraphicFramePr>
        <p:xfrm>
          <a:off x="323528" y="3284984"/>
          <a:ext cx="8688153" cy="2312656"/>
        </p:xfrm>
        <a:graphic>
          <a:graphicData uri="http://schemas.openxmlformats.org/drawingml/2006/table">
            <a:tbl>
              <a:tblPr firstRow="1" firstCol="1" bandRow="1">
                <a:tableStyleId>{10A1B5D5-9B99-4C35-A422-299274C87663}</a:tableStyleId>
              </a:tblPr>
              <a:tblGrid>
                <a:gridCol w="535830"/>
                <a:gridCol w="1012553"/>
                <a:gridCol w="3849014"/>
                <a:gridCol w="1576724"/>
                <a:gridCol w="1459164"/>
                <a:gridCol w="254868"/>
              </a:tblGrid>
              <a:tr h="275480">
                <a:tc>
                  <a:txBody>
                    <a:bodyPr/>
                    <a:lstStyle/>
                    <a:p>
                      <a:pP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02</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c gridSpan="4">
                  <a:txBody>
                    <a:bodyPr/>
                    <a:lstStyle/>
                    <a:p>
                      <a:pPr>
                        <a:lnSpc>
                          <a:spcPct val="107000"/>
                        </a:lnSpc>
                        <a:spcAft>
                          <a:spcPts val="0"/>
                        </a:spcAft>
                      </a:pPr>
                      <a:r>
                        <a:rPr lang="tr-TR" sz="2000" dirty="0" smtClean="0">
                          <a:effectLst/>
                          <a:latin typeface="+mn-lt"/>
                        </a:rPr>
                        <a:t>--------------------31/12/2014-----------------------</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r>
              <a:tr h="300147">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690 DÖNEM</a:t>
                      </a:r>
                      <a:r>
                        <a:rPr lang="tr-TR" sz="2000" baseline="0" dirty="0" smtClean="0">
                          <a:effectLst/>
                          <a:latin typeface="Calibri" panose="020F0502020204030204" pitchFamily="34" charset="0"/>
                          <a:ea typeface="Calibri" panose="020F0502020204030204" pitchFamily="34" charset="0"/>
                          <a:cs typeface="Times New Roman" panose="02020603050405020304" pitchFamily="18" charset="0"/>
                        </a:rPr>
                        <a:t> KARI VEYA ZARARI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tr-TR"/>
                    </a:p>
                  </a:txBody>
                  <a:tcPr/>
                </a:tc>
                <a:tc>
                  <a:txBody>
                    <a:bodyPr/>
                    <a:lstStyle/>
                    <a:p>
                      <a:pPr marR="19875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120.000,00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55840">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691 DÖN. KARI VER. VE DİĞ. Y. Y. KA</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22.000,00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24033">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691 01 Kurumlar Vergisi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24033">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692 DÖN. NET KARI VEYA ZARARI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98.000,00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09489">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algn="l" fontAlgn="b"/>
                      <a:r>
                        <a:rPr lang="tr-TR" sz="2000" b="0" i="0" u="none" strike="noStrike" dirty="0" smtClean="0">
                          <a:solidFill>
                            <a:srgbClr val="000000"/>
                          </a:solidFill>
                          <a:effectLst/>
                          <a:latin typeface="+mn-lt"/>
                        </a:rPr>
                        <a:t>Dönem kârı</a:t>
                      </a:r>
                      <a:r>
                        <a:rPr lang="tr-TR" sz="2000" b="0" i="0" u="none" strike="noStrike" baseline="0" dirty="0" smtClean="0">
                          <a:solidFill>
                            <a:srgbClr val="000000"/>
                          </a:solidFill>
                          <a:effectLst/>
                          <a:latin typeface="+mn-lt"/>
                        </a:rPr>
                        <a:t>nın belirlenmesi</a:t>
                      </a:r>
                      <a:endParaRPr lang="tr-TR" sz="2000" b="0" i="0" u="none" strike="noStrike" dirty="0" smtClean="0">
                        <a:solidFill>
                          <a:srgbClr val="000000"/>
                        </a:solidFill>
                        <a:effectLst/>
                        <a:latin typeface="+mn-lt"/>
                      </a:endParaRPr>
                    </a:p>
                  </a:txBody>
                  <a:tcPr marL="9525" marR="9525" marT="9525" marB="0" anchor="b">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1202">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T w="12700" cmpd="sng">
                      <a:noFill/>
                    </a:lnT>
                    <a:solidFill>
                      <a:srgbClr val="FF9900"/>
                    </a:solidFill>
                  </a:tcPr>
                </a:tc>
                <a:tc gridSpan="4">
                  <a:txBody>
                    <a:bodyPr/>
                    <a:lstStyle/>
                    <a:p>
                      <a:pPr>
                        <a:lnSpc>
                          <a:spcPct val="107000"/>
                        </a:lnSpc>
                        <a:spcAft>
                          <a:spcPts val="0"/>
                        </a:spcAft>
                      </a:pPr>
                      <a:r>
                        <a:rPr lang="tr-TR" sz="2000" dirty="0" smtClean="0">
                          <a:solidFill>
                            <a:schemeClr val="bg1"/>
                          </a:solidFill>
                          <a:effectLst/>
                          <a:latin typeface="+mn-lt"/>
                        </a:rPr>
                        <a:t>--------------------------/---------------------------</a:t>
                      </a:r>
                      <a:endParaRPr lang="tr-TR"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T w="12700" cmpd="sng">
                      <a:noFill/>
                    </a:lnT>
                    <a:solidFill>
                      <a:srgbClr val="FF9900"/>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T w="12700" cmpd="sng">
                      <a:noFill/>
                    </a:lnT>
                    <a:solidFill>
                      <a:srgbClr val="FF9900"/>
                    </a:solidFill>
                  </a:tcPr>
                </a:tc>
              </a:tr>
            </a:tbl>
          </a:graphicData>
        </a:graphic>
      </p:graphicFrame>
    </p:spTree>
    <p:extLst>
      <p:ext uri="{BB962C8B-B14F-4D97-AF65-F5344CB8AC3E}">
        <p14:creationId xmlns:p14="http://schemas.microsoft.com/office/powerpoint/2010/main" val="364028027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0"/>
            <a:ext cx="8388424" cy="1142984"/>
          </a:xfrm>
        </p:spPr>
        <p:txBody>
          <a:bodyPr/>
          <a:lstStyle/>
          <a:p>
            <a:r>
              <a:rPr lang="tr-TR" sz="2400" b="1" dirty="0" smtClean="0">
                <a:latin typeface="Times New Roman" pitchFamily="18" charset="0"/>
                <a:cs typeface="Times New Roman" pitchFamily="18" charset="0"/>
              </a:rPr>
              <a:t>MAL İHRACATI                                                                                        GETİRİLEN YENİLİKLER</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marL="0" indent="280988" algn="just">
              <a:buFont typeface="Wingdings" pitchFamily="2" charset="2"/>
              <a:buChar char="Ø"/>
            </a:pPr>
            <a:r>
              <a:rPr lang="tr-TR" sz="2400" dirty="0" smtClean="0">
                <a:latin typeface="Times New Roman" pitchFamily="18" charset="0"/>
                <a:cs typeface="Times New Roman" pitchFamily="18" charset="0"/>
              </a:rPr>
              <a:t>Yurtiçi gümrüksüz satış mağazalarına yapılan teslimler </a:t>
            </a:r>
            <a:r>
              <a:rPr lang="tr-TR" sz="2400" b="1" dirty="0" smtClean="0">
                <a:latin typeface="Times New Roman" pitchFamily="18" charset="0"/>
                <a:cs typeface="Times New Roman" pitchFamily="18" charset="0"/>
              </a:rPr>
              <a:t>mal ihracatı kapsamına alınmıştır.</a:t>
            </a:r>
          </a:p>
          <a:p>
            <a:pPr marL="0" indent="280988" algn="just">
              <a:buFont typeface="Wingdings" pitchFamily="2" charset="2"/>
              <a:buChar char="Ø"/>
            </a:pPr>
            <a:endParaRPr lang="tr-TR" sz="2400" b="1" dirty="0" smtClean="0">
              <a:latin typeface="Times New Roman" pitchFamily="18" charset="0"/>
              <a:cs typeface="Times New Roman" pitchFamily="18" charset="0"/>
            </a:endParaRPr>
          </a:p>
          <a:p>
            <a:pPr marL="0" indent="280988" algn="just">
              <a:buFont typeface="Wingdings" pitchFamily="2" charset="2"/>
              <a:buChar char="Ø"/>
            </a:pPr>
            <a:r>
              <a:rPr lang="tr-TR" sz="2400" dirty="0" smtClean="0">
                <a:latin typeface="Times New Roman" pitchFamily="18" charset="0"/>
                <a:cs typeface="Times New Roman" pitchFamily="18" charset="0"/>
              </a:rPr>
              <a:t>Uluslararası taşımacılık yapan yerli ve yabancı gemilere kumanya, teknik malzeme ve akaryakıt teslimlerinde </a:t>
            </a:r>
            <a:r>
              <a:rPr lang="tr-TR" sz="2400" b="1" dirty="0" smtClean="0">
                <a:latin typeface="Times New Roman" pitchFamily="18" charset="0"/>
                <a:cs typeface="Times New Roman" pitchFamily="18" charset="0"/>
              </a:rPr>
              <a:t>Gümrük Çıkış Beyannamesi düzenlenmesi zorunlu hale getirilmiştir.</a:t>
            </a:r>
          </a:p>
          <a:p>
            <a:pPr marL="0" indent="280988" algn="just">
              <a:buFont typeface="Wingdings" pitchFamily="2" charset="2"/>
              <a:buChar char="Ø"/>
            </a:pPr>
            <a:endParaRPr lang="tr-TR" sz="2400" b="1" dirty="0" smtClean="0">
              <a:latin typeface="Times New Roman" pitchFamily="18" charset="0"/>
              <a:cs typeface="Times New Roman" pitchFamily="18" charset="0"/>
            </a:endParaRPr>
          </a:p>
          <a:p>
            <a:pPr marL="0" indent="280988" algn="just">
              <a:buFont typeface="Wingdings" pitchFamily="2" charset="2"/>
              <a:buChar char="Ø"/>
            </a:pPr>
            <a:r>
              <a:rPr lang="tr-TR" sz="2400" dirty="0" smtClean="0">
                <a:latin typeface="Times New Roman" pitchFamily="18" charset="0"/>
                <a:cs typeface="Times New Roman" pitchFamily="18" charset="0"/>
              </a:rPr>
              <a:t>Satış faturası ile Gümrük Çıkış Beyannamesi arasında uyumsuzluk bulunması halinde Vergi İdaresi Gümrük Müdürlüğünden </a:t>
            </a:r>
            <a:r>
              <a:rPr lang="tr-TR" sz="2400" b="1" dirty="0" smtClean="0">
                <a:latin typeface="Times New Roman" pitchFamily="18" charset="0"/>
                <a:cs typeface="Times New Roman" pitchFamily="18" charset="0"/>
              </a:rPr>
              <a:t>bilgi talep edebilecektir.</a:t>
            </a:r>
            <a:r>
              <a:rPr lang="tr-TR" sz="2200" b="1" dirty="0" smtClean="0"/>
              <a:t>	</a:t>
            </a:r>
          </a:p>
          <a:p>
            <a:pPr>
              <a:buNone/>
            </a:pPr>
            <a:r>
              <a:rPr lang="tr-TR" sz="2200" b="1" dirty="0" smtClean="0"/>
              <a:t> </a:t>
            </a:r>
            <a:endParaRPr lang="tr-TR" sz="2200" b="1" dirty="0"/>
          </a:p>
        </p:txBody>
      </p:sp>
      <p:sp>
        <p:nvSpPr>
          <p:cNvPr id="4" name="3 Slayt Numarası Yer Tutucusu"/>
          <p:cNvSpPr>
            <a:spLocks noGrp="1"/>
          </p:cNvSpPr>
          <p:nvPr>
            <p:ph type="sldNum" sz="quarter" idx="12"/>
          </p:nvPr>
        </p:nvSpPr>
        <p:spPr/>
        <p:txBody>
          <a:bodyPr/>
          <a:lstStyle/>
          <a:p>
            <a:fld id="{D69FA0D1-DEE6-FA4B-AF71-8F5B3360E0F2}" type="slidenum">
              <a:rPr lang="en-US" smtClean="0"/>
              <a:pPr/>
              <a:t>120</a:t>
            </a:fld>
            <a:endParaRPr lang="en-US"/>
          </a:p>
        </p:txBody>
      </p:sp>
    </p:spTree>
    <p:extLst>
      <p:ext uri="{BB962C8B-B14F-4D97-AF65-F5344CB8AC3E}">
        <p14:creationId xmlns:p14="http://schemas.microsoft.com/office/powerpoint/2010/main" val="151472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0"/>
            <a:ext cx="8388424" cy="1142984"/>
          </a:xfrm>
        </p:spPr>
        <p:txBody>
          <a:bodyPr/>
          <a:lstStyle/>
          <a:p>
            <a:r>
              <a:rPr lang="tr-TR" sz="2400" b="1" dirty="0" smtClean="0">
                <a:latin typeface="Times New Roman" pitchFamily="18" charset="0"/>
                <a:cs typeface="Times New Roman" pitchFamily="18" charset="0"/>
              </a:rPr>
              <a:t>İHRAÇ KAYDIYLA TESLİMLER                                                                                       GETİRİLEN YENİLİKLER</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buFont typeface="Wingdings" pitchFamily="2" charset="2"/>
              <a:buChar char="Ø"/>
            </a:pPr>
            <a:r>
              <a:rPr lang="tr-TR" sz="2400" dirty="0" smtClean="0">
                <a:latin typeface="Times New Roman" pitchFamily="18" charset="0"/>
                <a:cs typeface="Times New Roman" pitchFamily="18" charset="0"/>
              </a:rPr>
              <a:t>İmalatçı kapsamı genişletilmiştir. Önceden sadece </a:t>
            </a:r>
            <a:r>
              <a:rPr lang="tr-TR" sz="2400" u="sng" dirty="0" smtClean="0">
                <a:latin typeface="Times New Roman" pitchFamily="18" charset="0"/>
                <a:cs typeface="Times New Roman" pitchFamily="18" charset="0"/>
              </a:rPr>
              <a:t>sanayi üretiminde bulunanlar imalatçı olarak kabul edilirken</a:t>
            </a: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artık zirai ürün üretenler de imalatçı olarak kabul edilmektedir.</a:t>
            </a:r>
          </a:p>
          <a:p>
            <a:pPr algn="just">
              <a:buFont typeface="Wingdings" pitchFamily="2" charset="2"/>
              <a:buChar char="Ø"/>
            </a:pPr>
            <a:r>
              <a:rPr lang="tr-TR" sz="2400" dirty="0" smtClean="0">
                <a:latin typeface="Times New Roman" pitchFamily="18" charset="0"/>
                <a:cs typeface="Times New Roman" pitchFamily="18" charset="0"/>
              </a:rPr>
              <a:t>Evvelce Dış Ticaret Sermaye Şirketleri ve </a:t>
            </a:r>
            <a:r>
              <a:rPr lang="tr-TR" sz="2400" dirty="0" err="1" smtClean="0">
                <a:latin typeface="Times New Roman" pitchFamily="18" charset="0"/>
                <a:cs typeface="Times New Roman" pitchFamily="18" charset="0"/>
              </a:rPr>
              <a:t>Sektörel</a:t>
            </a:r>
            <a:r>
              <a:rPr lang="tr-TR" sz="2400" dirty="0" smtClean="0">
                <a:latin typeface="Times New Roman" pitchFamily="18" charset="0"/>
                <a:cs typeface="Times New Roman" pitchFamily="18" charset="0"/>
              </a:rPr>
              <a:t> Dış Ticaret Şirketleri tarafından da yapılan </a:t>
            </a:r>
            <a:r>
              <a:rPr lang="tr-TR" sz="2400" b="1" dirty="0" smtClean="0">
                <a:latin typeface="Times New Roman" pitchFamily="18" charset="0"/>
                <a:cs typeface="Times New Roman" pitchFamily="18" charset="0"/>
              </a:rPr>
              <a:t>ihraç kayıtlı mal teslimi uygulaması yürürlükten kaldırılmıştır.</a:t>
            </a:r>
          </a:p>
          <a:p>
            <a:pPr algn="just">
              <a:buFont typeface="Wingdings" pitchFamily="2" charset="2"/>
              <a:buChar char="Ø"/>
            </a:pPr>
            <a:r>
              <a:rPr lang="tr-TR" sz="2400" dirty="0" smtClean="0">
                <a:latin typeface="Times New Roman" pitchFamily="18" charset="0"/>
                <a:cs typeface="Times New Roman" pitchFamily="18" charset="0"/>
              </a:rPr>
              <a:t>Bedelsiz ihraç edilecek malların </a:t>
            </a:r>
            <a:r>
              <a:rPr lang="tr-TR" sz="2400" b="1" dirty="0" smtClean="0">
                <a:latin typeface="Times New Roman" pitchFamily="18" charset="0"/>
                <a:cs typeface="Times New Roman" pitchFamily="18" charset="0"/>
              </a:rPr>
              <a:t>yurtiçinden ihraç kaydıyla teslim alınabileceği uygulaması kabul edilmiştir.</a:t>
            </a:r>
          </a:p>
          <a:p>
            <a:pPr algn="just">
              <a:buFont typeface="Wingdings" pitchFamily="2" charset="2"/>
              <a:buChar char="Ø"/>
            </a:pPr>
            <a:r>
              <a:rPr lang="tr-TR" sz="2400" dirty="0" smtClean="0">
                <a:latin typeface="Times New Roman" pitchFamily="18" charset="0"/>
                <a:cs typeface="Times New Roman" pitchFamily="18" charset="0"/>
              </a:rPr>
              <a:t>İmalatçı belgesinde yer alan malların </a:t>
            </a:r>
            <a:r>
              <a:rPr lang="tr-TR" sz="2400" b="1" dirty="0" smtClean="0">
                <a:latin typeface="Times New Roman" pitchFamily="18" charset="0"/>
                <a:cs typeface="Times New Roman" pitchFamily="18" charset="0"/>
              </a:rPr>
              <a:t>tamamının fason olarak imal ettirilmesinin, ihraç kaydıyla teslime mani olmayacağı esası kabul edilmiştir.</a:t>
            </a:r>
          </a:p>
          <a:p>
            <a:pPr>
              <a:buNone/>
            </a:pPr>
            <a:r>
              <a:rPr lang="tr-TR" sz="2200" b="1" dirty="0" smtClean="0"/>
              <a:t> </a:t>
            </a:r>
            <a:endParaRPr lang="tr-TR" sz="2200" b="1" dirty="0"/>
          </a:p>
        </p:txBody>
      </p:sp>
      <p:sp>
        <p:nvSpPr>
          <p:cNvPr id="4" name="3 Slayt Numarası Yer Tutucusu"/>
          <p:cNvSpPr>
            <a:spLocks noGrp="1"/>
          </p:cNvSpPr>
          <p:nvPr>
            <p:ph type="sldNum" sz="quarter" idx="12"/>
          </p:nvPr>
        </p:nvSpPr>
        <p:spPr/>
        <p:txBody>
          <a:bodyPr/>
          <a:lstStyle/>
          <a:p>
            <a:fld id="{D69FA0D1-DEE6-FA4B-AF71-8F5B3360E0F2}" type="slidenum">
              <a:rPr lang="en-US" smtClean="0"/>
              <a:pPr/>
              <a:t>121</a:t>
            </a:fld>
            <a:endParaRPr lang="en-US"/>
          </a:p>
        </p:txBody>
      </p:sp>
    </p:spTree>
    <p:extLst>
      <p:ext uri="{BB962C8B-B14F-4D97-AF65-F5344CB8AC3E}">
        <p14:creationId xmlns:p14="http://schemas.microsoft.com/office/powerpoint/2010/main" val="305081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0"/>
            <a:ext cx="8388424" cy="1142984"/>
          </a:xfrm>
        </p:spPr>
        <p:txBody>
          <a:bodyPr/>
          <a:lstStyle/>
          <a:p>
            <a:r>
              <a:rPr lang="tr-TR" sz="2400" b="1" dirty="0" smtClean="0">
                <a:latin typeface="Times New Roman" pitchFamily="18" charset="0"/>
                <a:cs typeface="Times New Roman" pitchFamily="18" charset="0"/>
              </a:rPr>
              <a:t>İHRAÇ KAYDIYLA TESLİMLER                                                                                       GETİRİLEN YENİLİKLER</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10000"/>
          </a:bodyPr>
          <a:lstStyle/>
          <a:p>
            <a:pPr algn="just">
              <a:buFont typeface="Wingdings" pitchFamily="2" charset="2"/>
              <a:buChar char="Ø"/>
            </a:pPr>
            <a:r>
              <a:rPr lang="tr-TR" sz="2200" dirty="0" smtClean="0">
                <a:latin typeface="Times New Roman" pitchFamily="18" charset="0"/>
                <a:cs typeface="Times New Roman" pitchFamily="18" charset="0"/>
              </a:rPr>
              <a:t>Tecil edilen verginin terkininde </a:t>
            </a:r>
            <a:r>
              <a:rPr lang="tr-TR" sz="2200" b="1" dirty="0" smtClean="0">
                <a:latin typeface="Times New Roman" pitchFamily="18" charset="0"/>
                <a:cs typeface="Times New Roman" pitchFamily="18" charset="0"/>
              </a:rPr>
              <a:t>indirilecek KDV Listesi aranılmayacaktır.</a:t>
            </a:r>
          </a:p>
          <a:p>
            <a:pPr algn="just">
              <a:buFont typeface="Wingdings" pitchFamily="2" charset="2"/>
              <a:buChar char="Ø"/>
            </a:pPr>
            <a:r>
              <a:rPr lang="tr-TR" sz="2200" dirty="0" smtClean="0">
                <a:latin typeface="Times New Roman" pitchFamily="18" charset="0"/>
                <a:cs typeface="Times New Roman" pitchFamily="18" charset="0"/>
              </a:rPr>
              <a:t>İhraç kayıtlı teslimlerden kaynaklanan KDV İadelerinin </a:t>
            </a:r>
            <a:r>
              <a:rPr lang="tr-TR" sz="2200" b="1" dirty="0" smtClean="0">
                <a:latin typeface="Times New Roman" pitchFamily="18" charset="0"/>
                <a:cs typeface="Times New Roman" pitchFamily="18" charset="0"/>
              </a:rPr>
              <a:t>indirim yoluyla telafi edilebileceği kabul edilmiştir. </a:t>
            </a:r>
            <a:r>
              <a:rPr lang="tr-TR" sz="2200" dirty="0" smtClean="0">
                <a:latin typeface="Times New Roman" pitchFamily="18" charset="0"/>
                <a:cs typeface="Times New Roman" pitchFamily="18" charset="0"/>
              </a:rPr>
              <a:t>Bu amaçla </a:t>
            </a:r>
            <a:r>
              <a:rPr lang="tr-TR" sz="2200" dirty="0" err="1" smtClean="0">
                <a:latin typeface="Times New Roman" pitchFamily="18" charset="0"/>
                <a:cs typeface="Times New Roman" pitchFamily="18" charset="0"/>
              </a:rPr>
              <a:t>BDP’nın</a:t>
            </a:r>
            <a:r>
              <a:rPr lang="tr-TR" sz="2200" dirty="0" smtClean="0">
                <a:latin typeface="Times New Roman" pitchFamily="18" charset="0"/>
                <a:cs typeface="Times New Roman" pitchFamily="18" charset="0"/>
              </a:rPr>
              <a:t> indirimler bölümüne 107 no.lu satır eklenmiştir.</a:t>
            </a:r>
          </a:p>
          <a:p>
            <a:pPr algn="just">
              <a:buFont typeface="Wingdings" pitchFamily="2" charset="2"/>
              <a:buChar char="Ø"/>
            </a:pPr>
            <a:r>
              <a:rPr lang="tr-TR" sz="2200" dirty="0" smtClean="0">
                <a:latin typeface="Times New Roman" pitchFamily="18" charset="0"/>
                <a:cs typeface="Times New Roman" pitchFamily="18" charset="0"/>
              </a:rPr>
              <a:t>İhracatın üç ay içerisinde gerçekleşmemesi halinde, imalatçının ihracatçıya </a:t>
            </a:r>
            <a:r>
              <a:rPr lang="tr-TR" sz="2200" dirty="0" err="1" smtClean="0">
                <a:latin typeface="Times New Roman" pitchFamily="18" charset="0"/>
                <a:cs typeface="Times New Roman" pitchFamily="18" charset="0"/>
              </a:rPr>
              <a:t>rücu</a:t>
            </a:r>
            <a:r>
              <a:rPr lang="tr-TR" sz="2200" dirty="0" smtClean="0">
                <a:latin typeface="Times New Roman" pitchFamily="18" charset="0"/>
                <a:cs typeface="Times New Roman" pitchFamily="18" charset="0"/>
              </a:rPr>
              <a:t> etmesi ve </a:t>
            </a:r>
            <a:r>
              <a:rPr lang="tr-TR" sz="2200" b="1" dirty="0" smtClean="0">
                <a:latin typeface="Times New Roman" pitchFamily="18" charset="0"/>
                <a:cs typeface="Times New Roman" pitchFamily="18" charset="0"/>
              </a:rPr>
              <a:t>KDV indirimi uygulamasına açıklık getirmiştir.</a:t>
            </a:r>
          </a:p>
          <a:p>
            <a:pPr algn="just">
              <a:buFont typeface="Wingdings" pitchFamily="2" charset="2"/>
              <a:buChar char="Ø"/>
            </a:pPr>
            <a:r>
              <a:rPr lang="tr-TR" sz="2200" dirty="0" smtClean="0">
                <a:latin typeface="Times New Roman" pitchFamily="18" charset="0"/>
                <a:cs typeface="Times New Roman" pitchFamily="18" charset="0"/>
              </a:rPr>
              <a:t>DİİB kapsamında belge sahiplerine mal satacak satıcıların evvelce </a:t>
            </a:r>
            <a:r>
              <a:rPr lang="tr-TR" sz="2200" u="sng" dirty="0" smtClean="0">
                <a:latin typeface="Times New Roman" pitchFamily="18" charset="0"/>
                <a:cs typeface="Times New Roman" pitchFamily="18" charset="0"/>
              </a:rPr>
              <a:t>imalatçı olmaları öngörülürken</a:t>
            </a:r>
            <a:r>
              <a:rPr lang="tr-TR" sz="2200" dirty="0" smtClean="0">
                <a:latin typeface="Times New Roman" pitchFamily="18" charset="0"/>
                <a:cs typeface="Times New Roman" pitchFamily="18" charset="0"/>
              </a:rPr>
              <a:t> </a:t>
            </a:r>
            <a:r>
              <a:rPr lang="tr-TR" sz="2200" b="1" dirty="0" smtClean="0">
                <a:latin typeface="Times New Roman" pitchFamily="18" charset="0"/>
                <a:cs typeface="Times New Roman" pitchFamily="18" charset="0"/>
              </a:rPr>
              <a:t>yeni düzenleme ile KDV mükellefi olmaları yeterli görülmüştür.</a:t>
            </a:r>
          </a:p>
          <a:p>
            <a:pPr algn="just">
              <a:buFont typeface="Wingdings" pitchFamily="2" charset="2"/>
              <a:buChar char="Ø"/>
            </a:pPr>
            <a:r>
              <a:rPr lang="tr-TR" sz="2200" dirty="0" smtClean="0">
                <a:latin typeface="Times New Roman" pitchFamily="18" charset="0"/>
                <a:cs typeface="Times New Roman" pitchFamily="18" charset="0"/>
              </a:rPr>
              <a:t>DİİB kapsamında imalat yapan bir üretici, ürettiği malları yine </a:t>
            </a:r>
            <a:r>
              <a:rPr lang="tr-TR" sz="2200" dirty="0" err="1" smtClean="0">
                <a:latin typeface="Times New Roman" pitchFamily="18" charset="0"/>
                <a:cs typeface="Times New Roman" pitchFamily="18" charset="0"/>
              </a:rPr>
              <a:t>DİİB’ne</a:t>
            </a:r>
            <a:r>
              <a:rPr lang="tr-TR" sz="2200" dirty="0" smtClean="0">
                <a:latin typeface="Times New Roman" pitchFamily="18" charset="0"/>
                <a:cs typeface="Times New Roman" pitchFamily="18" charset="0"/>
              </a:rPr>
              <a:t> sahip alıcılara satabilecektir.</a:t>
            </a:r>
          </a:p>
          <a:p>
            <a:pPr>
              <a:buFont typeface="Wingdings" pitchFamily="2" charset="2"/>
              <a:buChar char="Ø"/>
            </a:pPr>
            <a:endParaRPr lang="tr-TR" sz="2400" b="1" dirty="0" smtClean="0">
              <a:latin typeface="Times New Roman" pitchFamily="18" charset="0"/>
              <a:cs typeface="Times New Roman" pitchFamily="18" charset="0"/>
            </a:endParaRPr>
          </a:p>
          <a:p>
            <a:pPr>
              <a:buNone/>
            </a:pPr>
            <a:r>
              <a:rPr lang="tr-TR" sz="2200" b="1" dirty="0" smtClean="0"/>
              <a:t> </a:t>
            </a:r>
            <a:endParaRPr lang="tr-TR" sz="2200" b="1" dirty="0"/>
          </a:p>
        </p:txBody>
      </p:sp>
      <p:sp>
        <p:nvSpPr>
          <p:cNvPr id="4" name="3 Slayt Numarası Yer Tutucusu"/>
          <p:cNvSpPr>
            <a:spLocks noGrp="1"/>
          </p:cNvSpPr>
          <p:nvPr>
            <p:ph type="sldNum" sz="quarter" idx="12"/>
          </p:nvPr>
        </p:nvSpPr>
        <p:spPr/>
        <p:txBody>
          <a:bodyPr/>
          <a:lstStyle/>
          <a:p>
            <a:fld id="{D69FA0D1-DEE6-FA4B-AF71-8F5B3360E0F2}" type="slidenum">
              <a:rPr lang="en-US" smtClean="0"/>
              <a:pPr/>
              <a:t>122</a:t>
            </a:fld>
            <a:endParaRPr lang="en-US"/>
          </a:p>
        </p:txBody>
      </p:sp>
    </p:spTree>
    <p:extLst>
      <p:ext uri="{BB962C8B-B14F-4D97-AF65-F5344CB8AC3E}">
        <p14:creationId xmlns:p14="http://schemas.microsoft.com/office/powerpoint/2010/main" val="2279570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0"/>
            <a:ext cx="8388424" cy="1142984"/>
          </a:xfrm>
        </p:spPr>
        <p:txBody>
          <a:bodyPr/>
          <a:lstStyle/>
          <a:p>
            <a:r>
              <a:rPr lang="tr-TR" sz="2400" b="1" dirty="0" smtClean="0">
                <a:latin typeface="Times New Roman" pitchFamily="18" charset="0"/>
                <a:cs typeface="Times New Roman" pitchFamily="18" charset="0"/>
              </a:rPr>
              <a:t>HİZMET İHRACATI                                                                                        GETİRİLEN YENİLİKLER</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lgn="just">
              <a:buFont typeface="Wingdings" pitchFamily="2" charset="2"/>
              <a:buChar char="Ø"/>
            </a:pPr>
            <a:r>
              <a:rPr lang="tr-TR" sz="2400" dirty="0" smtClean="0">
                <a:latin typeface="Times New Roman" pitchFamily="18" charset="0"/>
                <a:cs typeface="Times New Roman" pitchFamily="18" charset="0"/>
              </a:rPr>
              <a:t>Evvelce DAB gelmeden </a:t>
            </a:r>
            <a:r>
              <a:rPr lang="tr-TR" sz="2400" b="1" dirty="0" smtClean="0">
                <a:latin typeface="Times New Roman" pitchFamily="18" charset="0"/>
                <a:cs typeface="Times New Roman" pitchFamily="18" charset="0"/>
              </a:rPr>
              <a:t>iade talebinde bulunulamayacağına ilişkin zorunluluk kaldırılmıştır.</a:t>
            </a:r>
          </a:p>
          <a:p>
            <a:pPr algn="just">
              <a:buFont typeface="Wingdings" pitchFamily="2" charset="2"/>
              <a:buChar char="Ø"/>
            </a:pPr>
            <a:r>
              <a:rPr lang="tr-TR" sz="2400" dirty="0" smtClean="0">
                <a:latin typeface="Times New Roman" pitchFamily="18" charset="0"/>
                <a:cs typeface="Times New Roman" pitchFamily="18" charset="0"/>
              </a:rPr>
              <a:t>Ancak dövizin Türkiye’ye getirildiğinin </a:t>
            </a:r>
            <a:r>
              <a:rPr lang="tr-TR" sz="2400" b="1" dirty="0" smtClean="0">
                <a:latin typeface="Times New Roman" pitchFamily="18" charset="0"/>
                <a:cs typeface="Times New Roman" pitchFamily="18" charset="0"/>
              </a:rPr>
              <a:t>belgelendirilmesi zorunluluğu yine devam etmektedir.</a:t>
            </a:r>
            <a:r>
              <a:rPr lang="tr-TR" sz="2200" b="1" dirty="0" smtClean="0"/>
              <a:t> </a:t>
            </a:r>
            <a:endParaRPr lang="tr-TR" sz="2200" b="1" dirty="0"/>
          </a:p>
          <a:p>
            <a:pPr algn="just">
              <a:buFont typeface="Wingdings" pitchFamily="2" charset="2"/>
              <a:buChar char="Ø"/>
            </a:pPr>
            <a:r>
              <a:rPr lang="tr-TR" sz="2400" dirty="0" smtClean="0">
                <a:latin typeface="Times New Roman" pitchFamily="18" charset="0"/>
                <a:cs typeface="Times New Roman" pitchFamily="18" charset="0"/>
              </a:rPr>
              <a:t>Hizmete ait DAB ibrazı yerine, dövizin Türkiye’ye </a:t>
            </a:r>
            <a:r>
              <a:rPr lang="tr-TR" sz="2400" dirty="0" err="1" smtClean="0">
                <a:latin typeface="Times New Roman" pitchFamily="18" charset="0"/>
                <a:cs typeface="Times New Roman" pitchFamily="18" charset="0"/>
              </a:rPr>
              <a:t>geti-rildiğini</a:t>
            </a:r>
            <a:r>
              <a:rPr lang="tr-TR" sz="2400" dirty="0" smtClean="0">
                <a:latin typeface="Times New Roman" pitchFamily="18" charset="0"/>
                <a:cs typeface="Times New Roman" pitchFamily="18" charset="0"/>
              </a:rPr>
              <a:t> tevsiki, </a:t>
            </a:r>
            <a:r>
              <a:rPr lang="tr-TR" sz="2400" b="1" dirty="0" smtClean="0">
                <a:latin typeface="Times New Roman" pitchFamily="18" charset="0"/>
                <a:cs typeface="Times New Roman" pitchFamily="18" charset="0"/>
              </a:rPr>
              <a:t>kambiyo mevzuatına göre geçerli kabul edilen bir belgeye </a:t>
            </a:r>
            <a:r>
              <a:rPr lang="tr-TR" sz="2400" dirty="0" smtClean="0">
                <a:latin typeface="Times New Roman" pitchFamily="18" charset="0"/>
                <a:cs typeface="Times New Roman" pitchFamily="18" charset="0"/>
              </a:rPr>
              <a:t>(banka dekontu vb.) bağlanmıştır.</a:t>
            </a:r>
          </a:p>
          <a:p>
            <a:pPr algn="just">
              <a:buFont typeface="Wingdings" pitchFamily="2" charset="2"/>
              <a:buChar char="Ø"/>
            </a:pPr>
            <a:r>
              <a:rPr lang="tr-TR" sz="2400" dirty="0" smtClean="0">
                <a:latin typeface="Times New Roman" pitchFamily="18" charset="0"/>
                <a:cs typeface="Times New Roman" pitchFamily="18" charset="0"/>
              </a:rPr>
              <a:t>Tebliğde hizmet ihracatının direkt olarak tanımı yapılmamakta olup, konuya ilişkin verilen örnekler çoğaltılarak konu daha anlaşılır bir hale getirilmiştir.</a:t>
            </a:r>
          </a:p>
        </p:txBody>
      </p:sp>
      <p:sp>
        <p:nvSpPr>
          <p:cNvPr id="4" name="3 Slayt Numarası Yer Tutucusu"/>
          <p:cNvSpPr>
            <a:spLocks noGrp="1"/>
          </p:cNvSpPr>
          <p:nvPr>
            <p:ph type="sldNum" sz="quarter" idx="12"/>
          </p:nvPr>
        </p:nvSpPr>
        <p:spPr/>
        <p:txBody>
          <a:bodyPr/>
          <a:lstStyle/>
          <a:p>
            <a:fld id="{D69FA0D1-DEE6-FA4B-AF71-8F5B3360E0F2}" type="slidenum">
              <a:rPr lang="en-US" smtClean="0"/>
              <a:pPr/>
              <a:t>123</a:t>
            </a:fld>
            <a:endParaRPr lang="en-US"/>
          </a:p>
        </p:txBody>
      </p:sp>
    </p:spTree>
    <p:extLst>
      <p:ext uri="{BB962C8B-B14F-4D97-AF65-F5344CB8AC3E}">
        <p14:creationId xmlns:p14="http://schemas.microsoft.com/office/powerpoint/2010/main" val="3907127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0"/>
            <a:ext cx="8388424" cy="1142984"/>
          </a:xfrm>
        </p:spPr>
        <p:txBody>
          <a:bodyPr/>
          <a:lstStyle/>
          <a:p>
            <a:r>
              <a:rPr lang="tr-TR" sz="2400" b="1" dirty="0" smtClean="0">
                <a:latin typeface="Times New Roman" pitchFamily="18" charset="0"/>
                <a:cs typeface="Times New Roman" pitchFamily="18" charset="0"/>
              </a:rPr>
              <a:t>BAVUL TİCARETİ                                                                                       GETİRİLEN YENİLİKLER</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a:bodyPr>
          <a:lstStyle/>
          <a:p>
            <a:pPr algn="just">
              <a:buFont typeface="Wingdings" pitchFamily="2" charset="2"/>
              <a:buChar char="Ø"/>
            </a:pPr>
            <a:r>
              <a:rPr lang="tr-TR" sz="2400" dirty="0" smtClean="0">
                <a:latin typeface="Times New Roman" pitchFamily="18" charset="0"/>
                <a:cs typeface="Times New Roman" pitchFamily="18" charset="0"/>
              </a:rPr>
              <a:t>Türkiye’de İkamet Etmeyenlere Özel Fatura İle Yapılan Teslimler </a:t>
            </a:r>
            <a:r>
              <a:rPr lang="tr-TR" sz="2400" b="1" dirty="0" smtClean="0">
                <a:latin typeface="Times New Roman" pitchFamily="18" charset="0"/>
                <a:cs typeface="Times New Roman" pitchFamily="18" charset="0"/>
              </a:rPr>
              <a:t>“Tam İstisna Kapsamına Giren İşlemler” </a:t>
            </a:r>
            <a:r>
              <a:rPr lang="tr-TR" sz="2400" dirty="0" smtClean="0">
                <a:latin typeface="Times New Roman" pitchFamily="18" charset="0"/>
                <a:cs typeface="Times New Roman" pitchFamily="18" charset="0"/>
              </a:rPr>
              <a:t>bölümüne alınmıştır.</a:t>
            </a:r>
          </a:p>
          <a:p>
            <a:pPr algn="just">
              <a:buFont typeface="Wingdings" pitchFamily="2" charset="2"/>
              <a:buChar char="Ø"/>
            </a:pPr>
            <a:r>
              <a:rPr lang="tr-TR" sz="2400" dirty="0" smtClean="0">
                <a:latin typeface="Times New Roman" pitchFamily="18" charset="0"/>
                <a:cs typeface="Times New Roman" pitchFamily="18" charset="0"/>
              </a:rPr>
              <a:t>İstisna, </a:t>
            </a:r>
            <a:r>
              <a:rPr lang="tr-TR" sz="2400" b="1" dirty="0" smtClean="0">
                <a:latin typeface="Times New Roman" pitchFamily="18" charset="0"/>
                <a:cs typeface="Times New Roman" pitchFamily="18" charset="0"/>
              </a:rPr>
              <a:t>onaylı faturanın satıcıya ulaştığı tarihte beyan edilecektir.</a:t>
            </a:r>
          </a:p>
          <a:p>
            <a:pPr algn="just">
              <a:buFont typeface="Wingdings" pitchFamily="2" charset="2"/>
              <a:buChar char="Ø"/>
            </a:pPr>
            <a:r>
              <a:rPr lang="tr-TR" sz="2400" dirty="0" smtClean="0">
                <a:latin typeface="Times New Roman" pitchFamily="18" charset="0"/>
                <a:cs typeface="Times New Roman" pitchFamily="18" charset="0"/>
              </a:rPr>
              <a:t>İstisnanın tevsikinde (belgelendirilmesinde) </a:t>
            </a:r>
            <a:r>
              <a:rPr lang="tr-TR" sz="2400" b="1" dirty="0" smtClean="0">
                <a:latin typeface="Times New Roman" pitchFamily="18" charset="0"/>
                <a:cs typeface="Times New Roman" pitchFamily="18" charset="0"/>
              </a:rPr>
              <a:t>DAB ibrazı zorunluluğu kaldırılmıştır.</a:t>
            </a:r>
          </a:p>
          <a:p>
            <a:pPr algn="just">
              <a:buFont typeface="Wingdings" pitchFamily="2" charset="2"/>
              <a:buChar char="Ø"/>
            </a:pPr>
            <a:r>
              <a:rPr lang="tr-TR" sz="2400" dirty="0" smtClean="0">
                <a:latin typeface="Times New Roman" pitchFamily="18" charset="0"/>
                <a:cs typeface="Times New Roman" pitchFamily="18" charset="0"/>
              </a:rPr>
              <a:t>Evvelce 600,00 TL. olan alt limit </a:t>
            </a:r>
            <a:r>
              <a:rPr lang="tr-TR" sz="2400" b="1" dirty="0" smtClean="0">
                <a:latin typeface="Times New Roman" pitchFamily="18" charset="0"/>
                <a:cs typeface="Times New Roman" pitchFamily="18" charset="0"/>
              </a:rPr>
              <a:t>2.000,00 TL.’</a:t>
            </a:r>
            <a:r>
              <a:rPr lang="tr-TR" sz="2400" b="1" dirty="0" err="1" smtClean="0">
                <a:latin typeface="Times New Roman" pitchFamily="18" charset="0"/>
                <a:cs typeface="Times New Roman" pitchFamily="18" charset="0"/>
              </a:rPr>
              <a:t>na</a:t>
            </a:r>
            <a:r>
              <a:rPr lang="tr-TR" sz="2400" b="1" dirty="0" smtClean="0">
                <a:latin typeface="Times New Roman" pitchFamily="18" charset="0"/>
                <a:cs typeface="Times New Roman" pitchFamily="18" charset="0"/>
              </a:rPr>
              <a:t> çıkarılmıştır.</a:t>
            </a:r>
          </a:p>
          <a:p>
            <a:pPr algn="just">
              <a:buFont typeface="Wingdings" pitchFamily="2" charset="2"/>
              <a:buChar char="Ø"/>
            </a:pPr>
            <a:r>
              <a:rPr lang="tr-TR" sz="2400" dirty="0" smtClean="0">
                <a:latin typeface="Times New Roman" pitchFamily="18" charset="0"/>
                <a:cs typeface="Times New Roman" pitchFamily="18" charset="0"/>
              </a:rPr>
              <a:t>Eskiden fatura tarihinden başlayarak uygulanan üç aylık süre, </a:t>
            </a:r>
            <a:r>
              <a:rPr lang="tr-TR" sz="2400" b="1" dirty="0" smtClean="0">
                <a:latin typeface="Times New Roman" pitchFamily="18" charset="0"/>
                <a:cs typeface="Times New Roman" pitchFamily="18" charset="0"/>
              </a:rPr>
              <a:t>takip eden ay başından başlamak üzere üç ay olarak değiştirilmiştir.</a:t>
            </a:r>
          </a:p>
          <a:p>
            <a:pPr>
              <a:buNone/>
            </a:pPr>
            <a:r>
              <a:rPr lang="tr-TR" sz="2400" b="1" dirty="0" smtClean="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D69FA0D1-DEE6-FA4B-AF71-8F5B3360E0F2}" type="slidenum">
              <a:rPr lang="en-US" smtClean="0"/>
              <a:pPr/>
              <a:t>124</a:t>
            </a:fld>
            <a:endParaRPr lang="en-US"/>
          </a:p>
        </p:txBody>
      </p:sp>
    </p:spTree>
    <p:extLst>
      <p:ext uri="{BB962C8B-B14F-4D97-AF65-F5344CB8AC3E}">
        <p14:creationId xmlns:p14="http://schemas.microsoft.com/office/powerpoint/2010/main" val="2020527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0"/>
            <a:ext cx="8388424" cy="1142984"/>
          </a:xfrm>
        </p:spPr>
        <p:txBody>
          <a:bodyPr/>
          <a:lstStyle/>
          <a:p>
            <a:r>
              <a:rPr lang="tr-TR" sz="2400" b="1" dirty="0" smtClean="0">
                <a:latin typeface="Times New Roman" pitchFamily="18" charset="0"/>
                <a:cs typeface="Times New Roman" pitchFamily="18" charset="0"/>
              </a:rPr>
              <a:t>YOLCU BERABERİ EŞYA                                                                                      GETİRİLEN YENİLİKLER</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lgn="just">
              <a:buFont typeface="Wingdings" pitchFamily="2" charset="2"/>
              <a:buChar char="Ø"/>
            </a:pPr>
            <a:r>
              <a:rPr lang="tr-TR" sz="2400" dirty="0" smtClean="0">
                <a:latin typeface="Times New Roman" pitchFamily="18" charset="0"/>
                <a:cs typeface="Times New Roman" pitchFamily="18" charset="0"/>
              </a:rPr>
              <a:t>Sadece </a:t>
            </a:r>
            <a:r>
              <a:rPr lang="tr-TR" sz="2400" b="1" dirty="0" smtClean="0">
                <a:latin typeface="Times New Roman" pitchFamily="18" charset="0"/>
                <a:cs typeface="Times New Roman" pitchFamily="18" charset="0"/>
              </a:rPr>
              <a:t>kişisel tüketime yönelik </a:t>
            </a:r>
            <a:r>
              <a:rPr lang="tr-TR" sz="2400" dirty="0" smtClean="0">
                <a:latin typeface="Times New Roman" pitchFamily="18" charset="0"/>
                <a:cs typeface="Times New Roman" pitchFamily="18" charset="0"/>
              </a:rPr>
              <a:t>her türlü mal satışı için getirilmiş bir istisna türüdür. </a:t>
            </a:r>
          </a:p>
          <a:p>
            <a:pPr algn="just">
              <a:buFont typeface="Wingdings" pitchFamily="2" charset="2"/>
              <a:buChar char="Ø"/>
            </a:pPr>
            <a:r>
              <a:rPr lang="tr-TR" sz="2400" dirty="0" smtClean="0">
                <a:latin typeface="Times New Roman" pitchFamily="18" charset="0"/>
                <a:cs typeface="Times New Roman" pitchFamily="18" charset="0"/>
              </a:rPr>
              <a:t>ÖTV Kanun’unda yazılı mallar </a:t>
            </a:r>
            <a:r>
              <a:rPr lang="tr-TR" sz="2400" b="1" dirty="0" smtClean="0">
                <a:latin typeface="Times New Roman" pitchFamily="18" charset="0"/>
                <a:cs typeface="Times New Roman" pitchFamily="18" charset="0"/>
              </a:rPr>
              <a:t>bu istisnanın kapsamı dışındadır.</a:t>
            </a:r>
            <a:endParaRPr lang="tr-TR" sz="2400" dirty="0" smtClean="0">
              <a:latin typeface="Times New Roman" pitchFamily="18" charset="0"/>
              <a:cs typeface="Times New Roman" pitchFamily="18" charset="0"/>
            </a:endParaRPr>
          </a:p>
          <a:p>
            <a:pPr algn="just">
              <a:buFont typeface="Wingdings" pitchFamily="2" charset="2"/>
              <a:buChar char="Ø"/>
            </a:pPr>
            <a:r>
              <a:rPr lang="tr-TR" sz="2400" dirty="0" smtClean="0">
                <a:latin typeface="Times New Roman" pitchFamily="18" charset="0"/>
                <a:cs typeface="Times New Roman" pitchFamily="18" charset="0"/>
              </a:rPr>
              <a:t>Faturada yer alan bilgileri taşımak kaydıyla, </a:t>
            </a:r>
            <a:r>
              <a:rPr lang="tr-TR" sz="2400" b="1" dirty="0" smtClean="0">
                <a:latin typeface="Times New Roman" pitchFamily="18" charset="0"/>
                <a:cs typeface="Times New Roman" pitchFamily="18" charset="0"/>
              </a:rPr>
              <a:t>yeni nesil ödeme kaydedici cihaz fişleri de bu istisnanın tevsikinde kullanılabilir.</a:t>
            </a:r>
          </a:p>
          <a:p>
            <a:pPr algn="just">
              <a:buFont typeface="Wingdings" pitchFamily="2" charset="2"/>
              <a:buChar char="Ø"/>
            </a:pPr>
            <a:r>
              <a:rPr lang="tr-TR" sz="2400" dirty="0" smtClean="0">
                <a:latin typeface="Times New Roman" pitchFamily="18" charset="0"/>
                <a:cs typeface="Times New Roman" pitchFamily="18" charset="0"/>
              </a:rPr>
              <a:t>İşlem bazında </a:t>
            </a:r>
            <a:r>
              <a:rPr lang="tr-TR" sz="2400" b="1" dirty="0" smtClean="0">
                <a:latin typeface="Times New Roman" pitchFamily="18" charset="0"/>
                <a:cs typeface="Times New Roman" pitchFamily="18" charset="0"/>
              </a:rPr>
              <a:t>100,00 TL.’</a:t>
            </a:r>
            <a:r>
              <a:rPr lang="tr-TR" sz="2400" b="1" dirty="0" err="1" smtClean="0">
                <a:latin typeface="Times New Roman" pitchFamily="18" charset="0"/>
                <a:cs typeface="Times New Roman" pitchFamily="18" charset="0"/>
              </a:rPr>
              <a:t>lik</a:t>
            </a:r>
            <a:r>
              <a:rPr lang="tr-TR" sz="2400" b="1" dirty="0" smtClean="0">
                <a:latin typeface="Times New Roman" pitchFamily="18" charset="0"/>
                <a:cs typeface="Times New Roman" pitchFamily="18" charset="0"/>
              </a:rPr>
              <a:t> alt limit getirilmiştir.</a:t>
            </a:r>
          </a:p>
          <a:p>
            <a:pPr algn="just">
              <a:buFont typeface="Wingdings" pitchFamily="2" charset="2"/>
              <a:buChar char="Ø"/>
            </a:pPr>
            <a:r>
              <a:rPr lang="tr-TR" sz="2400" dirty="0" smtClean="0">
                <a:latin typeface="Times New Roman" pitchFamily="18" charset="0"/>
                <a:cs typeface="Times New Roman" pitchFamily="18" charset="0"/>
              </a:rPr>
              <a:t>Bu tutara aynı satış belgesinde yer alan </a:t>
            </a:r>
            <a:r>
              <a:rPr lang="tr-TR" sz="2400" b="1" dirty="0" smtClean="0">
                <a:latin typeface="Times New Roman" pitchFamily="18" charset="0"/>
                <a:cs typeface="Times New Roman" pitchFamily="18" charset="0"/>
              </a:rPr>
              <a:t>birden fazla mal çeşidi dahildir. </a:t>
            </a:r>
            <a:endParaRPr lang="tr-TR" sz="2400" dirty="0" smtClean="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D69FA0D1-DEE6-FA4B-AF71-8F5B3360E0F2}" type="slidenum">
              <a:rPr lang="en-US" smtClean="0"/>
              <a:pPr/>
              <a:t>125</a:t>
            </a:fld>
            <a:endParaRPr lang="en-US"/>
          </a:p>
        </p:txBody>
      </p:sp>
    </p:spTree>
    <p:extLst>
      <p:ext uri="{BB962C8B-B14F-4D97-AF65-F5344CB8AC3E}">
        <p14:creationId xmlns:p14="http://schemas.microsoft.com/office/powerpoint/2010/main" val="79192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0"/>
            <a:ext cx="8388424" cy="1142984"/>
          </a:xfrm>
        </p:spPr>
        <p:txBody>
          <a:bodyPr/>
          <a:lstStyle/>
          <a:p>
            <a:r>
              <a:rPr lang="tr-TR" sz="2400" b="1" dirty="0" smtClean="0">
                <a:latin typeface="Times New Roman" pitchFamily="18" charset="0"/>
                <a:cs typeface="Times New Roman" pitchFamily="18" charset="0"/>
              </a:rPr>
              <a:t>PROJE SİSTEMİ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340768"/>
            <a:ext cx="8229600" cy="4525963"/>
          </a:xfrm>
        </p:spPr>
        <p:txBody>
          <a:bodyPr>
            <a:normAutofit fontScale="92500"/>
          </a:bodyPr>
          <a:lstStyle/>
          <a:p>
            <a:pPr algn="just">
              <a:buFont typeface="Wingdings" panose="05000000000000000000" pitchFamily="2" charset="2"/>
              <a:buChar char="Ø"/>
            </a:pPr>
            <a:r>
              <a:rPr lang="tr-TR" sz="2200" dirty="0" smtClean="0">
                <a:latin typeface="Times New Roman" pitchFamily="18" charset="0"/>
                <a:cs typeface="Times New Roman" pitchFamily="18" charset="0"/>
              </a:rPr>
              <a:t>Deniz, Hava ve Demiryolu Taşıma Araçlarının Tesliminde, Tadil, Bakım ve Onarımında, İmal ve İnşasına İlişkin Alımlarda İstisna </a:t>
            </a:r>
            <a:r>
              <a:rPr lang="tr-TR" sz="2200" b="1" dirty="0" smtClean="0">
                <a:latin typeface="Times New Roman" pitchFamily="18" charset="0"/>
                <a:cs typeface="Times New Roman" pitchFamily="18" charset="0"/>
              </a:rPr>
              <a:t>(13/a)</a:t>
            </a:r>
          </a:p>
          <a:p>
            <a:pPr algn="just">
              <a:buFont typeface="Wingdings" panose="05000000000000000000" pitchFamily="2" charset="2"/>
              <a:buChar char="Ø"/>
            </a:pPr>
            <a:endParaRPr lang="tr-TR" sz="2200" b="1" dirty="0" smtClean="0">
              <a:latin typeface="Times New Roman" pitchFamily="18" charset="0"/>
              <a:cs typeface="Times New Roman" pitchFamily="18" charset="0"/>
            </a:endParaRPr>
          </a:p>
          <a:p>
            <a:pPr lvl="0" algn="just">
              <a:buFont typeface="Wingdings" panose="05000000000000000000" pitchFamily="2" charset="2"/>
              <a:buChar char="Ø"/>
            </a:pPr>
            <a:r>
              <a:rPr lang="tr-TR" sz="2200" dirty="0" smtClean="0">
                <a:latin typeface="Times New Roman" pitchFamily="18" charset="0"/>
                <a:cs typeface="Times New Roman" pitchFamily="18" charset="0"/>
              </a:rPr>
              <a:t>Kıymetli Maden ve Petrol Aramalarına ilişkin İstisna </a:t>
            </a:r>
            <a:r>
              <a:rPr lang="tr-TR" sz="2200" b="1" dirty="0" smtClean="0">
                <a:latin typeface="Times New Roman" pitchFamily="18" charset="0"/>
                <a:cs typeface="Times New Roman" pitchFamily="18" charset="0"/>
              </a:rPr>
              <a:t>(13/c)</a:t>
            </a:r>
          </a:p>
          <a:p>
            <a:pPr lvl="0" algn="just">
              <a:buFont typeface="Wingdings" panose="05000000000000000000" pitchFamily="2" charset="2"/>
              <a:buChar char="Ø"/>
            </a:pPr>
            <a:endParaRPr lang="tr-TR" sz="2200" b="1" dirty="0" smtClean="0">
              <a:latin typeface="Times New Roman" pitchFamily="18" charset="0"/>
              <a:cs typeface="Times New Roman" pitchFamily="18" charset="0"/>
            </a:endParaRPr>
          </a:p>
          <a:p>
            <a:pPr lvl="0" algn="just">
              <a:buFont typeface="Wingdings" panose="05000000000000000000" pitchFamily="2" charset="2"/>
              <a:buChar char="Ø"/>
            </a:pPr>
            <a:r>
              <a:rPr lang="tr-TR" sz="2200" dirty="0" smtClean="0">
                <a:latin typeface="Times New Roman" pitchFamily="18" charset="0"/>
                <a:cs typeface="Times New Roman" pitchFamily="18" charset="0"/>
              </a:rPr>
              <a:t>Limanlar ve Hava Meydanlarına Bağlantı Sağlayan Demiryolu Hatları ile Liman ve Hava Meydanlarının İnşası, Yenilenmesi ve Genişletilmesine İlişkin İstisna </a:t>
            </a:r>
            <a:r>
              <a:rPr lang="tr-TR" sz="2200" b="1" dirty="0" smtClean="0">
                <a:latin typeface="Times New Roman" pitchFamily="18" charset="0"/>
                <a:cs typeface="Times New Roman" pitchFamily="18" charset="0"/>
              </a:rPr>
              <a:t>(13/e)</a:t>
            </a:r>
          </a:p>
          <a:p>
            <a:pPr lvl="0" algn="just">
              <a:buFont typeface="Wingdings" panose="05000000000000000000" pitchFamily="2" charset="2"/>
              <a:buChar char="Ø"/>
            </a:pPr>
            <a:endParaRPr lang="tr-TR" sz="2200" b="1" dirty="0" smtClean="0">
              <a:latin typeface="Times New Roman" pitchFamily="18" charset="0"/>
              <a:cs typeface="Times New Roman" pitchFamily="18" charset="0"/>
            </a:endParaRPr>
          </a:p>
          <a:p>
            <a:pPr lvl="0" algn="just">
              <a:buFont typeface="Wingdings" panose="05000000000000000000" pitchFamily="2" charset="2"/>
              <a:buChar char="Ø"/>
            </a:pPr>
            <a:r>
              <a:rPr lang="tr-TR" sz="2200" dirty="0" smtClean="0">
                <a:latin typeface="Times New Roman" pitchFamily="18" charset="0"/>
                <a:cs typeface="Times New Roman" pitchFamily="18" charset="0"/>
              </a:rPr>
              <a:t>3996 Sayılı Kanuna Göre Yap-İşlet-Devret veya 3359 Sayılı Kanun ile 652 Sayılı Kararnameye Göre Kiralama Karşılığı Yaptırılan Projelerde KDV İstisnası </a:t>
            </a:r>
            <a:r>
              <a:rPr lang="tr-TR" sz="2200" b="1" dirty="0" smtClean="0">
                <a:latin typeface="Times New Roman" pitchFamily="18" charset="0"/>
                <a:cs typeface="Times New Roman" pitchFamily="18" charset="0"/>
              </a:rPr>
              <a:t>(Geçici 29)</a:t>
            </a:r>
          </a:p>
          <a:p>
            <a:pPr lvl="0">
              <a:buNone/>
            </a:pPr>
            <a:r>
              <a:rPr lang="tr-TR" sz="2200" b="1" dirty="0" smtClean="0">
                <a:latin typeface="Times New Roman" pitchFamily="18" charset="0"/>
                <a:cs typeface="Times New Roman" pitchFamily="18" charset="0"/>
              </a:rPr>
              <a:t> </a:t>
            </a:r>
          </a:p>
          <a:p>
            <a:pPr>
              <a:buFont typeface="Wingdings" pitchFamily="2" charset="2"/>
              <a:buChar char="Ø"/>
            </a:pPr>
            <a:endParaRPr lang="tr-TR" sz="2400" dirty="0" smtClean="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D69FA0D1-DEE6-FA4B-AF71-8F5B3360E0F2}" type="slidenum">
              <a:rPr lang="en-US" smtClean="0"/>
              <a:pPr/>
              <a:t>126</a:t>
            </a:fld>
            <a:endParaRPr lang="en-US"/>
          </a:p>
        </p:txBody>
      </p:sp>
    </p:spTree>
    <p:extLst>
      <p:ext uri="{BB962C8B-B14F-4D97-AF65-F5344CB8AC3E}">
        <p14:creationId xmlns:p14="http://schemas.microsoft.com/office/powerpoint/2010/main" val="343400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0"/>
            <a:ext cx="8388424" cy="1142984"/>
          </a:xfrm>
        </p:spPr>
        <p:txBody>
          <a:bodyPr/>
          <a:lstStyle/>
          <a:p>
            <a:r>
              <a:rPr lang="tr-TR" sz="2400" b="1" dirty="0" smtClean="0">
                <a:latin typeface="Times New Roman" pitchFamily="18" charset="0"/>
                <a:cs typeface="Times New Roman" pitchFamily="18" charset="0"/>
              </a:rPr>
              <a:t>PROJE SİSTEMİNİN                                                                                   İŞLEYİŞİ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335" y="1486685"/>
            <a:ext cx="8229600" cy="4525963"/>
          </a:xfrm>
        </p:spPr>
        <p:txBody>
          <a:bodyPr>
            <a:normAutofit lnSpcReduction="10000"/>
          </a:bodyPr>
          <a:lstStyle/>
          <a:p>
            <a:pPr lvl="0" algn="just">
              <a:buFont typeface="Wingdings" panose="05000000000000000000" pitchFamily="2" charset="2"/>
              <a:buChar char="Ø"/>
            </a:pPr>
            <a:r>
              <a:rPr lang="tr-TR" sz="2200" dirty="0" smtClean="0">
                <a:latin typeface="Times New Roman" pitchFamily="18" charset="0"/>
                <a:cs typeface="Times New Roman" pitchFamily="18" charset="0"/>
              </a:rPr>
              <a:t>Proje Sistemi kapsamında alım yapacak firmalar, bağlı bulundukları vergi dairelerine alım yapılacak mallara ilişkin listeleri ile başvurarak </a:t>
            </a:r>
            <a:r>
              <a:rPr lang="tr-TR" sz="2200" u="sng" dirty="0" smtClean="0">
                <a:solidFill>
                  <a:srgbClr val="FF0000"/>
                </a:solidFill>
                <a:latin typeface="Times New Roman" pitchFamily="18" charset="0"/>
                <a:cs typeface="Times New Roman" pitchFamily="18" charset="0"/>
              </a:rPr>
              <a:t>projeleri için </a:t>
            </a:r>
            <a:r>
              <a:rPr lang="tr-TR" sz="2200" u="sng" dirty="0" err="1" smtClean="0">
                <a:solidFill>
                  <a:srgbClr val="FF0000"/>
                </a:solidFill>
                <a:latin typeface="Times New Roman" pitchFamily="18" charset="0"/>
                <a:cs typeface="Times New Roman" pitchFamily="18" charset="0"/>
              </a:rPr>
              <a:t>barkod</a:t>
            </a:r>
            <a:r>
              <a:rPr lang="tr-TR" sz="2200" u="sng" dirty="0" smtClean="0">
                <a:solidFill>
                  <a:srgbClr val="FF0000"/>
                </a:solidFill>
                <a:latin typeface="Times New Roman" pitchFamily="18" charset="0"/>
                <a:cs typeface="Times New Roman" pitchFamily="18" charset="0"/>
              </a:rPr>
              <a:t> numarası alacaklardır.</a:t>
            </a:r>
          </a:p>
          <a:p>
            <a:pPr lvl="0" algn="just">
              <a:buFont typeface="Wingdings" panose="05000000000000000000" pitchFamily="2" charset="2"/>
              <a:buChar char="Ø"/>
            </a:pPr>
            <a:r>
              <a:rPr lang="tr-TR" sz="2200" dirty="0" smtClean="0">
                <a:latin typeface="Times New Roman" pitchFamily="18" charset="0"/>
                <a:cs typeface="Times New Roman" pitchFamily="18" charset="0"/>
              </a:rPr>
              <a:t>Başvurudan sonra projenin revize edilmesi her zaman için mümkündür.</a:t>
            </a:r>
          </a:p>
          <a:p>
            <a:pPr lvl="0" algn="just">
              <a:buFont typeface="Wingdings" panose="05000000000000000000" pitchFamily="2" charset="2"/>
              <a:buChar char="Ø"/>
            </a:pPr>
            <a:r>
              <a:rPr lang="tr-TR" sz="2200" dirty="0" smtClean="0">
                <a:latin typeface="Times New Roman" pitchFamily="18" charset="0"/>
                <a:cs typeface="Times New Roman" pitchFamily="18" charset="0"/>
              </a:rPr>
              <a:t>Alıcılar </a:t>
            </a:r>
            <a:r>
              <a:rPr lang="tr-TR" sz="2200" dirty="0" err="1" smtClean="0">
                <a:latin typeface="Times New Roman" pitchFamily="18" charset="0"/>
                <a:cs typeface="Times New Roman" pitchFamily="18" charset="0"/>
              </a:rPr>
              <a:t>barkod</a:t>
            </a:r>
            <a:r>
              <a:rPr lang="tr-TR" sz="2200" dirty="0" smtClean="0">
                <a:latin typeface="Times New Roman" pitchFamily="18" charset="0"/>
                <a:cs typeface="Times New Roman" pitchFamily="18" charset="0"/>
              </a:rPr>
              <a:t> numaraları ile </a:t>
            </a:r>
            <a:r>
              <a:rPr lang="tr-TR" sz="2200" b="1" dirty="0" smtClean="0">
                <a:latin typeface="Times New Roman" pitchFamily="18" charset="0"/>
                <a:cs typeface="Times New Roman" pitchFamily="18" charset="0"/>
              </a:rPr>
              <a:t>mal satışı yapan firmalara başvurarak istisna kapsamında alım yapabileceklerdir.</a:t>
            </a:r>
          </a:p>
          <a:p>
            <a:pPr lvl="0" algn="just">
              <a:buFont typeface="Wingdings" panose="05000000000000000000" pitchFamily="2" charset="2"/>
              <a:buChar char="Ø"/>
            </a:pPr>
            <a:r>
              <a:rPr lang="tr-TR" sz="2200" dirty="0" smtClean="0">
                <a:latin typeface="Times New Roman" pitchFamily="18" charset="0"/>
                <a:cs typeface="Times New Roman" pitchFamily="18" charset="0"/>
              </a:rPr>
              <a:t>Satıcılar, alıcının kendi sattığı mallarla ilgili olarak daha önceden alım yapıp yapmadığını, alım yaptıysa </a:t>
            </a:r>
            <a:r>
              <a:rPr lang="tr-TR" sz="2200" b="1" dirty="0" smtClean="0">
                <a:latin typeface="Times New Roman" pitchFamily="18" charset="0"/>
                <a:cs typeface="Times New Roman" pitchFamily="18" charset="0"/>
              </a:rPr>
              <a:t>istisna kapsamında ne kadar daha satış yapabileceğini sistem üzerinden görüntüleyebilecektir.</a:t>
            </a:r>
          </a:p>
          <a:p>
            <a:pPr lvl="0" algn="just">
              <a:buFont typeface="Wingdings" panose="05000000000000000000" pitchFamily="2" charset="2"/>
              <a:buChar char="Ø"/>
            </a:pPr>
            <a:r>
              <a:rPr lang="tr-TR" sz="2200" dirty="0" smtClean="0">
                <a:latin typeface="Times New Roman" pitchFamily="18" charset="0"/>
                <a:cs typeface="Times New Roman" pitchFamily="18" charset="0"/>
              </a:rPr>
              <a:t>İstisna kapsamında satış yapan satıcı </a:t>
            </a:r>
            <a:r>
              <a:rPr lang="tr-TR" sz="2200" dirty="0" err="1" smtClean="0">
                <a:latin typeface="Times New Roman" pitchFamily="18" charset="0"/>
                <a:cs typeface="Times New Roman" pitchFamily="18" charset="0"/>
              </a:rPr>
              <a:t>GİB’nın</a:t>
            </a:r>
            <a:r>
              <a:rPr lang="tr-TR" sz="2200" dirty="0" smtClean="0">
                <a:latin typeface="Times New Roman" pitchFamily="18" charset="0"/>
                <a:cs typeface="Times New Roman" pitchFamily="18" charset="0"/>
              </a:rPr>
              <a:t> sistemi üzerinden </a:t>
            </a:r>
            <a:r>
              <a:rPr lang="tr-TR" sz="2200" b="1" dirty="0" smtClean="0">
                <a:latin typeface="Times New Roman" pitchFamily="18" charset="0"/>
                <a:cs typeface="Times New Roman" pitchFamily="18" charset="0"/>
              </a:rPr>
              <a:t>gerekli onayı verecektir.</a:t>
            </a:r>
          </a:p>
          <a:p>
            <a:pPr algn="just">
              <a:buFont typeface="Wingdings" pitchFamily="2" charset="2"/>
              <a:buChar char="Ø"/>
            </a:pPr>
            <a:endParaRPr lang="tr-TR" sz="2400" dirty="0" smtClean="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D69FA0D1-DEE6-FA4B-AF71-8F5B3360E0F2}" type="slidenum">
              <a:rPr lang="en-US" smtClean="0"/>
              <a:pPr/>
              <a:t>127</a:t>
            </a:fld>
            <a:endParaRPr lang="en-US"/>
          </a:p>
        </p:txBody>
      </p:sp>
    </p:spTree>
    <p:extLst>
      <p:ext uri="{BB962C8B-B14F-4D97-AF65-F5344CB8AC3E}">
        <p14:creationId xmlns:p14="http://schemas.microsoft.com/office/powerpoint/2010/main" val="9349686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0"/>
            <a:ext cx="8388424" cy="1142984"/>
          </a:xfrm>
        </p:spPr>
        <p:txBody>
          <a:bodyPr/>
          <a:lstStyle/>
          <a:p>
            <a:r>
              <a:rPr lang="tr-TR" sz="2400" b="1" dirty="0" smtClean="0">
                <a:latin typeface="Times New Roman" pitchFamily="18" charset="0"/>
                <a:cs typeface="Times New Roman" pitchFamily="18" charset="0"/>
              </a:rPr>
              <a:t>BİNEK OTOMOBİLLERDE KDV                                                                             (KDVK 30/b)</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686800" cy="4525963"/>
          </a:xfrm>
        </p:spPr>
        <p:txBody>
          <a:bodyPr>
            <a:normAutofit lnSpcReduction="10000"/>
          </a:bodyPr>
          <a:lstStyle/>
          <a:p>
            <a:pPr marL="0" indent="0">
              <a:buNone/>
            </a:pPr>
            <a:r>
              <a:rPr lang="tr-TR" sz="2400" dirty="0" smtClean="0">
                <a:latin typeface="Times New Roman" pitchFamily="18" charset="0"/>
                <a:cs typeface="Times New Roman" pitchFamily="18" charset="0"/>
              </a:rPr>
              <a:t>Faaliyetleri; </a:t>
            </a:r>
            <a:r>
              <a:rPr lang="tr-TR" sz="2400" b="1" dirty="0" smtClean="0">
                <a:latin typeface="Times New Roman" pitchFamily="18" charset="0"/>
                <a:cs typeface="Times New Roman" pitchFamily="18" charset="0"/>
              </a:rPr>
              <a:t>kısmen veya tamamen</a:t>
            </a:r>
          </a:p>
          <a:p>
            <a:pPr marL="0" indent="0">
              <a:buNone/>
            </a:pPr>
            <a:r>
              <a:rPr lang="tr-TR" sz="2400" b="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binek otomobillerin kiralanması,</a:t>
            </a:r>
          </a:p>
          <a:p>
            <a:pPr marL="0" indent="0">
              <a:buFontTx/>
              <a:buChar char="-"/>
            </a:pPr>
            <a:r>
              <a:rPr lang="tr-TR" sz="2400" dirty="0" smtClean="0">
                <a:latin typeface="Times New Roman" pitchFamily="18" charset="0"/>
                <a:cs typeface="Times New Roman" pitchFamily="18" charset="0"/>
              </a:rPr>
              <a:t> taksi işletmeciliği yapılması veya</a:t>
            </a:r>
          </a:p>
          <a:p>
            <a:pPr marL="0" indent="0">
              <a:buFontTx/>
              <a:buChar char="-"/>
            </a:pPr>
            <a:r>
              <a:rPr lang="tr-TR" sz="2400" dirty="0" smtClean="0">
                <a:latin typeface="Times New Roman" pitchFamily="18" charset="0"/>
                <a:cs typeface="Times New Roman" pitchFamily="18" charset="0"/>
              </a:rPr>
              <a:t> binek otomobillerinin </a:t>
            </a:r>
            <a:r>
              <a:rPr lang="tr-TR" sz="2400" b="1" dirty="0" smtClean="0">
                <a:latin typeface="Times New Roman" pitchFamily="18" charset="0"/>
                <a:cs typeface="Times New Roman" pitchFamily="18" charset="0"/>
              </a:rPr>
              <a:t>çeşitli şekilde işletilmesi olanların</a:t>
            </a:r>
          </a:p>
          <a:p>
            <a:pPr marL="0" indent="0">
              <a:buNone/>
            </a:pPr>
            <a:r>
              <a:rPr lang="tr-TR" sz="2400" dirty="0" smtClean="0">
                <a:latin typeface="Times New Roman" pitchFamily="18" charset="0"/>
                <a:cs typeface="Times New Roman" pitchFamily="18" charset="0"/>
              </a:rPr>
              <a:t>bu amaçla kullandıkları binek otomobillerinin alışlarında ödenen ve faturalarda </a:t>
            </a:r>
            <a:r>
              <a:rPr lang="tr-TR" sz="2400" u="sng" dirty="0" smtClean="0">
                <a:latin typeface="Times New Roman" pitchFamily="18" charset="0"/>
                <a:cs typeface="Times New Roman" pitchFamily="18" charset="0"/>
              </a:rPr>
              <a:t>ayrıca gösterilen</a:t>
            </a:r>
            <a:r>
              <a:rPr lang="tr-TR" sz="2400" dirty="0" smtClean="0">
                <a:latin typeface="Times New Roman" pitchFamily="18" charset="0"/>
                <a:cs typeface="Times New Roman" pitchFamily="18" charset="0"/>
              </a:rPr>
              <a:t> </a:t>
            </a:r>
            <a:r>
              <a:rPr lang="tr-TR" sz="2400" b="1" dirty="0" smtClean="0">
                <a:solidFill>
                  <a:srgbClr val="FF0000"/>
                </a:solidFill>
                <a:latin typeface="Times New Roman" pitchFamily="18" charset="0"/>
                <a:cs typeface="Times New Roman" pitchFamily="18" charset="0"/>
              </a:rPr>
              <a:t>KDV indirim konusu yapılabilir.</a:t>
            </a:r>
            <a:r>
              <a:rPr lang="tr-TR" sz="2400" dirty="0" smtClean="0">
                <a:latin typeface="Times New Roman" pitchFamily="18" charset="0"/>
                <a:cs typeface="Times New Roman" pitchFamily="18" charset="0"/>
              </a:rPr>
              <a:t> </a:t>
            </a:r>
          </a:p>
          <a:p>
            <a:pPr marL="0" indent="0">
              <a:buNone/>
            </a:pPr>
            <a:r>
              <a:rPr lang="tr-TR" sz="2400" dirty="0" smtClean="0">
                <a:latin typeface="Times New Roman" pitchFamily="18" charset="0"/>
                <a:cs typeface="Times New Roman" pitchFamily="18" charset="0"/>
              </a:rPr>
              <a:t>Örnek; </a:t>
            </a:r>
          </a:p>
          <a:p>
            <a:pPr marL="0" indent="0">
              <a:buNone/>
            </a:pPr>
            <a:r>
              <a:rPr lang="tr-TR" sz="2400" dirty="0" smtClean="0">
                <a:latin typeface="Times New Roman" pitchFamily="18" charset="0"/>
                <a:cs typeface="Times New Roman" pitchFamily="18" charset="0"/>
              </a:rPr>
              <a:t>taksi işletmecisi,</a:t>
            </a:r>
          </a:p>
          <a:p>
            <a:pPr marL="0" indent="0">
              <a:buNone/>
            </a:pPr>
            <a:r>
              <a:rPr lang="tr-TR" sz="2400" dirty="0" smtClean="0">
                <a:latin typeface="Times New Roman" pitchFamily="18" charset="0"/>
                <a:cs typeface="Times New Roman" pitchFamily="18" charset="0"/>
              </a:rPr>
              <a:t>sürücü kursu,</a:t>
            </a:r>
          </a:p>
          <a:p>
            <a:pPr marL="0" indent="0">
              <a:buNone/>
            </a:pPr>
            <a:r>
              <a:rPr lang="tr-TR" sz="2400" dirty="0" smtClean="0">
                <a:latin typeface="Times New Roman" pitchFamily="18" charset="0"/>
                <a:cs typeface="Times New Roman" pitchFamily="18" charset="0"/>
              </a:rPr>
              <a:t>otomobil kiralama şirketi.</a:t>
            </a:r>
          </a:p>
          <a:p>
            <a:pPr marL="0" indent="0">
              <a:buNone/>
            </a:pPr>
            <a:r>
              <a:rPr lang="tr-TR" sz="2400" dirty="0" smtClean="0">
                <a:latin typeface="Times New Roman" pitchFamily="18" charset="0"/>
                <a:cs typeface="Times New Roman" pitchFamily="18" charset="0"/>
              </a:rPr>
              <a:t> </a:t>
            </a:r>
          </a:p>
        </p:txBody>
      </p:sp>
      <p:sp>
        <p:nvSpPr>
          <p:cNvPr id="4" name="3 Slayt Numarası Yer Tutucusu"/>
          <p:cNvSpPr>
            <a:spLocks noGrp="1"/>
          </p:cNvSpPr>
          <p:nvPr>
            <p:ph type="sldNum" sz="quarter" idx="12"/>
          </p:nvPr>
        </p:nvSpPr>
        <p:spPr/>
        <p:txBody>
          <a:bodyPr/>
          <a:lstStyle/>
          <a:p>
            <a:fld id="{D69FA0D1-DEE6-FA4B-AF71-8F5B3360E0F2}" type="slidenum">
              <a:rPr lang="en-US" smtClean="0"/>
              <a:pPr/>
              <a:t>128</a:t>
            </a:fld>
            <a:endParaRPr lang="en-US"/>
          </a:p>
        </p:txBody>
      </p:sp>
    </p:spTree>
    <p:extLst>
      <p:ext uri="{BB962C8B-B14F-4D97-AF65-F5344CB8AC3E}">
        <p14:creationId xmlns:p14="http://schemas.microsoft.com/office/powerpoint/2010/main" val="4013782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0"/>
            <a:ext cx="8388424" cy="1142984"/>
          </a:xfrm>
        </p:spPr>
        <p:txBody>
          <a:bodyPr/>
          <a:lstStyle/>
          <a:p>
            <a:r>
              <a:rPr lang="tr-TR" sz="2400" b="1" dirty="0" smtClean="0">
                <a:latin typeface="Times New Roman" pitchFamily="18" charset="0"/>
                <a:cs typeface="Times New Roman" pitchFamily="18" charset="0"/>
              </a:rPr>
              <a:t>BİNEK OTOMOBİLLERDE KDV                                                                             (KDVK 30/b)</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229600" cy="4525963"/>
          </a:xfrm>
        </p:spPr>
        <p:txBody>
          <a:bodyPr>
            <a:normAutofit fontScale="92500" lnSpcReduction="20000"/>
          </a:bodyPr>
          <a:lstStyle/>
          <a:p>
            <a:pPr marL="0" indent="363538" algn="just">
              <a:buNone/>
            </a:pPr>
            <a:r>
              <a:rPr lang="tr-TR" sz="2400" dirty="0" smtClean="0">
                <a:latin typeface="Times New Roman" pitchFamily="18" charset="0"/>
                <a:cs typeface="Times New Roman" pitchFamily="18" charset="0"/>
              </a:rPr>
              <a:t>Ancak mükelleflerin </a:t>
            </a:r>
            <a:r>
              <a:rPr lang="tr-TR" sz="2400" b="1" u="sng" dirty="0" smtClean="0">
                <a:latin typeface="Times New Roman" pitchFamily="18" charset="0"/>
                <a:cs typeface="Times New Roman" pitchFamily="18" charset="0"/>
              </a:rPr>
              <a:t>işletme amacı dışında iktisap ettikleri</a:t>
            </a:r>
            <a:r>
              <a:rPr lang="tr-TR" sz="2400" dirty="0" smtClean="0">
                <a:latin typeface="Times New Roman" pitchFamily="18" charset="0"/>
                <a:cs typeface="Times New Roman" pitchFamily="18" charset="0"/>
              </a:rPr>
              <a:t> binek otomobillerinin alış vesikalarında gösterilen </a:t>
            </a:r>
            <a:r>
              <a:rPr lang="tr-TR" sz="2400" b="1" dirty="0" smtClean="0">
                <a:solidFill>
                  <a:srgbClr val="FF0000"/>
                </a:solidFill>
                <a:latin typeface="Times New Roman" pitchFamily="18" charset="0"/>
                <a:cs typeface="Times New Roman" pitchFamily="18" charset="0"/>
              </a:rPr>
              <a:t>KDV’nin indirimi mümkün değildir.</a:t>
            </a:r>
            <a:endParaRPr lang="tr-TR" sz="2400" dirty="0" smtClean="0">
              <a:latin typeface="Times New Roman" pitchFamily="18" charset="0"/>
              <a:cs typeface="Times New Roman" pitchFamily="18" charset="0"/>
            </a:endParaRPr>
          </a:p>
          <a:p>
            <a:pPr marL="0" indent="363538" algn="just">
              <a:buNone/>
            </a:pPr>
            <a:r>
              <a:rPr lang="tr-TR" sz="2400" dirty="0" smtClean="0">
                <a:latin typeface="Times New Roman" pitchFamily="18" charset="0"/>
                <a:cs typeface="Times New Roman" pitchFamily="18" charset="0"/>
              </a:rPr>
              <a:t>İndirim konusu yapılamayan bu vergi, </a:t>
            </a:r>
            <a:r>
              <a:rPr lang="tr-TR" sz="2400" b="1" dirty="0" smtClean="0">
                <a:latin typeface="Times New Roman" pitchFamily="18" charset="0"/>
                <a:cs typeface="Times New Roman" pitchFamily="18" charset="0"/>
              </a:rPr>
              <a:t>Gelir ve Kurumlar Vergisi Kanunları </a:t>
            </a:r>
            <a:r>
              <a:rPr lang="tr-TR" sz="2400" dirty="0" smtClean="0">
                <a:latin typeface="Times New Roman" pitchFamily="18" charset="0"/>
                <a:cs typeface="Times New Roman" pitchFamily="18" charset="0"/>
              </a:rPr>
              <a:t>çerçevesinde işin mahiyetine göre </a:t>
            </a:r>
            <a:r>
              <a:rPr lang="tr-TR" sz="2400" b="1" dirty="0" smtClean="0">
                <a:solidFill>
                  <a:srgbClr val="FF0000"/>
                </a:solidFill>
                <a:latin typeface="Times New Roman" pitchFamily="18" charset="0"/>
                <a:cs typeface="Times New Roman" pitchFamily="18" charset="0"/>
              </a:rPr>
              <a:t>gider veya maliyet unsuru </a:t>
            </a:r>
            <a:r>
              <a:rPr lang="tr-TR" sz="2400" dirty="0" smtClean="0">
                <a:latin typeface="Times New Roman" pitchFamily="18" charset="0"/>
                <a:cs typeface="Times New Roman" pitchFamily="18" charset="0"/>
              </a:rPr>
              <a:t>olarak dikkate alınabilir.</a:t>
            </a:r>
          </a:p>
          <a:p>
            <a:pPr marL="0" indent="363538" algn="just">
              <a:buNone/>
            </a:pPr>
            <a:r>
              <a:rPr lang="tr-TR" sz="2400" dirty="0" smtClean="0">
                <a:latin typeface="Times New Roman" pitchFamily="18" charset="0"/>
                <a:cs typeface="Times New Roman" pitchFamily="18" charset="0"/>
              </a:rPr>
              <a:t>Bu uygulama binek otomobili işletmeciliği ile uğraşan mükelleflerin </a:t>
            </a:r>
            <a:r>
              <a:rPr lang="tr-TR" sz="2400" b="1" u="sng" dirty="0" smtClean="0">
                <a:latin typeface="Times New Roman" pitchFamily="18" charset="0"/>
                <a:cs typeface="Times New Roman" pitchFamily="18" charset="0"/>
              </a:rPr>
              <a:t>işletme amacı dışında</a:t>
            </a:r>
            <a:r>
              <a:rPr lang="tr-TR" sz="2400" dirty="0" smtClean="0">
                <a:latin typeface="Times New Roman" pitchFamily="18" charset="0"/>
                <a:cs typeface="Times New Roman" pitchFamily="18" charset="0"/>
              </a:rPr>
              <a:t> satın aldıkları binek otomobiller için de geçerlidir.</a:t>
            </a:r>
          </a:p>
          <a:p>
            <a:pPr marL="0" indent="363538" algn="just">
              <a:buNone/>
            </a:pPr>
            <a:r>
              <a:rPr lang="tr-TR" sz="2400" dirty="0" smtClean="0">
                <a:latin typeface="Times New Roman" pitchFamily="18" charset="0"/>
                <a:cs typeface="Times New Roman" pitchFamily="18" charset="0"/>
              </a:rPr>
              <a:t>Aynı zamanda VUK 270/2’ye yeni binek otomobil alımlarında </a:t>
            </a:r>
            <a:r>
              <a:rPr lang="tr-TR" sz="2400" b="1" dirty="0" smtClean="0">
                <a:latin typeface="Times New Roman" pitchFamily="18" charset="0"/>
                <a:cs typeface="Times New Roman" pitchFamily="18" charset="0"/>
              </a:rPr>
              <a:t>ödenen ÖTV tutarı da</a:t>
            </a:r>
            <a:r>
              <a:rPr lang="tr-TR" sz="2400" dirty="0" smtClean="0">
                <a:latin typeface="Times New Roman" pitchFamily="18" charset="0"/>
                <a:cs typeface="Times New Roman" pitchFamily="18" charset="0"/>
              </a:rPr>
              <a:t> </a:t>
            </a:r>
            <a:r>
              <a:rPr lang="tr-TR" sz="2400" b="1" dirty="0" smtClean="0">
                <a:solidFill>
                  <a:srgbClr val="FF0000"/>
                </a:solidFill>
                <a:latin typeface="Times New Roman" pitchFamily="18" charset="0"/>
                <a:cs typeface="Times New Roman" pitchFamily="18" charset="0"/>
              </a:rPr>
              <a:t>gider veya maliyet unsuru </a:t>
            </a:r>
            <a:r>
              <a:rPr lang="tr-TR" sz="2400" dirty="0" smtClean="0">
                <a:latin typeface="Times New Roman" pitchFamily="18" charset="0"/>
                <a:cs typeface="Times New Roman" pitchFamily="18" charset="0"/>
              </a:rPr>
              <a:t>olarak dikkate alınabilir.</a:t>
            </a:r>
          </a:p>
          <a:p>
            <a:pPr marL="0" indent="0">
              <a:buNone/>
            </a:pPr>
            <a:endParaRPr lang="tr-TR" sz="2400" dirty="0" smtClean="0">
              <a:latin typeface="Times New Roman" pitchFamily="18" charset="0"/>
              <a:cs typeface="Times New Roman" pitchFamily="18" charset="0"/>
            </a:endParaRPr>
          </a:p>
          <a:p>
            <a:pPr marL="0" indent="0">
              <a:buNone/>
            </a:pPr>
            <a:r>
              <a:rPr lang="tr-TR" sz="2400" dirty="0" smtClean="0">
                <a:latin typeface="Times New Roman" pitchFamily="18" charset="0"/>
                <a:cs typeface="Times New Roman" pitchFamily="18" charset="0"/>
              </a:rPr>
              <a:t> </a:t>
            </a:r>
          </a:p>
        </p:txBody>
      </p:sp>
      <p:sp>
        <p:nvSpPr>
          <p:cNvPr id="4" name="3 Slayt Numarası Yer Tutucusu"/>
          <p:cNvSpPr>
            <a:spLocks noGrp="1"/>
          </p:cNvSpPr>
          <p:nvPr>
            <p:ph type="sldNum" sz="quarter" idx="12"/>
          </p:nvPr>
        </p:nvSpPr>
        <p:spPr/>
        <p:txBody>
          <a:bodyPr/>
          <a:lstStyle/>
          <a:p>
            <a:fld id="{D69FA0D1-DEE6-FA4B-AF71-8F5B3360E0F2}" type="slidenum">
              <a:rPr lang="en-US" smtClean="0"/>
              <a:pPr/>
              <a:t>129</a:t>
            </a:fld>
            <a:endParaRPr lang="en-US"/>
          </a:p>
        </p:txBody>
      </p:sp>
    </p:spTree>
    <p:extLst>
      <p:ext uri="{BB962C8B-B14F-4D97-AF65-F5344CB8AC3E}">
        <p14:creationId xmlns:p14="http://schemas.microsoft.com/office/powerpoint/2010/main" val="507001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57064BAB-880B-417D-9DD1-507010405B75}" type="datetime4">
              <a:rPr lang="tr-TR" smtClean="0"/>
              <a:pPr/>
              <a:t>9 Mart 2015</a:t>
            </a:fld>
            <a:endParaRPr lang="en-US"/>
          </a:p>
        </p:txBody>
      </p:sp>
      <p:sp>
        <p:nvSpPr>
          <p:cNvPr id="5" name="Slayt Numarası Yer Tutucusu 4"/>
          <p:cNvSpPr>
            <a:spLocks noGrp="1"/>
          </p:cNvSpPr>
          <p:nvPr>
            <p:ph type="sldNum" sz="quarter" idx="12"/>
          </p:nvPr>
        </p:nvSpPr>
        <p:spPr/>
        <p:txBody>
          <a:bodyPr/>
          <a:lstStyle/>
          <a:p>
            <a:fld id="{D69FA0D1-DEE6-FA4B-AF71-8F5B3360E0F2}" type="slidenum">
              <a:rPr lang="en-US" smtClean="0"/>
              <a:pPr/>
              <a:t>13</a:t>
            </a:fld>
            <a:endParaRPr lang="en-US"/>
          </a:p>
        </p:txBody>
      </p:sp>
      <p:graphicFrame>
        <p:nvGraphicFramePr>
          <p:cNvPr id="6" name="Tablo 5"/>
          <p:cNvGraphicFramePr>
            <a:graphicFrameLocks noGrp="1"/>
          </p:cNvGraphicFramePr>
          <p:nvPr>
            <p:extLst>
              <p:ext uri="{D42A27DB-BD31-4B8C-83A1-F6EECF244321}">
                <p14:modId xmlns:p14="http://schemas.microsoft.com/office/powerpoint/2010/main" val="2797336724"/>
              </p:ext>
            </p:extLst>
          </p:nvPr>
        </p:nvGraphicFramePr>
        <p:xfrm>
          <a:off x="276334" y="1349632"/>
          <a:ext cx="8688153" cy="1316985"/>
        </p:xfrm>
        <a:graphic>
          <a:graphicData uri="http://schemas.openxmlformats.org/drawingml/2006/table">
            <a:tbl>
              <a:tblPr firstRow="1" firstCol="1" bandRow="1">
                <a:tableStyleId>{10A1B5D5-9B99-4C35-A422-299274C87663}</a:tableStyleId>
              </a:tblPr>
              <a:tblGrid>
                <a:gridCol w="535830"/>
                <a:gridCol w="1012553"/>
                <a:gridCol w="3849014"/>
                <a:gridCol w="1576724"/>
                <a:gridCol w="1459164"/>
                <a:gridCol w="254868"/>
              </a:tblGrid>
              <a:tr h="266243">
                <a:tc>
                  <a:txBody>
                    <a:bodyPr/>
                    <a:lstStyle/>
                    <a:p>
                      <a:pP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03</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c gridSpan="4">
                  <a:txBody>
                    <a:bodyPr/>
                    <a:lstStyle/>
                    <a:p>
                      <a:pPr>
                        <a:lnSpc>
                          <a:spcPct val="107000"/>
                        </a:lnSpc>
                        <a:spcAft>
                          <a:spcPts val="0"/>
                        </a:spcAft>
                      </a:pPr>
                      <a:r>
                        <a:rPr lang="tr-TR" sz="2000" dirty="0" smtClean="0">
                          <a:effectLst/>
                          <a:latin typeface="+mn-lt"/>
                        </a:rPr>
                        <a:t>--------------------31/12/2014-----------------------</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r>
              <a:tr h="300147">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692 DÖN. NET KARI VEYA ZARARI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tr-TR"/>
                    </a:p>
                  </a:txBody>
                  <a:tcPr/>
                </a:tc>
                <a:tc>
                  <a:txBody>
                    <a:bodyPr/>
                    <a:lstStyle/>
                    <a:p>
                      <a:pPr marR="19875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98.000,00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38577">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590 DÖNEM NET KARI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98.000,00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09489">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algn="l" fontAlgn="b"/>
                      <a:r>
                        <a:rPr lang="tr-TR" sz="2000" b="0" i="0" u="none" strike="noStrike" dirty="0" smtClean="0">
                          <a:solidFill>
                            <a:srgbClr val="000000"/>
                          </a:solidFill>
                          <a:effectLst/>
                          <a:latin typeface="+mn-lt"/>
                        </a:rPr>
                        <a:t>Dönem net</a:t>
                      </a:r>
                      <a:r>
                        <a:rPr lang="tr-TR" sz="2000" b="0" i="0" u="none" strike="noStrike" baseline="0" dirty="0" smtClean="0">
                          <a:solidFill>
                            <a:srgbClr val="000000"/>
                          </a:solidFill>
                          <a:effectLst/>
                          <a:latin typeface="+mn-lt"/>
                        </a:rPr>
                        <a:t> karının Bilançoya devri </a:t>
                      </a:r>
                      <a:r>
                        <a:rPr lang="tr-TR" sz="2000" b="0" i="0" u="none" strike="noStrike" dirty="0" smtClean="0">
                          <a:solidFill>
                            <a:srgbClr val="000000"/>
                          </a:solidFill>
                          <a:effectLst/>
                          <a:latin typeface="+mn-lt"/>
                        </a:rPr>
                        <a:t>kârı</a:t>
                      </a:r>
                      <a:r>
                        <a:rPr lang="tr-TR" sz="2000" b="0" i="0" u="none" strike="noStrike" baseline="0" dirty="0" smtClean="0">
                          <a:solidFill>
                            <a:srgbClr val="000000"/>
                          </a:solidFill>
                          <a:effectLst/>
                          <a:latin typeface="+mn-lt"/>
                        </a:rPr>
                        <a:t> </a:t>
                      </a:r>
                      <a:endParaRPr lang="tr-TR" sz="2000" b="0" i="0" u="none" strike="noStrike" dirty="0" smtClean="0">
                        <a:solidFill>
                          <a:srgbClr val="000000"/>
                        </a:solidFill>
                        <a:effectLst/>
                        <a:latin typeface="+mn-lt"/>
                      </a:endParaRPr>
                    </a:p>
                  </a:txBody>
                  <a:tcPr marL="9525" marR="9525" marT="9525" marB="0" anchor="b">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1363808068"/>
              </p:ext>
            </p:extLst>
          </p:nvPr>
        </p:nvGraphicFramePr>
        <p:xfrm>
          <a:off x="323528" y="2636912"/>
          <a:ext cx="8688153" cy="2312656"/>
        </p:xfrm>
        <a:graphic>
          <a:graphicData uri="http://schemas.openxmlformats.org/drawingml/2006/table">
            <a:tbl>
              <a:tblPr firstRow="1" firstCol="1" bandRow="1">
                <a:tableStyleId>{10A1B5D5-9B99-4C35-A422-299274C87663}</a:tableStyleId>
              </a:tblPr>
              <a:tblGrid>
                <a:gridCol w="535830"/>
                <a:gridCol w="1012553"/>
                <a:gridCol w="3849014"/>
                <a:gridCol w="1576724"/>
                <a:gridCol w="1459164"/>
                <a:gridCol w="254868"/>
              </a:tblGrid>
              <a:tr h="275480">
                <a:tc>
                  <a:txBody>
                    <a:bodyPr/>
                    <a:lstStyle/>
                    <a:p>
                      <a:pP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03</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c gridSpan="4">
                  <a:txBody>
                    <a:bodyPr/>
                    <a:lstStyle/>
                    <a:p>
                      <a:pPr>
                        <a:lnSpc>
                          <a:spcPct val="107000"/>
                        </a:lnSpc>
                        <a:spcAft>
                          <a:spcPts val="0"/>
                        </a:spcAft>
                      </a:pPr>
                      <a:r>
                        <a:rPr lang="tr-TR" sz="2000" dirty="0" smtClean="0">
                          <a:effectLst/>
                          <a:latin typeface="+mn-lt"/>
                        </a:rPr>
                        <a:t>--------------------31/12/2014-----------------------</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r>
              <a:tr h="300147">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nSpc>
                          <a:spcPct val="107000"/>
                        </a:lnSpc>
                        <a:spcAft>
                          <a:spcPts val="0"/>
                        </a:spcAft>
                      </a:pPr>
                      <a:r>
                        <a:rPr lang="tr-TR" sz="2000" baseline="0" dirty="0" smtClean="0">
                          <a:effectLst/>
                          <a:latin typeface="Calibri" panose="020F0502020204030204" pitchFamily="34" charset="0"/>
                          <a:ea typeface="Calibri" panose="020F0502020204030204" pitchFamily="34" charset="0"/>
                          <a:cs typeface="Times New Roman" panose="02020603050405020304" pitchFamily="18" charset="0"/>
                        </a:rPr>
                        <a:t>371 DÖN. KAR. PEŞ. ÖD. VER. VE DİĞ.YÜK.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tr-TR"/>
                    </a:p>
                  </a:txBody>
                  <a:tcPr/>
                </a:tc>
                <a:tc>
                  <a:txBody>
                    <a:bodyPr/>
                    <a:lstStyle/>
                    <a:p>
                      <a:pPr marR="19875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22.000,00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00147">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371 01 2014 Geçici Vergi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tr-TR"/>
                    </a:p>
                  </a:txBody>
                  <a:tcPr/>
                </a:tc>
                <a:tc>
                  <a:txBody>
                    <a:bodyPr/>
                    <a:lstStyle/>
                    <a:p>
                      <a:pPr marR="198755"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55840">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193 PEŞİN</a:t>
                      </a:r>
                      <a:r>
                        <a:rPr lang="tr-TR" sz="2000" baseline="0" dirty="0" smtClean="0">
                          <a:effectLst/>
                          <a:latin typeface="Calibri" panose="020F0502020204030204" pitchFamily="34" charset="0"/>
                          <a:ea typeface="Calibri" panose="020F0502020204030204" pitchFamily="34" charset="0"/>
                          <a:cs typeface="Times New Roman" panose="02020603050405020304" pitchFamily="18" charset="0"/>
                        </a:rPr>
                        <a:t> ÖDENEN VERGİ FON</a:t>
                      </a:r>
                      <a:endParaRPr lang="tr-TR"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22.000,00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24033">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193 01 2014 Geçici Vergi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09489">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algn="l" fontAlgn="b"/>
                      <a:r>
                        <a:rPr lang="tr-TR" sz="2000" b="0" i="0" u="none" strike="noStrike" dirty="0" smtClean="0">
                          <a:solidFill>
                            <a:srgbClr val="000000"/>
                          </a:solidFill>
                          <a:effectLst/>
                          <a:latin typeface="+mn-lt"/>
                        </a:rPr>
                        <a:t>Peşin Ödenen Vergiler</a:t>
                      </a:r>
                    </a:p>
                  </a:txBody>
                  <a:tcPr marL="9525" marR="9525" marT="9525" marB="0" anchor="b">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1202">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T w="12700" cmpd="sng">
                      <a:noFill/>
                    </a:lnT>
                    <a:solidFill>
                      <a:srgbClr val="FF9900"/>
                    </a:solidFill>
                  </a:tcPr>
                </a:tc>
                <a:tc gridSpan="4">
                  <a:txBody>
                    <a:bodyPr/>
                    <a:lstStyle/>
                    <a:p>
                      <a:pPr>
                        <a:lnSpc>
                          <a:spcPct val="107000"/>
                        </a:lnSpc>
                        <a:spcAft>
                          <a:spcPts val="0"/>
                        </a:spcAft>
                      </a:pPr>
                      <a:r>
                        <a:rPr lang="tr-TR" sz="2000" dirty="0" smtClean="0">
                          <a:solidFill>
                            <a:schemeClr val="bg1"/>
                          </a:solidFill>
                          <a:effectLst/>
                          <a:latin typeface="+mn-lt"/>
                        </a:rPr>
                        <a:t>--------------------------/---------------------------</a:t>
                      </a:r>
                      <a:endParaRPr lang="tr-TR"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T w="12700" cmpd="sng">
                      <a:noFill/>
                    </a:lnT>
                    <a:solidFill>
                      <a:srgbClr val="FF9900"/>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T w="12700" cmpd="sng">
                      <a:noFill/>
                    </a:lnT>
                    <a:solidFill>
                      <a:srgbClr val="FF9900"/>
                    </a:solidFill>
                  </a:tcPr>
                </a:tc>
              </a:tr>
            </a:tbl>
          </a:graphicData>
        </a:graphic>
      </p:graphicFrame>
    </p:spTree>
    <p:extLst>
      <p:ext uri="{BB962C8B-B14F-4D97-AF65-F5344CB8AC3E}">
        <p14:creationId xmlns:p14="http://schemas.microsoft.com/office/powerpoint/2010/main" val="379647722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0"/>
            <a:ext cx="8388424" cy="1142984"/>
          </a:xfrm>
        </p:spPr>
        <p:txBody>
          <a:bodyPr/>
          <a:lstStyle/>
          <a:p>
            <a:r>
              <a:rPr lang="tr-TR" sz="2400" b="1" dirty="0" smtClean="0">
                <a:latin typeface="Times New Roman" pitchFamily="18" charset="0"/>
                <a:cs typeface="Times New Roman" pitchFamily="18" charset="0"/>
              </a:rPr>
              <a:t>BİNEK OTOMOBİLLERDE KDV                                                                             (KDVK 30/b)</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229600" cy="4525963"/>
          </a:xfrm>
        </p:spPr>
        <p:txBody>
          <a:bodyPr>
            <a:normAutofit fontScale="92500" lnSpcReduction="10000"/>
          </a:bodyPr>
          <a:lstStyle/>
          <a:p>
            <a:pPr marL="0" indent="0" algn="just">
              <a:buFont typeface="Wingdings" pitchFamily="2" charset="2"/>
              <a:buChar char="Ø"/>
            </a:pPr>
            <a:r>
              <a:rPr lang="tr-TR" sz="2400" dirty="0" smtClean="0">
                <a:latin typeface="Times New Roman" pitchFamily="18" charset="0"/>
                <a:cs typeface="Times New Roman" pitchFamily="18" charset="0"/>
              </a:rPr>
              <a:t> Araç kiralama şirketi tarafından alınan binek otomobile ilişkin KDV, </a:t>
            </a:r>
            <a:r>
              <a:rPr lang="tr-TR" sz="2400" u="sng" dirty="0" smtClean="0">
                <a:latin typeface="Times New Roman" pitchFamily="18" charset="0"/>
                <a:cs typeface="Times New Roman" pitchFamily="18" charset="0"/>
              </a:rPr>
              <a:t>aracın kiralanıp kiralanmadığına bakılmaksızın</a:t>
            </a: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indirim konusu yapılabilir.</a:t>
            </a:r>
          </a:p>
          <a:p>
            <a:pPr marL="0" indent="0" algn="just">
              <a:buFont typeface="Wingdings" pitchFamily="2" charset="2"/>
              <a:buChar char="Ø"/>
            </a:pPr>
            <a:r>
              <a:rPr lang="tr-TR" sz="2400" dirty="0" smtClean="0">
                <a:latin typeface="Times New Roman" pitchFamily="18" charset="0"/>
                <a:cs typeface="Times New Roman" pitchFamily="18" charset="0"/>
              </a:rPr>
              <a:t>Araç kiralama şirketinin genel müdürüne veya satış elemanına tahsis edilen araç için ödenen KDV </a:t>
            </a:r>
            <a:r>
              <a:rPr lang="tr-TR" sz="2400" b="1" dirty="0" smtClean="0">
                <a:latin typeface="Times New Roman" pitchFamily="18" charset="0"/>
                <a:cs typeface="Times New Roman" pitchFamily="18" charset="0"/>
              </a:rPr>
              <a:t>indirim konusu yapılamaz.</a:t>
            </a:r>
          </a:p>
          <a:p>
            <a:pPr marL="0" indent="0" algn="just">
              <a:buFont typeface="Wingdings" pitchFamily="2" charset="2"/>
              <a:buChar char="Ø"/>
            </a:pPr>
            <a:r>
              <a:rPr lang="tr-TR" sz="2400" dirty="0" smtClean="0">
                <a:latin typeface="Times New Roman" pitchFamily="18" charset="0"/>
                <a:cs typeface="Times New Roman" pitchFamily="18" charset="0"/>
              </a:rPr>
              <a:t>Test sürücü için aktife kayıtlı olan binek otomobile ait alışta ödenen KDV </a:t>
            </a:r>
            <a:r>
              <a:rPr lang="tr-TR" sz="2400" b="1" dirty="0" smtClean="0">
                <a:latin typeface="Times New Roman" pitchFamily="18" charset="0"/>
                <a:cs typeface="Times New Roman" pitchFamily="18" charset="0"/>
              </a:rPr>
              <a:t>indirim konusu yapılamaz.</a:t>
            </a:r>
          </a:p>
          <a:p>
            <a:pPr marL="0" indent="0" algn="just">
              <a:buFont typeface="Wingdings" pitchFamily="2" charset="2"/>
              <a:buChar char="Ø"/>
            </a:pPr>
            <a:r>
              <a:rPr lang="tr-TR" sz="2400" b="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87.04 tarife pozisyonunda (eşya taşımaya mahsus motorlu taşıtlar) belirtilen taşıtların sonradan değişiklik yapılarak binek otomobiline dönüştürülmesi durumunda, bu taşıtların iktisabında yüklenilen KDV ile binek otomobiline dönüşüm nedeniyle oluşacak ÖTV farkı üzerinden hesaplanacak </a:t>
            </a:r>
            <a:r>
              <a:rPr lang="tr-TR" sz="2400" b="1" dirty="0" smtClean="0">
                <a:latin typeface="Times New Roman" pitchFamily="18" charset="0"/>
                <a:cs typeface="Times New Roman" pitchFamily="18" charset="0"/>
              </a:rPr>
              <a:t>KDV indirim konusu yapılamayacaktır.</a:t>
            </a:r>
            <a:r>
              <a:rPr lang="tr-TR" sz="2400" dirty="0" smtClean="0">
                <a:latin typeface="Times New Roman" pitchFamily="18" charset="0"/>
                <a:cs typeface="Times New Roman" pitchFamily="18" charset="0"/>
              </a:rPr>
              <a:t> </a:t>
            </a:r>
          </a:p>
          <a:p>
            <a:pPr marL="0" indent="0">
              <a:buNone/>
            </a:pPr>
            <a:r>
              <a:rPr lang="tr-TR" sz="2400" dirty="0" smtClean="0">
                <a:latin typeface="Times New Roman" pitchFamily="18" charset="0"/>
                <a:cs typeface="Times New Roman" pitchFamily="18" charset="0"/>
              </a:rPr>
              <a:t> </a:t>
            </a:r>
          </a:p>
          <a:p>
            <a:pPr marL="0" indent="0">
              <a:buFont typeface="Wingdings" pitchFamily="2" charset="2"/>
              <a:buChar char="Ø"/>
            </a:pPr>
            <a:endParaRPr lang="tr-TR" sz="2400" dirty="0" smtClean="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D69FA0D1-DEE6-FA4B-AF71-8F5B3360E0F2}" type="slidenum">
              <a:rPr lang="en-US" smtClean="0"/>
              <a:pPr/>
              <a:t>130</a:t>
            </a:fld>
            <a:endParaRPr lang="en-US"/>
          </a:p>
        </p:txBody>
      </p:sp>
    </p:spTree>
    <p:extLst>
      <p:ext uri="{BB962C8B-B14F-4D97-AF65-F5344CB8AC3E}">
        <p14:creationId xmlns:p14="http://schemas.microsoft.com/office/powerpoint/2010/main" val="3231057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smtClean="0"/>
              <a:t>KGK UYGULAMALARI</a:t>
            </a:r>
            <a:endParaRPr lang="tr-TR" sz="3600" dirty="0"/>
          </a:p>
        </p:txBody>
      </p:sp>
      <p:sp>
        <p:nvSpPr>
          <p:cNvPr id="4" name="Veri Yer Tutucusu 3"/>
          <p:cNvSpPr>
            <a:spLocks noGrp="1"/>
          </p:cNvSpPr>
          <p:nvPr>
            <p:ph type="dt" sz="half" idx="10"/>
          </p:nvPr>
        </p:nvSpPr>
        <p:spPr/>
        <p:txBody>
          <a:bodyPr/>
          <a:lstStyle/>
          <a:p>
            <a:fld id="{57064BAB-880B-417D-9DD1-507010405B75}" type="datetime4">
              <a:rPr lang="tr-TR" smtClean="0"/>
              <a:pPr/>
              <a:t>9 Mart 2015</a:t>
            </a:fld>
            <a:endParaRPr lang="en-US"/>
          </a:p>
        </p:txBody>
      </p:sp>
      <p:sp>
        <p:nvSpPr>
          <p:cNvPr id="5" name="Slayt Numarası Yer Tutucusu 4"/>
          <p:cNvSpPr>
            <a:spLocks noGrp="1"/>
          </p:cNvSpPr>
          <p:nvPr>
            <p:ph type="sldNum" sz="quarter" idx="12"/>
          </p:nvPr>
        </p:nvSpPr>
        <p:spPr/>
        <p:txBody>
          <a:bodyPr/>
          <a:lstStyle/>
          <a:p>
            <a:fld id="{D69FA0D1-DEE6-FA4B-AF71-8F5B3360E0F2}" type="slidenum">
              <a:rPr lang="en-US" smtClean="0"/>
              <a:pPr/>
              <a:t>131</a:t>
            </a:fld>
            <a:endParaRPr lang="en-US"/>
          </a:p>
        </p:txBody>
      </p:sp>
      <p:sp>
        <p:nvSpPr>
          <p:cNvPr id="7" name="İçerik Yer Tutucusu 2"/>
          <p:cNvSpPr txBox="1">
            <a:spLocks/>
          </p:cNvSpPr>
          <p:nvPr/>
        </p:nvSpPr>
        <p:spPr bwMode="auto">
          <a:xfrm>
            <a:off x="457200" y="1268760"/>
            <a:ext cx="8229600" cy="604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r-TR" dirty="0" smtClean="0"/>
              <a:t> </a:t>
            </a:r>
            <a:r>
              <a:rPr lang="tr-TR" sz="2400" b="1" u="sng" dirty="0" smtClean="0"/>
              <a:t>1 - Bağımsız Denetime Tabi Olma Kriterleri </a:t>
            </a:r>
            <a:endParaRPr lang="tr-TR" sz="2400" u="sng" dirty="0"/>
          </a:p>
        </p:txBody>
      </p:sp>
      <p:sp>
        <p:nvSpPr>
          <p:cNvPr id="11" name="İçerik Yer Tutucusu 5"/>
          <p:cNvSpPr txBox="1">
            <a:spLocks/>
          </p:cNvSpPr>
          <p:nvPr/>
        </p:nvSpPr>
        <p:spPr bwMode="auto">
          <a:xfrm>
            <a:off x="2437521" y="2278735"/>
            <a:ext cx="1996616" cy="604664"/>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pitchFamily="34" charset="0"/>
              <a:buNone/>
            </a:pPr>
            <a:r>
              <a:rPr lang="tr-TR" sz="1400" dirty="0" smtClean="0"/>
              <a:t>BKK 2012/4213</a:t>
            </a:r>
          </a:p>
          <a:p>
            <a:pPr marL="0" indent="0" algn="ctr">
              <a:buFont typeface="Arial" pitchFamily="34" charset="0"/>
              <a:buNone/>
            </a:pPr>
            <a:r>
              <a:rPr lang="tr-TR" sz="1400" dirty="0" smtClean="0"/>
              <a:t>(ESKİ)</a:t>
            </a:r>
          </a:p>
        </p:txBody>
      </p:sp>
      <p:sp>
        <p:nvSpPr>
          <p:cNvPr id="12" name="İçerik Yer Tutucusu 5"/>
          <p:cNvSpPr txBox="1">
            <a:spLocks/>
          </p:cNvSpPr>
          <p:nvPr/>
        </p:nvSpPr>
        <p:spPr bwMode="auto">
          <a:xfrm>
            <a:off x="2422288" y="5168656"/>
            <a:ext cx="1996616" cy="604664"/>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pitchFamily="34" charset="0"/>
              <a:buNone/>
            </a:pPr>
            <a:r>
              <a:rPr lang="tr-TR" sz="1400" dirty="0" smtClean="0"/>
              <a:t>500 VE ÜZERİ</a:t>
            </a:r>
          </a:p>
        </p:txBody>
      </p:sp>
      <p:sp>
        <p:nvSpPr>
          <p:cNvPr id="13" name="İçerik Yer Tutucusu 5"/>
          <p:cNvSpPr txBox="1">
            <a:spLocks/>
          </p:cNvSpPr>
          <p:nvPr/>
        </p:nvSpPr>
        <p:spPr bwMode="auto">
          <a:xfrm>
            <a:off x="2410668" y="4246852"/>
            <a:ext cx="1996616" cy="604664"/>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pitchFamily="34" charset="0"/>
              <a:buNone/>
            </a:pPr>
            <a:r>
              <a:rPr lang="tr-TR" sz="1400" dirty="0" smtClean="0"/>
              <a:t>200 MİLYON TL.</a:t>
            </a:r>
          </a:p>
        </p:txBody>
      </p:sp>
      <p:sp>
        <p:nvSpPr>
          <p:cNvPr id="14" name="İçerik Yer Tutucusu 5"/>
          <p:cNvSpPr txBox="1">
            <a:spLocks/>
          </p:cNvSpPr>
          <p:nvPr/>
        </p:nvSpPr>
        <p:spPr bwMode="auto">
          <a:xfrm>
            <a:off x="2422288" y="3221182"/>
            <a:ext cx="1996616" cy="604664"/>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pitchFamily="34" charset="0"/>
              <a:buNone/>
            </a:pPr>
            <a:r>
              <a:rPr lang="tr-TR" sz="1400" dirty="0" smtClean="0"/>
              <a:t>150 MİLYON TL.</a:t>
            </a:r>
          </a:p>
        </p:txBody>
      </p:sp>
      <p:sp>
        <p:nvSpPr>
          <p:cNvPr id="16" name="Serbest Form 15"/>
          <p:cNvSpPr/>
          <p:nvPr/>
        </p:nvSpPr>
        <p:spPr>
          <a:xfrm>
            <a:off x="179512" y="2233507"/>
            <a:ext cx="1949428" cy="616128"/>
          </a:xfrm>
          <a:custGeom>
            <a:avLst/>
            <a:gdLst>
              <a:gd name="connsiteX0" fmla="*/ 0 w 6500522"/>
              <a:gd name="connsiteY0" fmla="*/ 0 h 466144"/>
              <a:gd name="connsiteX1" fmla="*/ 6500522 w 6500522"/>
              <a:gd name="connsiteY1" fmla="*/ 0 h 466144"/>
              <a:gd name="connsiteX2" fmla="*/ 6500522 w 6500522"/>
              <a:gd name="connsiteY2" fmla="*/ 466144 h 466144"/>
              <a:gd name="connsiteX3" fmla="*/ 0 w 6500522"/>
              <a:gd name="connsiteY3" fmla="*/ 466144 h 466144"/>
              <a:gd name="connsiteX4" fmla="*/ 0 w 6500522"/>
              <a:gd name="connsiteY4" fmla="*/ 0 h 46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522" h="466144">
                <a:moveTo>
                  <a:pt x="0" y="0"/>
                </a:moveTo>
                <a:lnTo>
                  <a:pt x="6500522" y="0"/>
                </a:lnTo>
                <a:lnTo>
                  <a:pt x="6500522" y="466144"/>
                </a:lnTo>
                <a:lnTo>
                  <a:pt x="0" y="466144"/>
                </a:lnTo>
                <a:lnTo>
                  <a:pt x="0" y="0"/>
                </a:lnTo>
                <a:close/>
              </a:path>
            </a:pathLst>
          </a:custGeom>
          <a:solidFill>
            <a:schemeClr val="tx2">
              <a:lumMod val="40000"/>
              <a:lumOff val="60000"/>
            </a:schemeClr>
          </a:solidFill>
          <a:ln/>
        </p:spPr>
        <p:style>
          <a:lnRef idx="0">
            <a:schemeClr val="accent6"/>
          </a:lnRef>
          <a:fillRef idx="3">
            <a:schemeClr val="accent6"/>
          </a:fillRef>
          <a:effectRef idx="3">
            <a:schemeClr val="accent6"/>
          </a:effectRef>
          <a:fontRef idx="minor">
            <a:schemeClr val="lt1"/>
          </a:fontRef>
        </p:style>
        <p:txBody>
          <a:bodyPr spcFirstLastPara="0" vert="horz" wrap="square" lIns="76200" tIns="76200" rIns="76200" bIns="76200" numCol="1" spcCol="1270" anchor="t" anchorCtr="0">
            <a:noAutofit/>
          </a:bodyPr>
          <a:lstStyle/>
          <a:p>
            <a:pPr algn="ctr"/>
            <a:r>
              <a:rPr lang="tr-TR" sz="1600" dirty="0" smtClean="0"/>
              <a:t>BAĞIMSIZ DENETİM KRİTERİ</a:t>
            </a:r>
          </a:p>
          <a:p>
            <a:endParaRPr lang="tr-TR" sz="2000" kern="1200" dirty="0"/>
          </a:p>
        </p:txBody>
      </p:sp>
      <p:sp>
        <p:nvSpPr>
          <p:cNvPr id="17" name="İçerik Yer Tutucusu 5"/>
          <p:cNvSpPr txBox="1">
            <a:spLocks/>
          </p:cNvSpPr>
          <p:nvPr/>
        </p:nvSpPr>
        <p:spPr bwMode="auto">
          <a:xfrm>
            <a:off x="4710198" y="2278735"/>
            <a:ext cx="1996616" cy="604664"/>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pitchFamily="34" charset="0"/>
              <a:buNone/>
            </a:pPr>
            <a:r>
              <a:rPr lang="tr-TR" sz="1400" dirty="0" smtClean="0"/>
              <a:t>BKK 2014/5973</a:t>
            </a:r>
          </a:p>
          <a:p>
            <a:pPr marL="0" indent="0" algn="ctr">
              <a:buFont typeface="Arial" pitchFamily="34" charset="0"/>
              <a:buNone/>
            </a:pPr>
            <a:r>
              <a:rPr lang="tr-TR" sz="1400" dirty="0" smtClean="0"/>
              <a:t>(ESKİ)</a:t>
            </a:r>
          </a:p>
        </p:txBody>
      </p:sp>
      <p:sp>
        <p:nvSpPr>
          <p:cNvPr id="18" name="İçerik Yer Tutucusu 5"/>
          <p:cNvSpPr txBox="1">
            <a:spLocks/>
          </p:cNvSpPr>
          <p:nvPr/>
        </p:nvSpPr>
        <p:spPr bwMode="auto">
          <a:xfrm>
            <a:off x="4716016" y="5157192"/>
            <a:ext cx="1996616" cy="604664"/>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pitchFamily="34" charset="0"/>
              <a:buNone/>
            </a:pPr>
            <a:r>
              <a:rPr lang="tr-TR" sz="1400" dirty="0" smtClean="0"/>
              <a:t>250 VE ÜZERİ</a:t>
            </a:r>
          </a:p>
        </p:txBody>
      </p:sp>
      <p:sp>
        <p:nvSpPr>
          <p:cNvPr id="19" name="İçerik Yer Tutucusu 5"/>
          <p:cNvSpPr txBox="1">
            <a:spLocks/>
          </p:cNvSpPr>
          <p:nvPr/>
        </p:nvSpPr>
        <p:spPr bwMode="auto">
          <a:xfrm>
            <a:off x="4716016" y="4246852"/>
            <a:ext cx="1996616" cy="604664"/>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pitchFamily="34" charset="0"/>
              <a:buNone/>
            </a:pPr>
            <a:r>
              <a:rPr lang="tr-TR" sz="1400" dirty="0" smtClean="0"/>
              <a:t>150 MİLYON TL.</a:t>
            </a:r>
          </a:p>
        </p:txBody>
      </p:sp>
      <p:sp>
        <p:nvSpPr>
          <p:cNvPr id="20" name="İçerik Yer Tutucusu 5"/>
          <p:cNvSpPr txBox="1">
            <a:spLocks/>
          </p:cNvSpPr>
          <p:nvPr/>
        </p:nvSpPr>
        <p:spPr bwMode="auto">
          <a:xfrm>
            <a:off x="4726782" y="3221182"/>
            <a:ext cx="1996616" cy="604664"/>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pitchFamily="34" charset="0"/>
              <a:buNone/>
            </a:pPr>
            <a:r>
              <a:rPr lang="tr-TR" sz="1400" dirty="0" smtClean="0"/>
              <a:t>75 MİLYON TL.</a:t>
            </a:r>
          </a:p>
        </p:txBody>
      </p:sp>
      <p:sp>
        <p:nvSpPr>
          <p:cNvPr id="21" name="İçerik Yer Tutucusu 5"/>
          <p:cNvSpPr txBox="1">
            <a:spLocks/>
          </p:cNvSpPr>
          <p:nvPr/>
        </p:nvSpPr>
        <p:spPr bwMode="auto">
          <a:xfrm>
            <a:off x="6961702" y="2267791"/>
            <a:ext cx="1996616" cy="604664"/>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pitchFamily="34" charset="0"/>
              <a:buNone/>
            </a:pPr>
            <a:r>
              <a:rPr lang="tr-TR" sz="1400" dirty="0" smtClean="0"/>
              <a:t>BKK  2014/7149</a:t>
            </a:r>
          </a:p>
          <a:p>
            <a:pPr marL="0" indent="0" algn="ctr">
              <a:buFont typeface="Arial" pitchFamily="34" charset="0"/>
              <a:buNone/>
            </a:pPr>
            <a:r>
              <a:rPr lang="tr-TR" sz="1400" dirty="0" smtClean="0"/>
              <a:t>(YENİ)</a:t>
            </a:r>
          </a:p>
        </p:txBody>
      </p:sp>
      <p:sp>
        <p:nvSpPr>
          <p:cNvPr id="22" name="İçerik Yer Tutucusu 5"/>
          <p:cNvSpPr txBox="1">
            <a:spLocks/>
          </p:cNvSpPr>
          <p:nvPr/>
        </p:nvSpPr>
        <p:spPr bwMode="auto">
          <a:xfrm>
            <a:off x="6948264" y="5157192"/>
            <a:ext cx="1996616" cy="604664"/>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pitchFamily="34" charset="0"/>
              <a:buNone/>
            </a:pPr>
            <a:r>
              <a:rPr lang="tr-TR" sz="1400" dirty="0" smtClean="0"/>
              <a:t>200 VE ÜZERİ</a:t>
            </a:r>
          </a:p>
        </p:txBody>
      </p:sp>
      <p:sp>
        <p:nvSpPr>
          <p:cNvPr id="23" name="İçerik Yer Tutucusu 5"/>
          <p:cNvSpPr txBox="1">
            <a:spLocks/>
          </p:cNvSpPr>
          <p:nvPr/>
        </p:nvSpPr>
        <p:spPr bwMode="auto">
          <a:xfrm>
            <a:off x="6948264" y="4246852"/>
            <a:ext cx="1996616" cy="604664"/>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pitchFamily="34" charset="0"/>
              <a:buNone/>
            </a:pPr>
            <a:r>
              <a:rPr lang="tr-TR" sz="1400" dirty="0" smtClean="0"/>
              <a:t>100 MİLYON TL.</a:t>
            </a:r>
          </a:p>
        </p:txBody>
      </p:sp>
      <p:sp>
        <p:nvSpPr>
          <p:cNvPr id="24" name="İçerik Yer Tutucusu 5"/>
          <p:cNvSpPr txBox="1">
            <a:spLocks/>
          </p:cNvSpPr>
          <p:nvPr/>
        </p:nvSpPr>
        <p:spPr bwMode="auto">
          <a:xfrm>
            <a:off x="6961868" y="3224062"/>
            <a:ext cx="1996616" cy="604664"/>
          </a:xfrm>
          <a:prstGeom prst="round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pitchFamily="34" charset="0"/>
              <a:buNone/>
            </a:pPr>
            <a:r>
              <a:rPr lang="tr-TR" sz="1400" dirty="0" smtClean="0"/>
              <a:t>50 MİLYON TL.</a:t>
            </a:r>
          </a:p>
        </p:txBody>
      </p:sp>
      <p:sp>
        <p:nvSpPr>
          <p:cNvPr id="29" name="Serbest Form 28"/>
          <p:cNvSpPr/>
          <p:nvPr/>
        </p:nvSpPr>
        <p:spPr>
          <a:xfrm>
            <a:off x="210056" y="3209718"/>
            <a:ext cx="1949428" cy="616128"/>
          </a:xfrm>
          <a:custGeom>
            <a:avLst/>
            <a:gdLst>
              <a:gd name="connsiteX0" fmla="*/ 0 w 6500522"/>
              <a:gd name="connsiteY0" fmla="*/ 0 h 466144"/>
              <a:gd name="connsiteX1" fmla="*/ 6500522 w 6500522"/>
              <a:gd name="connsiteY1" fmla="*/ 0 h 466144"/>
              <a:gd name="connsiteX2" fmla="*/ 6500522 w 6500522"/>
              <a:gd name="connsiteY2" fmla="*/ 466144 h 466144"/>
              <a:gd name="connsiteX3" fmla="*/ 0 w 6500522"/>
              <a:gd name="connsiteY3" fmla="*/ 466144 h 466144"/>
              <a:gd name="connsiteX4" fmla="*/ 0 w 6500522"/>
              <a:gd name="connsiteY4" fmla="*/ 0 h 46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522" h="466144">
                <a:moveTo>
                  <a:pt x="0" y="0"/>
                </a:moveTo>
                <a:lnTo>
                  <a:pt x="6500522" y="0"/>
                </a:lnTo>
                <a:lnTo>
                  <a:pt x="6500522" y="466144"/>
                </a:lnTo>
                <a:lnTo>
                  <a:pt x="0" y="466144"/>
                </a:lnTo>
                <a:lnTo>
                  <a:pt x="0" y="0"/>
                </a:lnTo>
                <a:close/>
              </a:path>
            </a:pathLst>
          </a:custGeom>
          <a:solidFill>
            <a:schemeClr val="tx2">
              <a:lumMod val="40000"/>
              <a:lumOff val="60000"/>
            </a:schemeClr>
          </a:solidFill>
          <a:ln/>
        </p:spPr>
        <p:style>
          <a:lnRef idx="0">
            <a:schemeClr val="accent6"/>
          </a:lnRef>
          <a:fillRef idx="3">
            <a:schemeClr val="accent6"/>
          </a:fillRef>
          <a:effectRef idx="3">
            <a:schemeClr val="accent6"/>
          </a:effectRef>
          <a:fontRef idx="minor">
            <a:schemeClr val="lt1"/>
          </a:fontRef>
        </p:style>
        <p:txBody>
          <a:bodyPr spcFirstLastPara="0" vert="horz" wrap="square" lIns="76200" tIns="76200" rIns="76200" bIns="76200" numCol="1" spcCol="1270" anchor="t" anchorCtr="0">
            <a:noAutofit/>
          </a:bodyPr>
          <a:lstStyle/>
          <a:p>
            <a:pPr algn="ctr"/>
            <a:r>
              <a:rPr lang="tr-TR" sz="1600" dirty="0" smtClean="0"/>
              <a:t>AKTİF TOPLAM</a:t>
            </a:r>
          </a:p>
          <a:p>
            <a:endParaRPr lang="tr-TR" sz="2000" kern="1200" dirty="0"/>
          </a:p>
        </p:txBody>
      </p:sp>
      <p:sp>
        <p:nvSpPr>
          <p:cNvPr id="30" name="Serbest Form 29"/>
          <p:cNvSpPr/>
          <p:nvPr/>
        </p:nvSpPr>
        <p:spPr>
          <a:xfrm>
            <a:off x="210056" y="4200282"/>
            <a:ext cx="1949428" cy="616128"/>
          </a:xfrm>
          <a:custGeom>
            <a:avLst/>
            <a:gdLst>
              <a:gd name="connsiteX0" fmla="*/ 0 w 6500522"/>
              <a:gd name="connsiteY0" fmla="*/ 0 h 466144"/>
              <a:gd name="connsiteX1" fmla="*/ 6500522 w 6500522"/>
              <a:gd name="connsiteY1" fmla="*/ 0 h 466144"/>
              <a:gd name="connsiteX2" fmla="*/ 6500522 w 6500522"/>
              <a:gd name="connsiteY2" fmla="*/ 466144 h 466144"/>
              <a:gd name="connsiteX3" fmla="*/ 0 w 6500522"/>
              <a:gd name="connsiteY3" fmla="*/ 466144 h 466144"/>
              <a:gd name="connsiteX4" fmla="*/ 0 w 6500522"/>
              <a:gd name="connsiteY4" fmla="*/ 0 h 46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522" h="466144">
                <a:moveTo>
                  <a:pt x="0" y="0"/>
                </a:moveTo>
                <a:lnTo>
                  <a:pt x="6500522" y="0"/>
                </a:lnTo>
                <a:lnTo>
                  <a:pt x="6500522" y="466144"/>
                </a:lnTo>
                <a:lnTo>
                  <a:pt x="0" y="466144"/>
                </a:lnTo>
                <a:lnTo>
                  <a:pt x="0" y="0"/>
                </a:lnTo>
                <a:close/>
              </a:path>
            </a:pathLst>
          </a:custGeom>
          <a:solidFill>
            <a:schemeClr val="tx2">
              <a:lumMod val="40000"/>
              <a:lumOff val="60000"/>
            </a:schemeClr>
          </a:solidFill>
          <a:ln/>
        </p:spPr>
        <p:style>
          <a:lnRef idx="0">
            <a:schemeClr val="accent6"/>
          </a:lnRef>
          <a:fillRef idx="3">
            <a:schemeClr val="accent6"/>
          </a:fillRef>
          <a:effectRef idx="3">
            <a:schemeClr val="accent6"/>
          </a:effectRef>
          <a:fontRef idx="minor">
            <a:schemeClr val="lt1"/>
          </a:fontRef>
        </p:style>
        <p:txBody>
          <a:bodyPr spcFirstLastPara="0" vert="horz" wrap="square" lIns="76200" tIns="76200" rIns="76200" bIns="76200" numCol="1" spcCol="1270" anchor="t" anchorCtr="0">
            <a:noAutofit/>
          </a:bodyPr>
          <a:lstStyle/>
          <a:p>
            <a:pPr algn="ctr"/>
            <a:r>
              <a:rPr lang="tr-TR" sz="1600" dirty="0" smtClean="0"/>
              <a:t>NET SATIŞ HASILATI</a:t>
            </a:r>
          </a:p>
          <a:p>
            <a:pPr algn="ctr"/>
            <a:endParaRPr lang="tr-TR" sz="2000" kern="1200" dirty="0"/>
          </a:p>
        </p:txBody>
      </p:sp>
      <p:sp>
        <p:nvSpPr>
          <p:cNvPr id="31" name="Serbest Form 30"/>
          <p:cNvSpPr/>
          <p:nvPr/>
        </p:nvSpPr>
        <p:spPr>
          <a:xfrm>
            <a:off x="179512" y="5157192"/>
            <a:ext cx="1949428" cy="616128"/>
          </a:xfrm>
          <a:custGeom>
            <a:avLst/>
            <a:gdLst>
              <a:gd name="connsiteX0" fmla="*/ 0 w 6500522"/>
              <a:gd name="connsiteY0" fmla="*/ 0 h 466144"/>
              <a:gd name="connsiteX1" fmla="*/ 6500522 w 6500522"/>
              <a:gd name="connsiteY1" fmla="*/ 0 h 466144"/>
              <a:gd name="connsiteX2" fmla="*/ 6500522 w 6500522"/>
              <a:gd name="connsiteY2" fmla="*/ 466144 h 466144"/>
              <a:gd name="connsiteX3" fmla="*/ 0 w 6500522"/>
              <a:gd name="connsiteY3" fmla="*/ 466144 h 466144"/>
              <a:gd name="connsiteX4" fmla="*/ 0 w 6500522"/>
              <a:gd name="connsiteY4" fmla="*/ 0 h 46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522" h="466144">
                <a:moveTo>
                  <a:pt x="0" y="0"/>
                </a:moveTo>
                <a:lnTo>
                  <a:pt x="6500522" y="0"/>
                </a:lnTo>
                <a:lnTo>
                  <a:pt x="6500522" y="466144"/>
                </a:lnTo>
                <a:lnTo>
                  <a:pt x="0" y="466144"/>
                </a:lnTo>
                <a:lnTo>
                  <a:pt x="0" y="0"/>
                </a:lnTo>
                <a:close/>
              </a:path>
            </a:pathLst>
          </a:custGeom>
          <a:solidFill>
            <a:schemeClr val="tx2">
              <a:lumMod val="40000"/>
              <a:lumOff val="60000"/>
            </a:schemeClr>
          </a:solidFill>
          <a:ln/>
        </p:spPr>
        <p:style>
          <a:lnRef idx="0">
            <a:schemeClr val="accent6"/>
          </a:lnRef>
          <a:fillRef idx="3">
            <a:schemeClr val="accent6"/>
          </a:fillRef>
          <a:effectRef idx="3">
            <a:schemeClr val="accent6"/>
          </a:effectRef>
          <a:fontRef idx="minor">
            <a:schemeClr val="lt1"/>
          </a:fontRef>
        </p:style>
        <p:txBody>
          <a:bodyPr spcFirstLastPara="0" vert="horz" wrap="square" lIns="76200" tIns="76200" rIns="76200" bIns="76200" numCol="1" spcCol="1270" anchor="t" anchorCtr="0">
            <a:noAutofit/>
          </a:bodyPr>
          <a:lstStyle/>
          <a:p>
            <a:pPr algn="ctr"/>
            <a:r>
              <a:rPr lang="tr-TR" sz="1600" dirty="0" smtClean="0"/>
              <a:t>ÇALIŞAN SAYISI</a:t>
            </a:r>
          </a:p>
          <a:p>
            <a:endParaRPr lang="tr-TR" sz="2000" kern="1200" dirty="0"/>
          </a:p>
        </p:txBody>
      </p:sp>
    </p:spTree>
    <p:extLst>
      <p:ext uri="{BB962C8B-B14F-4D97-AF65-F5344CB8AC3E}">
        <p14:creationId xmlns:p14="http://schemas.microsoft.com/office/powerpoint/2010/main" val="444356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600200"/>
            <a:ext cx="8496944" cy="4525963"/>
          </a:xfrm>
        </p:spPr>
        <p:txBody>
          <a:bodyPr/>
          <a:lstStyle/>
          <a:p>
            <a:pPr marL="0" indent="0">
              <a:buNone/>
            </a:pPr>
            <a:r>
              <a:rPr lang="tr-TR" sz="2400" b="1" dirty="0" smtClean="0"/>
              <a:t>Bağımsız </a:t>
            </a:r>
            <a:r>
              <a:rPr lang="tr-TR" sz="2400" b="1" dirty="0"/>
              <a:t>Denetim </a:t>
            </a:r>
            <a:r>
              <a:rPr lang="tr-TR" sz="2400" b="1" dirty="0" smtClean="0"/>
              <a:t>kapsamına </a:t>
            </a:r>
            <a:r>
              <a:rPr lang="tr-TR" sz="2400" b="1" dirty="0"/>
              <a:t>girilip girilmediğinin tespiti için </a:t>
            </a:r>
            <a:r>
              <a:rPr lang="tr-TR" sz="2400" b="1" dirty="0" smtClean="0"/>
              <a:t> ;</a:t>
            </a:r>
          </a:p>
          <a:p>
            <a:pPr marL="0" indent="0">
              <a:buNone/>
            </a:pPr>
            <a:endParaRPr lang="tr-TR" sz="2400" b="1" dirty="0" smtClean="0"/>
          </a:p>
          <a:p>
            <a:pPr marL="0" indent="0">
              <a:buNone/>
            </a:pPr>
            <a:r>
              <a:rPr lang="tr-TR" sz="2400" dirty="0" smtClean="0"/>
              <a:t>Finansal tablolar açısından 2013 ve 2014  finansal tabloları</a:t>
            </a:r>
          </a:p>
          <a:p>
            <a:pPr marL="0" indent="0">
              <a:buNone/>
            </a:pPr>
            <a:endParaRPr lang="tr-TR" sz="2400" dirty="0"/>
          </a:p>
          <a:p>
            <a:pPr marL="0" indent="0">
              <a:buNone/>
            </a:pPr>
            <a:r>
              <a:rPr lang="tr-TR" sz="2400" dirty="0" smtClean="0"/>
              <a:t>Çalışan sayısı bakımında ise 2013 ve 2014 yıllarındaki ortalama çalışan sayısı dikkate alınacaktır.</a:t>
            </a:r>
            <a:endParaRPr lang="tr-TR" sz="2400" dirty="0"/>
          </a:p>
        </p:txBody>
      </p:sp>
      <p:sp>
        <p:nvSpPr>
          <p:cNvPr id="4" name="Veri Yer Tutucusu 3"/>
          <p:cNvSpPr>
            <a:spLocks noGrp="1"/>
          </p:cNvSpPr>
          <p:nvPr>
            <p:ph type="dt" sz="half" idx="10"/>
          </p:nvPr>
        </p:nvSpPr>
        <p:spPr/>
        <p:txBody>
          <a:bodyPr/>
          <a:lstStyle/>
          <a:p>
            <a:fld id="{57064BAB-880B-417D-9DD1-507010405B75}" type="datetime4">
              <a:rPr lang="tr-TR" smtClean="0"/>
              <a:pPr/>
              <a:t>9 Mart 2015</a:t>
            </a:fld>
            <a:endParaRPr lang="en-US"/>
          </a:p>
        </p:txBody>
      </p:sp>
      <p:sp>
        <p:nvSpPr>
          <p:cNvPr id="5" name="Slayt Numarası Yer Tutucusu 4"/>
          <p:cNvSpPr>
            <a:spLocks noGrp="1"/>
          </p:cNvSpPr>
          <p:nvPr>
            <p:ph type="sldNum" sz="quarter" idx="12"/>
          </p:nvPr>
        </p:nvSpPr>
        <p:spPr/>
        <p:txBody>
          <a:bodyPr/>
          <a:lstStyle/>
          <a:p>
            <a:fld id="{D69FA0D1-DEE6-FA4B-AF71-8F5B3360E0F2}" type="slidenum">
              <a:rPr lang="en-US" smtClean="0"/>
              <a:pPr/>
              <a:t>132</a:t>
            </a:fld>
            <a:endParaRPr lang="en-US"/>
          </a:p>
        </p:txBody>
      </p:sp>
      <p:sp>
        <p:nvSpPr>
          <p:cNvPr id="6" name="Başlık 1"/>
          <p:cNvSpPr>
            <a:spLocks noGrp="1"/>
          </p:cNvSpPr>
          <p:nvPr>
            <p:ph type="title"/>
          </p:nvPr>
        </p:nvSpPr>
        <p:spPr/>
        <p:txBody>
          <a:bodyPr/>
          <a:lstStyle/>
          <a:p>
            <a:r>
              <a:rPr lang="tr-TR" sz="3600" dirty="0" smtClean="0"/>
              <a:t>KGK UYGULAMALARI</a:t>
            </a:r>
            <a:endParaRPr lang="tr-TR" sz="3600" dirty="0"/>
          </a:p>
        </p:txBody>
      </p:sp>
    </p:spTree>
    <p:extLst>
      <p:ext uri="{BB962C8B-B14F-4D97-AF65-F5344CB8AC3E}">
        <p14:creationId xmlns:p14="http://schemas.microsoft.com/office/powerpoint/2010/main" val="2853950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Denetime Tabi Olma</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026548160"/>
              </p:ext>
            </p:extLst>
          </p:nvPr>
        </p:nvGraphicFramePr>
        <p:xfrm>
          <a:off x="457200" y="1600200"/>
          <a:ext cx="8229600" cy="4637112"/>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1839516">
                <a:tc>
                  <a:txBody>
                    <a:bodyPr/>
                    <a:lstStyle/>
                    <a:p>
                      <a:r>
                        <a:rPr lang="tr-TR" dirty="0" smtClean="0"/>
                        <a:t>Hesap dönemleri</a:t>
                      </a:r>
                      <a:endParaRPr lang="tr-TR" dirty="0"/>
                    </a:p>
                  </a:txBody>
                  <a:tcPr/>
                </a:tc>
                <a:tc>
                  <a:txBody>
                    <a:bodyPr/>
                    <a:lstStyle/>
                    <a:p>
                      <a:r>
                        <a:rPr lang="tr-TR" dirty="0" smtClean="0"/>
                        <a:t>Bilanço aktif toplamı 50</a:t>
                      </a:r>
                      <a:r>
                        <a:rPr lang="tr-TR" baseline="0" dirty="0" smtClean="0"/>
                        <a:t> </a:t>
                      </a:r>
                      <a:r>
                        <a:rPr lang="tr-TR" dirty="0" smtClean="0"/>
                        <a:t>milyon TL veya üzeri midir? </a:t>
                      </a:r>
                      <a:endParaRPr lang="tr-TR" dirty="0"/>
                    </a:p>
                  </a:txBody>
                  <a:tcPr/>
                </a:tc>
                <a:tc>
                  <a:txBody>
                    <a:bodyPr/>
                    <a:lstStyle/>
                    <a:p>
                      <a:r>
                        <a:rPr lang="tr-TR" dirty="0" smtClean="0"/>
                        <a:t>Yıllık net satış hasılatı 100 milyon TL veya üzeri midir? </a:t>
                      </a:r>
                      <a:endParaRPr lang="tr-TR" dirty="0"/>
                    </a:p>
                  </a:txBody>
                  <a:tcPr/>
                </a:tc>
                <a:tc>
                  <a:txBody>
                    <a:bodyPr/>
                    <a:lstStyle/>
                    <a:p>
                      <a:r>
                        <a:rPr lang="tr-TR" dirty="0" smtClean="0"/>
                        <a:t>Çalışan sayısı 200 veya üzeri midir?</a:t>
                      </a:r>
                      <a:endParaRPr lang="tr-TR" dirty="0"/>
                    </a:p>
                  </a:txBody>
                  <a:tcPr/>
                </a:tc>
                <a:tc>
                  <a:txBody>
                    <a:bodyPr/>
                    <a:lstStyle/>
                    <a:p>
                      <a:r>
                        <a:rPr lang="tr-TR" dirty="0" smtClean="0"/>
                        <a:t>Kriterlerden en az ikisini sağlıyor mu?</a:t>
                      </a:r>
                      <a:endParaRPr lang="tr-TR" dirty="0"/>
                    </a:p>
                  </a:txBody>
                  <a:tcPr/>
                </a:tc>
                <a:tc>
                  <a:txBody>
                    <a:bodyPr/>
                    <a:lstStyle/>
                    <a:p>
                      <a:r>
                        <a:rPr lang="tr-TR" dirty="0" smtClean="0"/>
                        <a:t>Denetime tabi midir?</a:t>
                      </a:r>
                      <a:endParaRPr lang="tr-TR" dirty="0"/>
                    </a:p>
                  </a:txBody>
                  <a:tcPr/>
                </a:tc>
              </a:tr>
              <a:tr h="466266">
                <a:tc>
                  <a:txBody>
                    <a:bodyPr/>
                    <a:lstStyle/>
                    <a:p>
                      <a:r>
                        <a:rPr lang="tr-TR" dirty="0" smtClean="0"/>
                        <a:t>2013</a:t>
                      </a:r>
                      <a:endParaRPr lang="tr-TR" dirty="0"/>
                    </a:p>
                  </a:txBody>
                  <a:tcPr/>
                </a:tc>
                <a:tc>
                  <a:txBody>
                    <a:bodyPr/>
                    <a:lstStyle/>
                    <a:p>
                      <a:r>
                        <a:rPr lang="tr-TR" dirty="0" smtClean="0"/>
                        <a:t>Evet</a:t>
                      </a:r>
                      <a:endParaRPr lang="tr-TR" dirty="0"/>
                    </a:p>
                  </a:txBody>
                  <a:tcPr/>
                </a:tc>
                <a:tc>
                  <a:txBody>
                    <a:bodyPr/>
                    <a:lstStyle/>
                    <a:p>
                      <a:r>
                        <a:rPr lang="tr-TR" dirty="0" smtClean="0"/>
                        <a:t>Hayır</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Hayır</a:t>
                      </a:r>
                    </a:p>
                  </a:txBody>
                  <a:tcPr/>
                </a:tc>
                <a:tc>
                  <a:txBody>
                    <a:bodyPr/>
                    <a:lstStyle/>
                    <a:p>
                      <a:r>
                        <a:rPr lang="tr-TR" dirty="0" smtClean="0"/>
                        <a:t>Sağlamıyor</a:t>
                      </a:r>
                      <a:endParaRPr lang="tr-TR" dirty="0"/>
                    </a:p>
                  </a:txBody>
                  <a:tcPr/>
                </a:tc>
                <a:tc>
                  <a:txBody>
                    <a:bodyPr/>
                    <a:lstStyle/>
                    <a:p>
                      <a:r>
                        <a:rPr lang="tr-TR" dirty="0" smtClean="0"/>
                        <a:t>Referans yıl </a:t>
                      </a:r>
                      <a:endParaRPr lang="tr-TR" dirty="0"/>
                    </a:p>
                  </a:txBody>
                  <a:tcPr/>
                </a:tc>
              </a:tr>
              <a:tr h="466266">
                <a:tc>
                  <a:txBody>
                    <a:bodyPr/>
                    <a:lstStyle/>
                    <a:p>
                      <a:r>
                        <a:rPr lang="tr-TR" dirty="0" smtClean="0"/>
                        <a:t>2014</a:t>
                      </a:r>
                      <a:endParaRPr lang="tr-TR" dirty="0"/>
                    </a:p>
                  </a:txBody>
                  <a:tcPr/>
                </a:tc>
                <a:tc>
                  <a:txBody>
                    <a:bodyPr/>
                    <a:lstStyle/>
                    <a:p>
                      <a:r>
                        <a:rPr lang="tr-TR" dirty="0" smtClean="0"/>
                        <a:t>Evet</a:t>
                      </a:r>
                      <a:endParaRPr lang="tr-TR" dirty="0"/>
                    </a:p>
                  </a:txBody>
                  <a:tcPr/>
                </a:tc>
                <a:tc>
                  <a:txBody>
                    <a:bodyPr/>
                    <a:lstStyle/>
                    <a:p>
                      <a:r>
                        <a:rPr lang="tr-TR" dirty="0" smtClean="0"/>
                        <a:t>Evet</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Hayır</a:t>
                      </a:r>
                    </a:p>
                  </a:txBody>
                  <a:tcPr/>
                </a:tc>
                <a:tc>
                  <a:txBody>
                    <a:bodyPr/>
                    <a:lstStyle/>
                    <a:p>
                      <a:r>
                        <a:rPr lang="tr-TR" dirty="0" smtClean="0"/>
                        <a:t>Sağlıyor</a:t>
                      </a:r>
                      <a:endParaRPr lang="tr-TR" dirty="0"/>
                    </a:p>
                  </a:txBody>
                  <a:tcPr/>
                </a:tc>
                <a:tc>
                  <a:txBody>
                    <a:bodyPr/>
                    <a:lstStyle/>
                    <a:p>
                      <a:r>
                        <a:rPr lang="tr-TR" dirty="0" smtClean="0"/>
                        <a:t>Referans yıl </a:t>
                      </a:r>
                      <a:endParaRPr lang="tr-TR" dirty="0"/>
                    </a:p>
                  </a:txBody>
                  <a:tcPr/>
                </a:tc>
              </a:tr>
              <a:tr h="466266">
                <a:tc>
                  <a:txBody>
                    <a:bodyPr/>
                    <a:lstStyle/>
                    <a:p>
                      <a:r>
                        <a:rPr lang="tr-TR" dirty="0" smtClean="0"/>
                        <a:t>2015</a:t>
                      </a:r>
                      <a:endParaRPr lang="tr-TR" dirty="0"/>
                    </a:p>
                  </a:txBody>
                  <a:tcPr/>
                </a:tc>
                <a:tc>
                  <a:txBody>
                    <a:bodyPr/>
                    <a:lstStyle/>
                    <a:p>
                      <a:r>
                        <a:rPr lang="tr-TR" dirty="0" smtClean="0"/>
                        <a:t>Evet</a:t>
                      </a:r>
                      <a:endParaRPr lang="tr-TR" dirty="0"/>
                    </a:p>
                  </a:txBody>
                  <a:tcPr/>
                </a:tc>
                <a:tc>
                  <a:txBody>
                    <a:bodyPr/>
                    <a:lstStyle/>
                    <a:p>
                      <a:r>
                        <a:rPr lang="tr-TR" dirty="0" smtClean="0"/>
                        <a:t>Hayır</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Evet</a:t>
                      </a:r>
                    </a:p>
                  </a:txBody>
                  <a:tcPr/>
                </a:tc>
                <a:tc>
                  <a:txBody>
                    <a:bodyPr/>
                    <a:lstStyle/>
                    <a:p>
                      <a:r>
                        <a:rPr lang="tr-TR" dirty="0" smtClean="0"/>
                        <a:t>Sağlıyor</a:t>
                      </a:r>
                      <a:endParaRPr lang="tr-TR" dirty="0"/>
                    </a:p>
                  </a:txBody>
                  <a:tcPr/>
                </a:tc>
                <a:tc>
                  <a:txBody>
                    <a:bodyPr/>
                    <a:lstStyle/>
                    <a:p>
                      <a:r>
                        <a:rPr lang="tr-TR" dirty="0" smtClean="0"/>
                        <a:t>Tabi değildir</a:t>
                      </a:r>
                      <a:endParaRPr lang="tr-TR" dirty="0"/>
                    </a:p>
                  </a:txBody>
                  <a:tcPr/>
                </a:tc>
              </a:tr>
              <a:tr h="466266">
                <a:tc>
                  <a:txBody>
                    <a:bodyPr/>
                    <a:lstStyle/>
                    <a:p>
                      <a:r>
                        <a:rPr lang="tr-TR" dirty="0" smtClean="0"/>
                        <a:t>2016</a:t>
                      </a:r>
                      <a:endParaRPr lang="tr-TR" dirty="0"/>
                    </a:p>
                  </a:txBody>
                  <a:tcPr/>
                </a:tc>
                <a:tc>
                  <a:txBody>
                    <a:bodyPr/>
                    <a:lstStyle/>
                    <a:p>
                      <a:r>
                        <a:rPr lang="tr-TR" dirty="0" smtClean="0"/>
                        <a:t>Hayır</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Hayır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Evet</a:t>
                      </a:r>
                    </a:p>
                  </a:txBody>
                  <a:tcPr/>
                </a:tc>
                <a:tc>
                  <a:txBody>
                    <a:bodyPr/>
                    <a:lstStyle/>
                    <a:p>
                      <a:r>
                        <a:rPr lang="tr-TR" dirty="0" smtClean="0"/>
                        <a:t>Sağlamıyor</a:t>
                      </a:r>
                      <a:endParaRPr lang="tr-TR" dirty="0"/>
                    </a:p>
                  </a:txBody>
                  <a:tcPr/>
                </a:tc>
                <a:tc>
                  <a:txBody>
                    <a:bodyPr/>
                    <a:lstStyle/>
                    <a:p>
                      <a:r>
                        <a:rPr lang="tr-TR" dirty="0" smtClean="0"/>
                        <a:t>Tabidir</a:t>
                      </a:r>
                      <a:endParaRPr lang="tr-TR" dirty="0"/>
                    </a:p>
                  </a:txBody>
                  <a:tcPr/>
                </a:tc>
              </a:tr>
              <a:tr h="466266">
                <a:tc>
                  <a:txBody>
                    <a:bodyPr/>
                    <a:lstStyle/>
                    <a:p>
                      <a:r>
                        <a:rPr lang="tr-TR" dirty="0" smtClean="0"/>
                        <a:t>2017</a:t>
                      </a:r>
                      <a:endParaRPr lang="tr-TR" dirty="0"/>
                    </a:p>
                  </a:txBody>
                  <a:tcPr/>
                </a:tc>
                <a:tc>
                  <a:txBody>
                    <a:bodyPr/>
                    <a:lstStyle/>
                    <a:p>
                      <a:r>
                        <a:rPr lang="tr-TR" dirty="0" smtClean="0"/>
                        <a:t>Hayır</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Hayır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Evet</a:t>
                      </a:r>
                    </a:p>
                  </a:txBody>
                  <a:tcPr/>
                </a:tc>
                <a:tc>
                  <a:txBody>
                    <a:bodyPr/>
                    <a:lstStyle/>
                    <a:p>
                      <a:r>
                        <a:rPr lang="tr-TR" dirty="0" smtClean="0"/>
                        <a:t>Sağlamıyor</a:t>
                      </a:r>
                      <a:endParaRPr lang="tr-TR" dirty="0"/>
                    </a:p>
                  </a:txBody>
                  <a:tcPr/>
                </a:tc>
                <a:tc>
                  <a:txBody>
                    <a:bodyPr/>
                    <a:lstStyle/>
                    <a:p>
                      <a:r>
                        <a:rPr lang="tr-TR" dirty="0" smtClean="0"/>
                        <a:t>Tabidir</a:t>
                      </a:r>
                      <a:endParaRPr lang="tr-TR" dirty="0"/>
                    </a:p>
                  </a:txBody>
                  <a:tcPr/>
                </a:tc>
              </a:tr>
              <a:tr h="466266">
                <a:tc>
                  <a:txBody>
                    <a:bodyPr/>
                    <a:lstStyle/>
                    <a:p>
                      <a:r>
                        <a:rPr lang="tr-TR" dirty="0" smtClean="0"/>
                        <a:t>2018</a:t>
                      </a:r>
                      <a:endParaRPr lang="tr-TR" dirty="0"/>
                    </a:p>
                  </a:txBody>
                  <a:tcPr/>
                </a:tc>
                <a:tc>
                  <a:txBody>
                    <a:bodyPr/>
                    <a:lstStyle/>
                    <a:p>
                      <a:r>
                        <a:rPr lang="tr-TR" dirty="0" smtClean="0"/>
                        <a:t>Evet</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Hayır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Evet</a:t>
                      </a:r>
                    </a:p>
                  </a:txBody>
                  <a:tcPr/>
                </a:tc>
                <a:tc>
                  <a:txBody>
                    <a:bodyPr/>
                    <a:lstStyle/>
                    <a:p>
                      <a:r>
                        <a:rPr lang="tr-TR" dirty="0" smtClean="0"/>
                        <a:t>Sağlıyor</a:t>
                      </a:r>
                      <a:endParaRPr lang="tr-TR" dirty="0"/>
                    </a:p>
                  </a:txBody>
                  <a:tcPr/>
                </a:tc>
                <a:tc>
                  <a:txBody>
                    <a:bodyPr/>
                    <a:lstStyle/>
                    <a:p>
                      <a:r>
                        <a:rPr lang="tr-TR" dirty="0" smtClean="0"/>
                        <a:t>Tabi değildir</a:t>
                      </a:r>
                      <a:endParaRPr lang="tr-TR" dirty="0"/>
                    </a:p>
                  </a:txBody>
                  <a:tcPr/>
                </a:tc>
              </a:tr>
            </a:tbl>
          </a:graphicData>
        </a:graphic>
      </p:graphicFrame>
    </p:spTree>
    <p:extLst>
      <p:ext uri="{BB962C8B-B14F-4D97-AF65-F5344CB8AC3E}">
        <p14:creationId xmlns:p14="http://schemas.microsoft.com/office/powerpoint/2010/main" val="18979741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r>
              <a:rPr lang="tr-TR" sz="2200" b="1" u="sng" dirty="0" smtClean="0"/>
              <a:t>2 – </a:t>
            </a:r>
            <a:r>
              <a:rPr lang="tr-TR" sz="2400" b="1" u="sng" dirty="0" smtClean="0"/>
              <a:t>Uygulanacak </a:t>
            </a:r>
            <a:r>
              <a:rPr lang="tr-TR" sz="2400" b="1" u="sng" dirty="0"/>
              <a:t>Muhasebe Standartları </a:t>
            </a:r>
            <a:endParaRPr lang="tr-TR" sz="2200" b="1" u="sng" dirty="0" smtClean="0"/>
          </a:p>
          <a:p>
            <a:pPr marL="0" indent="0" algn="ctr">
              <a:buNone/>
            </a:pPr>
            <a:endParaRPr lang="tr-TR" sz="2200" b="1" u="sng" dirty="0"/>
          </a:p>
          <a:p>
            <a:pPr marL="0" indent="0" algn="ctr">
              <a:buNone/>
            </a:pPr>
            <a:r>
              <a:rPr lang="tr-TR" sz="2400" b="1" dirty="0"/>
              <a:t>Bağımsız denetim sürecinde denetçilerin esas alması gereken </a:t>
            </a:r>
            <a:r>
              <a:rPr lang="tr-TR" sz="2400" b="1" dirty="0" smtClean="0"/>
              <a:t>iki temel </a:t>
            </a:r>
            <a:r>
              <a:rPr lang="tr-TR" sz="2400" b="1" dirty="0"/>
              <a:t>uygulama </a:t>
            </a:r>
            <a:r>
              <a:rPr lang="tr-TR" sz="2400" b="1" dirty="0" smtClean="0"/>
              <a:t>seti;</a:t>
            </a:r>
            <a:endParaRPr lang="tr-TR" sz="2200" b="1" u="sng" dirty="0"/>
          </a:p>
        </p:txBody>
      </p:sp>
      <p:sp>
        <p:nvSpPr>
          <p:cNvPr id="4" name="Veri Yer Tutucusu 3"/>
          <p:cNvSpPr>
            <a:spLocks noGrp="1"/>
          </p:cNvSpPr>
          <p:nvPr>
            <p:ph type="dt" sz="half" idx="10"/>
          </p:nvPr>
        </p:nvSpPr>
        <p:spPr/>
        <p:txBody>
          <a:bodyPr/>
          <a:lstStyle/>
          <a:p>
            <a:fld id="{57064BAB-880B-417D-9DD1-507010405B75}" type="datetime4">
              <a:rPr lang="tr-TR" smtClean="0"/>
              <a:pPr/>
              <a:t>9 Mart 2015</a:t>
            </a:fld>
            <a:endParaRPr lang="en-US"/>
          </a:p>
        </p:txBody>
      </p:sp>
      <p:sp>
        <p:nvSpPr>
          <p:cNvPr id="5" name="Slayt Numarası Yer Tutucusu 4"/>
          <p:cNvSpPr>
            <a:spLocks noGrp="1"/>
          </p:cNvSpPr>
          <p:nvPr>
            <p:ph type="sldNum" sz="quarter" idx="12"/>
          </p:nvPr>
        </p:nvSpPr>
        <p:spPr/>
        <p:txBody>
          <a:bodyPr/>
          <a:lstStyle/>
          <a:p>
            <a:fld id="{D69FA0D1-DEE6-FA4B-AF71-8F5B3360E0F2}" type="slidenum">
              <a:rPr lang="en-US" smtClean="0"/>
              <a:pPr/>
              <a:t>134</a:t>
            </a:fld>
            <a:endParaRPr lang="en-US"/>
          </a:p>
        </p:txBody>
      </p:sp>
      <p:sp>
        <p:nvSpPr>
          <p:cNvPr id="6" name="Başlık 1"/>
          <p:cNvSpPr>
            <a:spLocks noGrp="1"/>
          </p:cNvSpPr>
          <p:nvPr>
            <p:ph type="title"/>
          </p:nvPr>
        </p:nvSpPr>
        <p:spPr>
          <a:xfrm>
            <a:off x="1259632" y="274638"/>
            <a:ext cx="7427168" cy="715093"/>
          </a:xfrm>
        </p:spPr>
        <p:txBody>
          <a:bodyPr/>
          <a:lstStyle/>
          <a:p>
            <a:r>
              <a:rPr lang="tr-TR" sz="3600" dirty="0" smtClean="0"/>
              <a:t>KGK UYGULAMALARI</a:t>
            </a:r>
            <a:endParaRPr lang="tr-TR" sz="3600" dirty="0"/>
          </a:p>
        </p:txBody>
      </p:sp>
      <p:sp>
        <p:nvSpPr>
          <p:cNvPr id="7" name="Serbest Form 6"/>
          <p:cNvSpPr/>
          <p:nvPr/>
        </p:nvSpPr>
        <p:spPr>
          <a:xfrm>
            <a:off x="1546684" y="3792840"/>
            <a:ext cx="2449252" cy="1722854"/>
          </a:xfrm>
          <a:custGeom>
            <a:avLst/>
            <a:gdLst>
              <a:gd name="connsiteX0" fmla="*/ 0 w 1656184"/>
              <a:gd name="connsiteY0" fmla="*/ 0 h 4429990"/>
              <a:gd name="connsiteX1" fmla="*/ 1656184 w 1656184"/>
              <a:gd name="connsiteY1" fmla="*/ 0 h 4429990"/>
              <a:gd name="connsiteX2" fmla="*/ 1656184 w 1656184"/>
              <a:gd name="connsiteY2" fmla="*/ 4429990 h 4429990"/>
              <a:gd name="connsiteX3" fmla="*/ 0 w 1656184"/>
              <a:gd name="connsiteY3" fmla="*/ 4429990 h 4429990"/>
              <a:gd name="connsiteX4" fmla="*/ 0 w 1656184"/>
              <a:gd name="connsiteY4" fmla="*/ 0 h 442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184" h="4429990">
                <a:moveTo>
                  <a:pt x="0" y="0"/>
                </a:moveTo>
                <a:lnTo>
                  <a:pt x="1656184" y="0"/>
                </a:lnTo>
                <a:lnTo>
                  <a:pt x="1656184" y="4429990"/>
                </a:lnTo>
                <a:lnTo>
                  <a:pt x="0" y="4429990"/>
                </a:lnTo>
                <a:lnTo>
                  <a:pt x="0" y="0"/>
                </a:lnTo>
                <a:close/>
              </a:path>
            </a:pathLst>
          </a:custGeom>
          <a:solidFill>
            <a:srgbClr val="0070C0"/>
          </a:solidFill>
          <a:ln/>
        </p:spPr>
        <p:style>
          <a:lnRef idx="0">
            <a:schemeClr val="accent6"/>
          </a:lnRef>
          <a:fillRef idx="3">
            <a:schemeClr val="accent6"/>
          </a:fillRef>
          <a:effectRef idx="3">
            <a:schemeClr val="accent6"/>
          </a:effectRef>
          <a:fontRef idx="minor">
            <a:schemeClr val="lt1"/>
          </a:fontRef>
        </p:style>
        <p:txBody>
          <a:bodyPr spcFirstLastPara="0" vert="horz" wrap="square" lIns="87630" tIns="87630" rIns="87630" bIns="87630" numCol="1" spcCol="1270" anchor="t" anchorCtr="0">
            <a:noAutofit/>
          </a:bodyPr>
          <a:lstStyle/>
          <a:p>
            <a:pPr lvl="0" algn="ctr" defTabSz="1022350">
              <a:lnSpc>
                <a:spcPct val="90000"/>
              </a:lnSpc>
              <a:spcBef>
                <a:spcPct val="0"/>
              </a:spcBef>
              <a:spcAft>
                <a:spcPct val="35000"/>
              </a:spcAft>
            </a:pPr>
            <a:endParaRPr lang="tr-TR" sz="2300" b="1" dirty="0" smtClean="0"/>
          </a:p>
          <a:p>
            <a:pPr lvl="0" algn="ctr" defTabSz="1022350">
              <a:lnSpc>
                <a:spcPct val="90000"/>
              </a:lnSpc>
              <a:spcBef>
                <a:spcPct val="0"/>
              </a:spcBef>
              <a:spcAft>
                <a:spcPct val="35000"/>
              </a:spcAft>
            </a:pPr>
            <a:r>
              <a:rPr lang="tr-TR" sz="2300" b="1" dirty="0" smtClean="0"/>
              <a:t>DENETİM STANDARTLARI</a:t>
            </a:r>
          </a:p>
          <a:p>
            <a:pPr lvl="0" algn="ctr" defTabSz="1022350">
              <a:lnSpc>
                <a:spcPct val="90000"/>
              </a:lnSpc>
              <a:spcBef>
                <a:spcPct val="0"/>
              </a:spcBef>
              <a:spcAft>
                <a:spcPct val="35000"/>
              </a:spcAft>
            </a:pPr>
            <a:endParaRPr lang="tr-TR" sz="2300" b="1" kern="1200" dirty="0" smtClean="0"/>
          </a:p>
        </p:txBody>
      </p:sp>
      <p:sp>
        <p:nvSpPr>
          <p:cNvPr id="8" name="Serbest Form 7"/>
          <p:cNvSpPr/>
          <p:nvPr/>
        </p:nvSpPr>
        <p:spPr>
          <a:xfrm>
            <a:off x="5256076" y="3792840"/>
            <a:ext cx="2484276" cy="1722854"/>
          </a:xfrm>
          <a:custGeom>
            <a:avLst/>
            <a:gdLst>
              <a:gd name="connsiteX0" fmla="*/ 0 w 1656184"/>
              <a:gd name="connsiteY0" fmla="*/ 0 h 4429990"/>
              <a:gd name="connsiteX1" fmla="*/ 1656184 w 1656184"/>
              <a:gd name="connsiteY1" fmla="*/ 0 h 4429990"/>
              <a:gd name="connsiteX2" fmla="*/ 1656184 w 1656184"/>
              <a:gd name="connsiteY2" fmla="*/ 4429990 h 4429990"/>
              <a:gd name="connsiteX3" fmla="*/ 0 w 1656184"/>
              <a:gd name="connsiteY3" fmla="*/ 4429990 h 4429990"/>
              <a:gd name="connsiteX4" fmla="*/ 0 w 1656184"/>
              <a:gd name="connsiteY4" fmla="*/ 0 h 442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184" h="4429990">
                <a:moveTo>
                  <a:pt x="0" y="0"/>
                </a:moveTo>
                <a:lnTo>
                  <a:pt x="1656184" y="0"/>
                </a:lnTo>
                <a:lnTo>
                  <a:pt x="1656184" y="4429990"/>
                </a:lnTo>
                <a:lnTo>
                  <a:pt x="0" y="4429990"/>
                </a:lnTo>
                <a:lnTo>
                  <a:pt x="0" y="0"/>
                </a:lnTo>
                <a:close/>
              </a:path>
            </a:pathLst>
          </a:custGeom>
          <a:solidFill>
            <a:srgbClr val="0070C0"/>
          </a:solidFill>
          <a:ln/>
        </p:spPr>
        <p:style>
          <a:lnRef idx="0">
            <a:schemeClr val="accent6"/>
          </a:lnRef>
          <a:fillRef idx="3">
            <a:schemeClr val="accent6"/>
          </a:fillRef>
          <a:effectRef idx="3">
            <a:schemeClr val="accent6"/>
          </a:effectRef>
          <a:fontRef idx="minor">
            <a:schemeClr val="lt1"/>
          </a:fontRef>
        </p:style>
        <p:txBody>
          <a:bodyPr spcFirstLastPara="0" vert="horz" wrap="square" lIns="87630" tIns="87630" rIns="87630" bIns="87630" numCol="1" spcCol="1270" anchor="t" anchorCtr="0">
            <a:noAutofit/>
          </a:bodyPr>
          <a:lstStyle/>
          <a:p>
            <a:pPr lvl="0" algn="ctr" defTabSz="1022350">
              <a:lnSpc>
                <a:spcPct val="90000"/>
              </a:lnSpc>
              <a:spcBef>
                <a:spcPct val="0"/>
              </a:spcBef>
              <a:spcAft>
                <a:spcPct val="35000"/>
              </a:spcAft>
            </a:pPr>
            <a:endParaRPr lang="tr-TR" sz="2300" b="1" kern="1200" dirty="0" smtClean="0"/>
          </a:p>
          <a:p>
            <a:pPr lvl="0" algn="ctr" defTabSz="1022350">
              <a:lnSpc>
                <a:spcPct val="90000"/>
              </a:lnSpc>
              <a:spcBef>
                <a:spcPct val="0"/>
              </a:spcBef>
              <a:spcAft>
                <a:spcPct val="35000"/>
              </a:spcAft>
            </a:pPr>
            <a:r>
              <a:rPr lang="tr-TR" sz="2300" b="1" dirty="0" smtClean="0"/>
              <a:t>MUHASEBE STANDARTLARI</a:t>
            </a:r>
          </a:p>
          <a:p>
            <a:pPr lvl="0" algn="ctr" defTabSz="1022350">
              <a:lnSpc>
                <a:spcPct val="90000"/>
              </a:lnSpc>
              <a:spcBef>
                <a:spcPct val="0"/>
              </a:spcBef>
              <a:spcAft>
                <a:spcPct val="35000"/>
              </a:spcAft>
            </a:pPr>
            <a:endParaRPr lang="tr-TR" sz="2300" b="1" kern="1200" dirty="0" smtClean="0"/>
          </a:p>
        </p:txBody>
      </p:sp>
    </p:spTree>
    <p:extLst>
      <p:ext uri="{BB962C8B-B14F-4D97-AF65-F5344CB8AC3E}">
        <p14:creationId xmlns:p14="http://schemas.microsoft.com/office/powerpoint/2010/main" val="836438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lgn="just">
              <a:buNone/>
            </a:pPr>
            <a:r>
              <a:rPr lang="tr-TR" sz="2400" dirty="0"/>
              <a:t>B</a:t>
            </a:r>
            <a:r>
              <a:rPr lang="tr-TR" sz="2400" dirty="0" smtClean="0"/>
              <a:t>ağımsız denetimin </a:t>
            </a:r>
            <a:r>
              <a:rPr lang="tr-TR" sz="2400" dirty="0" err="1"/>
              <a:t>UDS’ye</a:t>
            </a:r>
            <a:r>
              <a:rPr lang="tr-TR" sz="2400" dirty="0"/>
              <a:t> (</a:t>
            </a:r>
            <a:r>
              <a:rPr lang="tr-TR" sz="2400" dirty="0" err="1"/>
              <a:t>BDS’ye</a:t>
            </a:r>
            <a:r>
              <a:rPr lang="tr-TR" sz="2400" dirty="0"/>
              <a:t>) uygun olarak yapılması </a:t>
            </a:r>
            <a:r>
              <a:rPr lang="tr-TR" sz="2400" dirty="0" smtClean="0"/>
              <a:t>gereklidir. </a:t>
            </a:r>
          </a:p>
          <a:p>
            <a:pPr marL="0" indent="0">
              <a:buNone/>
            </a:pPr>
            <a:endParaRPr lang="tr-TR" sz="2400" dirty="0"/>
          </a:p>
          <a:p>
            <a:pPr marL="0" indent="0">
              <a:buNone/>
            </a:pPr>
            <a:r>
              <a:rPr lang="tr-TR" sz="2400" b="1" dirty="0" err="1"/>
              <a:t>KGK’nın</a:t>
            </a:r>
            <a:r>
              <a:rPr lang="tr-TR" sz="2400" b="1" dirty="0"/>
              <a:t> </a:t>
            </a:r>
            <a:r>
              <a:rPr lang="tr-TR" sz="2400" b="1" dirty="0" smtClean="0"/>
              <a:t>26.08.2014’de </a:t>
            </a:r>
            <a:r>
              <a:rPr lang="tr-TR" sz="2400" b="1" dirty="0"/>
              <a:t>yayınlanan Kararı </a:t>
            </a:r>
            <a:r>
              <a:rPr lang="tr-TR" sz="2400" b="1" dirty="0" smtClean="0"/>
              <a:t>ile;</a:t>
            </a:r>
          </a:p>
          <a:p>
            <a:pPr marL="0" indent="0" algn="just">
              <a:buNone/>
            </a:pPr>
            <a:r>
              <a:rPr lang="tr-TR" sz="2400" dirty="0"/>
              <a:t>B</a:t>
            </a:r>
            <a:r>
              <a:rPr lang="tr-TR" sz="2400" dirty="0" smtClean="0"/>
              <a:t>ağımsız </a:t>
            </a:r>
            <a:r>
              <a:rPr lang="tr-TR" sz="2400" dirty="0"/>
              <a:t>denetimde genel olarak </a:t>
            </a:r>
            <a:r>
              <a:rPr lang="tr-TR" sz="2400" dirty="0">
                <a:solidFill>
                  <a:srgbClr val="FF0000"/>
                </a:solidFill>
              </a:rPr>
              <a:t>Kamu Yararını İlgilendiren Kuruluşların</a:t>
            </a:r>
            <a:r>
              <a:rPr lang="tr-TR" sz="2400" dirty="0"/>
              <a:t> (KAYİK) finansal tablolarının hazırlanmasında </a:t>
            </a:r>
            <a:r>
              <a:rPr lang="tr-TR" sz="2400" dirty="0" err="1"/>
              <a:t>TMS’nin</a:t>
            </a:r>
            <a:r>
              <a:rPr lang="tr-TR" sz="2400" dirty="0"/>
              <a:t> esas alınacağı</a:t>
            </a:r>
            <a:r>
              <a:rPr lang="tr-TR" sz="2400" dirty="0" smtClean="0"/>
              <a:t>,</a:t>
            </a:r>
          </a:p>
          <a:p>
            <a:pPr marL="0" indent="0" algn="just">
              <a:buNone/>
            </a:pPr>
            <a:endParaRPr lang="tr-TR" sz="2400" dirty="0"/>
          </a:p>
          <a:p>
            <a:pPr marL="0" indent="0" algn="just">
              <a:buNone/>
            </a:pPr>
            <a:r>
              <a:rPr lang="tr-TR" sz="2400" dirty="0" smtClean="0"/>
              <a:t> </a:t>
            </a:r>
            <a:r>
              <a:rPr lang="tr-TR" sz="2400" dirty="0"/>
              <a:t>TMS uygulama kapsamı </a:t>
            </a:r>
            <a:r>
              <a:rPr lang="tr-TR" sz="2400" dirty="0">
                <a:solidFill>
                  <a:srgbClr val="FF0000"/>
                </a:solidFill>
              </a:rPr>
              <a:t>dışında kalanlar için</a:t>
            </a:r>
            <a:r>
              <a:rPr lang="tr-TR" sz="2400" dirty="0"/>
              <a:t> ise Kurumca yayımlanacak standart ve düzenlemeler yürürlüğe girinceye kadar </a:t>
            </a:r>
            <a:r>
              <a:rPr lang="tr-TR" sz="2400" dirty="0">
                <a:solidFill>
                  <a:srgbClr val="FF0000"/>
                </a:solidFill>
              </a:rPr>
              <a:t>yürürlükteki mevzuat</a:t>
            </a:r>
            <a:r>
              <a:rPr lang="tr-TR" sz="2400" dirty="0"/>
              <a:t>ın uygulanabileceği </a:t>
            </a:r>
            <a:r>
              <a:rPr lang="tr-TR" sz="2400" dirty="0" smtClean="0"/>
              <a:t>açıklanmıştır. (İhtiyari)</a:t>
            </a:r>
            <a:endParaRPr lang="tr-TR" sz="2400" dirty="0"/>
          </a:p>
        </p:txBody>
      </p:sp>
      <p:sp>
        <p:nvSpPr>
          <p:cNvPr id="4" name="Veri Yer Tutucusu 3"/>
          <p:cNvSpPr>
            <a:spLocks noGrp="1"/>
          </p:cNvSpPr>
          <p:nvPr>
            <p:ph type="dt" sz="half" idx="10"/>
          </p:nvPr>
        </p:nvSpPr>
        <p:spPr/>
        <p:txBody>
          <a:bodyPr/>
          <a:lstStyle/>
          <a:p>
            <a:fld id="{57064BAB-880B-417D-9DD1-507010405B75}" type="datetime4">
              <a:rPr lang="tr-TR" smtClean="0"/>
              <a:pPr/>
              <a:t>9 Mart 2015</a:t>
            </a:fld>
            <a:endParaRPr lang="en-US" dirty="0"/>
          </a:p>
        </p:txBody>
      </p:sp>
      <p:sp>
        <p:nvSpPr>
          <p:cNvPr id="5" name="Slayt Numarası Yer Tutucusu 4"/>
          <p:cNvSpPr>
            <a:spLocks noGrp="1"/>
          </p:cNvSpPr>
          <p:nvPr>
            <p:ph type="sldNum" sz="quarter" idx="12"/>
          </p:nvPr>
        </p:nvSpPr>
        <p:spPr/>
        <p:txBody>
          <a:bodyPr/>
          <a:lstStyle/>
          <a:p>
            <a:fld id="{D69FA0D1-DEE6-FA4B-AF71-8F5B3360E0F2}" type="slidenum">
              <a:rPr lang="en-US" smtClean="0"/>
              <a:pPr/>
              <a:t>135</a:t>
            </a:fld>
            <a:endParaRPr lang="en-US"/>
          </a:p>
        </p:txBody>
      </p:sp>
      <p:sp>
        <p:nvSpPr>
          <p:cNvPr id="6" name="Başlık 1"/>
          <p:cNvSpPr>
            <a:spLocks noGrp="1"/>
          </p:cNvSpPr>
          <p:nvPr>
            <p:ph type="title"/>
          </p:nvPr>
        </p:nvSpPr>
        <p:spPr>
          <a:xfrm>
            <a:off x="1403648" y="274638"/>
            <a:ext cx="7283152" cy="490066"/>
          </a:xfrm>
        </p:spPr>
        <p:txBody>
          <a:bodyPr>
            <a:normAutofit fontScale="90000"/>
          </a:bodyPr>
          <a:lstStyle/>
          <a:p>
            <a:r>
              <a:rPr lang="tr-TR" sz="3600" dirty="0" smtClean="0"/>
              <a:t>KGK UYGULAMALARI</a:t>
            </a:r>
            <a:endParaRPr lang="tr-TR" sz="3600" dirty="0"/>
          </a:p>
        </p:txBody>
      </p:sp>
    </p:spTree>
    <p:extLst>
      <p:ext uri="{BB962C8B-B14F-4D97-AF65-F5344CB8AC3E}">
        <p14:creationId xmlns:p14="http://schemas.microsoft.com/office/powerpoint/2010/main" val="641335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r>
              <a:rPr lang="tr-TR" sz="2800" b="1" u="sng" dirty="0" smtClean="0"/>
              <a:t>TÜRKİYE MUHASEBE STANDARTLARI</a:t>
            </a:r>
          </a:p>
          <a:p>
            <a:pPr marL="0" indent="0" algn="ctr">
              <a:buNone/>
            </a:pPr>
            <a:endParaRPr lang="tr-TR" sz="2800" b="1" u="sng" dirty="0"/>
          </a:p>
          <a:p>
            <a:pPr marL="0" indent="0" algn="ctr">
              <a:buNone/>
            </a:pPr>
            <a:endParaRPr lang="tr-TR" sz="2800" b="1" u="sng" dirty="0" smtClean="0"/>
          </a:p>
        </p:txBody>
      </p:sp>
      <p:sp>
        <p:nvSpPr>
          <p:cNvPr id="4" name="Veri Yer Tutucusu 3"/>
          <p:cNvSpPr>
            <a:spLocks noGrp="1"/>
          </p:cNvSpPr>
          <p:nvPr>
            <p:ph type="dt" sz="half" idx="10"/>
          </p:nvPr>
        </p:nvSpPr>
        <p:spPr/>
        <p:txBody>
          <a:bodyPr/>
          <a:lstStyle/>
          <a:p>
            <a:fld id="{57064BAB-880B-417D-9DD1-507010405B75}" type="datetime4">
              <a:rPr lang="tr-TR" smtClean="0"/>
              <a:pPr/>
              <a:t>9 Mart 2015</a:t>
            </a:fld>
            <a:endParaRPr lang="en-US" dirty="0"/>
          </a:p>
        </p:txBody>
      </p:sp>
      <p:sp>
        <p:nvSpPr>
          <p:cNvPr id="5" name="Slayt Numarası Yer Tutucusu 4"/>
          <p:cNvSpPr>
            <a:spLocks noGrp="1"/>
          </p:cNvSpPr>
          <p:nvPr>
            <p:ph type="sldNum" sz="quarter" idx="12"/>
          </p:nvPr>
        </p:nvSpPr>
        <p:spPr/>
        <p:txBody>
          <a:bodyPr/>
          <a:lstStyle/>
          <a:p>
            <a:fld id="{D69FA0D1-DEE6-FA4B-AF71-8F5B3360E0F2}" type="slidenum">
              <a:rPr lang="en-US" smtClean="0"/>
              <a:pPr/>
              <a:t>136</a:t>
            </a:fld>
            <a:endParaRPr lang="en-US"/>
          </a:p>
        </p:txBody>
      </p:sp>
      <p:sp>
        <p:nvSpPr>
          <p:cNvPr id="6" name="Başlık 1"/>
          <p:cNvSpPr>
            <a:spLocks noGrp="1"/>
          </p:cNvSpPr>
          <p:nvPr>
            <p:ph type="title"/>
          </p:nvPr>
        </p:nvSpPr>
        <p:spPr>
          <a:xfrm>
            <a:off x="1403648" y="274638"/>
            <a:ext cx="7283152" cy="634082"/>
          </a:xfrm>
        </p:spPr>
        <p:txBody>
          <a:bodyPr>
            <a:normAutofit fontScale="90000"/>
          </a:bodyPr>
          <a:lstStyle/>
          <a:p>
            <a:r>
              <a:rPr lang="tr-TR" sz="3600" dirty="0" smtClean="0"/>
              <a:t>KGK UYGULAMALARI</a:t>
            </a:r>
            <a:endParaRPr lang="tr-TR" sz="3600" dirty="0"/>
          </a:p>
        </p:txBody>
      </p:sp>
      <p:sp>
        <p:nvSpPr>
          <p:cNvPr id="7" name="Serbest Form 6"/>
          <p:cNvSpPr/>
          <p:nvPr/>
        </p:nvSpPr>
        <p:spPr>
          <a:xfrm>
            <a:off x="1619672" y="2996952"/>
            <a:ext cx="2449252" cy="1722854"/>
          </a:xfrm>
          <a:custGeom>
            <a:avLst/>
            <a:gdLst>
              <a:gd name="connsiteX0" fmla="*/ 0 w 1656184"/>
              <a:gd name="connsiteY0" fmla="*/ 0 h 4429990"/>
              <a:gd name="connsiteX1" fmla="*/ 1656184 w 1656184"/>
              <a:gd name="connsiteY1" fmla="*/ 0 h 4429990"/>
              <a:gd name="connsiteX2" fmla="*/ 1656184 w 1656184"/>
              <a:gd name="connsiteY2" fmla="*/ 4429990 h 4429990"/>
              <a:gd name="connsiteX3" fmla="*/ 0 w 1656184"/>
              <a:gd name="connsiteY3" fmla="*/ 4429990 h 4429990"/>
              <a:gd name="connsiteX4" fmla="*/ 0 w 1656184"/>
              <a:gd name="connsiteY4" fmla="*/ 0 h 442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184" h="4429990">
                <a:moveTo>
                  <a:pt x="0" y="0"/>
                </a:moveTo>
                <a:lnTo>
                  <a:pt x="1656184" y="0"/>
                </a:lnTo>
                <a:lnTo>
                  <a:pt x="1656184" y="4429990"/>
                </a:lnTo>
                <a:lnTo>
                  <a:pt x="0" y="4429990"/>
                </a:lnTo>
                <a:lnTo>
                  <a:pt x="0" y="0"/>
                </a:lnTo>
                <a:close/>
              </a:path>
            </a:pathLst>
          </a:custGeom>
          <a:solidFill>
            <a:srgbClr val="0070C0"/>
          </a:solidFill>
          <a:ln/>
        </p:spPr>
        <p:style>
          <a:lnRef idx="0">
            <a:schemeClr val="accent6"/>
          </a:lnRef>
          <a:fillRef idx="3">
            <a:schemeClr val="accent6"/>
          </a:fillRef>
          <a:effectRef idx="3">
            <a:schemeClr val="accent6"/>
          </a:effectRef>
          <a:fontRef idx="minor">
            <a:schemeClr val="lt1"/>
          </a:fontRef>
        </p:style>
        <p:txBody>
          <a:bodyPr spcFirstLastPara="0" vert="horz" wrap="square" lIns="87630" tIns="87630" rIns="87630" bIns="87630" numCol="1" spcCol="1270" anchor="t" anchorCtr="0">
            <a:noAutofit/>
          </a:bodyPr>
          <a:lstStyle/>
          <a:p>
            <a:pPr lvl="0" algn="ctr" defTabSz="1022350">
              <a:lnSpc>
                <a:spcPct val="90000"/>
              </a:lnSpc>
              <a:spcBef>
                <a:spcPct val="0"/>
              </a:spcBef>
              <a:spcAft>
                <a:spcPct val="35000"/>
              </a:spcAft>
            </a:pPr>
            <a:r>
              <a:rPr lang="tr-TR" sz="2400" b="1" dirty="0"/>
              <a:t>TMS/TFRS (UMS/UFRS) çerçevesi </a:t>
            </a:r>
            <a:endParaRPr lang="tr-TR" sz="2400" b="1" dirty="0" smtClean="0"/>
          </a:p>
          <a:p>
            <a:pPr lvl="0" algn="ctr" defTabSz="1022350">
              <a:lnSpc>
                <a:spcPct val="90000"/>
              </a:lnSpc>
              <a:spcBef>
                <a:spcPct val="0"/>
              </a:spcBef>
              <a:spcAft>
                <a:spcPct val="35000"/>
              </a:spcAft>
            </a:pPr>
            <a:r>
              <a:rPr lang="tr-TR" sz="2400" b="1" dirty="0" smtClean="0"/>
              <a:t>(</a:t>
            </a:r>
            <a:r>
              <a:rPr lang="tr-TR" sz="2400" b="1" dirty="0"/>
              <a:t>uluslararası) </a:t>
            </a:r>
            <a:endParaRPr lang="tr-TR" sz="2300" b="1" kern="1200" dirty="0" smtClean="0"/>
          </a:p>
        </p:txBody>
      </p:sp>
      <p:sp>
        <p:nvSpPr>
          <p:cNvPr id="8" name="Serbest Form 7"/>
          <p:cNvSpPr/>
          <p:nvPr/>
        </p:nvSpPr>
        <p:spPr>
          <a:xfrm>
            <a:off x="5076056" y="2996952"/>
            <a:ext cx="2449252" cy="1722854"/>
          </a:xfrm>
          <a:custGeom>
            <a:avLst/>
            <a:gdLst>
              <a:gd name="connsiteX0" fmla="*/ 0 w 1656184"/>
              <a:gd name="connsiteY0" fmla="*/ 0 h 4429990"/>
              <a:gd name="connsiteX1" fmla="*/ 1656184 w 1656184"/>
              <a:gd name="connsiteY1" fmla="*/ 0 h 4429990"/>
              <a:gd name="connsiteX2" fmla="*/ 1656184 w 1656184"/>
              <a:gd name="connsiteY2" fmla="*/ 4429990 h 4429990"/>
              <a:gd name="connsiteX3" fmla="*/ 0 w 1656184"/>
              <a:gd name="connsiteY3" fmla="*/ 4429990 h 4429990"/>
              <a:gd name="connsiteX4" fmla="*/ 0 w 1656184"/>
              <a:gd name="connsiteY4" fmla="*/ 0 h 442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184" h="4429990">
                <a:moveTo>
                  <a:pt x="0" y="0"/>
                </a:moveTo>
                <a:lnTo>
                  <a:pt x="1656184" y="0"/>
                </a:lnTo>
                <a:lnTo>
                  <a:pt x="1656184" y="4429990"/>
                </a:lnTo>
                <a:lnTo>
                  <a:pt x="0" y="4429990"/>
                </a:lnTo>
                <a:lnTo>
                  <a:pt x="0" y="0"/>
                </a:lnTo>
                <a:close/>
              </a:path>
            </a:pathLst>
          </a:custGeom>
          <a:solidFill>
            <a:srgbClr val="0070C0"/>
          </a:solidFill>
          <a:ln/>
        </p:spPr>
        <p:style>
          <a:lnRef idx="0">
            <a:schemeClr val="accent6"/>
          </a:lnRef>
          <a:fillRef idx="3">
            <a:schemeClr val="accent6"/>
          </a:fillRef>
          <a:effectRef idx="3">
            <a:schemeClr val="accent6"/>
          </a:effectRef>
          <a:fontRef idx="minor">
            <a:schemeClr val="lt1"/>
          </a:fontRef>
        </p:style>
        <p:txBody>
          <a:bodyPr spcFirstLastPara="0" vert="horz" wrap="square" lIns="87630" tIns="87630" rIns="87630" bIns="87630" numCol="1" spcCol="1270" anchor="t" anchorCtr="0">
            <a:noAutofit/>
          </a:bodyPr>
          <a:lstStyle/>
          <a:p>
            <a:pPr lvl="0" algn="ctr" defTabSz="1022350">
              <a:lnSpc>
                <a:spcPct val="90000"/>
              </a:lnSpc>
              <a:spcBef>
                <a:spcPct val="0"/>
              </a:spcBef>
              <a:spcAft>
                <a:spcPct val="35000"/>
              </a:spcAft>
            </a:pPr>
            <a:r>
              <a:rPr lang="tr-TR" sz="2400" b="1" dirty="0" smtClean="0"/>
              <a:t>Yerel </a:t>
            </a:r>
            <a:r>
              <a:rPr lang="tr-TR" sz="2400" b="1" dirty="0"/>
              <a:t>Raporlama (MSUGT-TDHP) </a:t>
            </a:r>
            <a:r>
              <a:rPr lang="tr-TR" sz="2400" b="1" dirty="0" smtClean="0"/>
              <a:t>çerçevesi</a:t>
            </a:r>
          </a:p>
          <a:p>
            <a:pPr lvl="0" algn="ctr" defTabSz="1022350">
              <a:lnSpc>
                <a:spcPct val="90000"/>
              </a:lnSpc>
              <a:spcBef>
                <a:spcPct val="0"/>
              </a:spcBef>
              <a:spcAft>
                <a:spcPct val="35000"/>
              </a:spcAft>
            </a:pPr>
            <a:r>
              <a:rPr lang="tr-TR" sz="2400" b="1" dirty="0" smtClean="0"/>
              <a:t>(ulusal</a:t>
            </a:r>
            <a:r>
              <a:rPr lang="tr-TR" sz="2400" b="1" dirty="0"/>
              <a:t>) </a:t>
            </a:r>
            <a:endParaRPr lang="tr-TR" sz="2300" b="1" kern="1200" dirty="0" smtClean="0"/>
          </a:p>
        </p:txBody>
      </p:sp>
    </p:spTree>
    <p:extLst>
      <p:ext uri="{BB962C8B-B14F-4D97-AF65-F5344CB8AC3E}">
        <p14:creationId xmlns:p14="http://schemas.microsoft.com/office/powerpoint/2010/main" val="3648042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5616" y="116632"/>
            <a:ext cx="7920880" cy="936104"/>
          </a:xfrm>
        </p:spPr>
        <p:txBody>
          <a:bodyPr>
            <a:normAutofit/>
          </a:bodyPr>
          <a:lstStyle/>
          <a:p>
            <a:r>
              <a:rPr lang="tr-TR" sz="2000" dirty="0"/>
              <a:t>Bağımsız Denetime Tabi Olup </a:t>
            </a:r>
            <a:r>
              <a:rPr lang="tr-TR" sz="2000" dirty="0" err="1"/>
              <a:t>TMS’leri</a:t>
            </a:r>
            <a:r>
              <a:rPr lang="tr-TR" sz="2000" dirty="0"/>
              <a:t> Uygulamayan Şirketlerin Finansal Tablolarının Hazırlanmasında ve Sunulmasında Uygulanacak İlave Hususlar</a:t>
            </a:r>
          </a:p>
        </p:txBody>
      </p:sp>
      <p:sp>
        <p:nvSpPr>
          <p:cNvPr id="3" name="İçerik Yer Tutucusu 2"/>
          <p:cNvSpPr>
            <a:spLocks noGrp="1"/>
          </p:cNvSpPr>
          <p:nvPr>
            <p:ph idx="1"/>
          </p:nvPr>
        </p:nvSpPr>
        <p:spPr/>
        <p:txBody>
          <a:bodyPr/>
          <a:lstStyle/>
          <a:p>
            <a:pPr marL="0" indent="0" algn="ctr">
              <a:buNone/>
            </a:pPr>
            <a:r>
              <a:rPr lang="tr-TR" dirty="0"/>
              <a:t>KURUL KARARI </a:t>
            </a:r>
            <a:endParaRPr lang="tr-TR" dirty="0" smtClean="0"/>
          </a:p>
          <a:p>
            <a:r>
              <a:rPr lang="tr-TR" dirty="0" smtClean="0"/>
              <a:t>Kamu </a:t>
            </a:r>
            <a:r>
              <a:rPr lang="tr-TR" dirty="0"/>
              <a:t>Gözetimi, Muhasebe ve Denetim Standartları Kurumundan: </a:t>
            </a:r>
            <a:endParaRPr lang="tr-TR" dirty="0" smtClean="0"/>
          </a:p>
          <a:p>
            <a:r>
              <a:rPr lang="tr-TR" dirty="0" smtClean="0"/>
              <a:t>Karar </a:t>
            </a:r>
            <a:r>
              <a:rPr lang="tr-TR" dirty="0"/>
              <a:t>No: 75935942-050.01.04 – [01/41] </a:t>
            </a:r>
            <a:endParaRPr lang="tr-TR" dirty="0" smtClean="0"/>
          </a:p>
          <a:p>
            <a:r>
              <a:rPr lang="tr-TR" dirty="0" smtClean="0"/>
              <a:t>Toplantı </a:t>
            </a:r>
            <a:r>
              <a:rPr lang="tr-TR" dirty="0"/>
              <a:t>Tarihi: 29/12/2014 </a:t>
            </a:r>
          </a:p>
        </p:txBody>
      </p:sp>
    </p:spTree>
    <p:extLst>
      <p:ext uri="{BB962C8B-B14F-4D97-AF65-F5344CB8AC3E}">
        <p14:creationId xmlns:p14="http://schemas.microsoft.com/office/powerpoint/2010/main" val="62703178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274638"/>
            <a:ext cx="7355160" cy="778098"/>
          </a:xfrm>
        </p:spPr>
        <p:txBody>
          <a:bodyPr>
            <a:normAutofit fontScale="90000"/>
          </a:bodyPr>
          <a:lstStyle/>
          <a:p>
            <a:r>
              <a:rPr lang="tr-TR" b="1" dirty="0"/>
              <a:t>Finansal Tablolar </a:t>
            </a:r>
            <a:br>
              <a:rPr lang="tr-TR" b="1" dirty="0"/>
            </a:br>
            <a:endParaRPr lang="tr-TR" dirty="0"/>
          </a:p>
        </p:txBody>
      </p:sp>
      <p:sp>
        <p:nvSpPr>
          <p:cNvPr id="3" name="İçerik Yer Tutucusu 2"/>
          <p:cNvSpPr>
            <a:spLocks noGrp="1"/>
          </p:cNvSpPr>
          <p:nvPr>
            <p:ph idx="1"/>
          </p:nvPr>
        </p:nvSpPr>
        <p:spPr>
          <a:xfrm>
            <a:off x="457200" y="1600200"/>
            <a:ext cx="8507288" cy="4525963"/>
          </a:xfrm>
        </p:spPr>
        <p:txBody>
          <a:bodyPr>
            <a:normAutofit fontScale="92500" lnSpcReduction="20000"/>
          </a:bodyPr>
          <a:lstStyle/>
          <a:p>
            <a:pPr marL="0" indent="0">
              <a:buNone/>
            </a:pPr>
            <a:r>
              <a:rPr lang="tr-TR" sz="3000" dirty="0" smtClean="0"/>
              <a:t>01.01.2014 tarihinden itibaren düzenlenecek aşağıda </a:t>
            </a:r>
            <a:r>
              <a:rPr lang="tr-TR" sz="3000" dirty="0"/>
              <a:t>belirtilen </a:t>
            </a:r>
            <a:r>
              <a:rPr lang="tr-TR" sz="3000" dirty="0">
                <a:solidFill>
                  <a:srgbClr val="FF0000"/>
                </a:solidFill>
              </a:rPr>
              <a:t>finansal tablolar dipnotlarıyla</a:t>
            </a:r>
            <a:r>
              <a:rPr lang="tr-TR" sz="3000" dirty="0"/>
              <a:t> birlikte hazırlanır </a:t>
            </a:r>
            <a:endParaRPr lang="tr-TR" sz="3000" dirty="0" smtClean="0"/>
          </a:p>
          <a:p>
            <a:pPr marL="0" indent="0">
              <a:buNone/>
            </a:pPr>
            <a:endParaRPr lang="tr-TR" sz="3000" dirty="0"/>
          </a:p>
          <a:p>
            <a:pPr marL="0" indent="0">
              <a:buNone/>
            </a:pPr>
            <a:r>
              <a:rPr lang="tr-TR" sz="3000" dirty="0" smtClean="0"/>
              <a:t>ve </a:t>
            </a:r>
            <a:r>
              <a:rPr lang="tr-TR" sz="3000" dirty="0"/>
              <a:t>bunlara 700 kodlu Bağımsız Denetim Standartları çerçevesinde denetçi görüşü verilir</a:t>
            </a:r>
            <a:r>
              <a:rPr lang="tr-TR" sz="3000" dirty="0" smtClean="0"/>
              <a:t>.</a:t>
            </a:r>
          </a:p>
          <a:p>
            <a:pPr marL="0" indent="0">
              <a:buNone/>
            </a:pPr>
            <a:endParaRPr lang="tr-TR" sz="3000" dirty="0" smtClean="0"/>
          </a:p>
          <a:p>
            <a:pPr marL="0" indent="0">
              <a:buNone/>
            </a:pPr>
            <a:r>
              <a:rPr lang="tr-TR" sz="3000" dirty="0" smtClean="0"/>
              <a:t> </a:t>
            </a:r>
            <a:r>
              <a:rPr lang="tr-TR" sz="3000" dirty="0"/>
              <a:t>- </a:t>
            </a:r>
            <a:r>
              <a:rPr lang="tr-TR" sz="3000" dirty="0" smtClean="0"/>
              <a:t> Bilanço </a:t>
            </a:r>
          </a:p>
          <a:p>
            <a:pPr>
              <a:buFontTx/>
              <a:buChar char="-"/>
            </a:pPr>
            <a:r>
              <a:rPr lang="tr-TR" sz="3000" dirty="0" smtClean="0"/>
              <a:t>Gelir </a:t>
            </a:r>
            <a:r>
              <a:rPr lang="tr-TR" sz="3000" dirty="0"/>
              <a:t>Tablosu </a:t>
            </a:r>
            <a:endParaRPr lang="tr-TR" sz="3000" dirty="0" smtClean="0"/>
          </a:p>
          <a:p>
            <a:pPr>
              <a:buFontTx/>
              <a:buChar char="-"/>
            </a:pPr>
            <a:r>
              <a:rPr lang="tr-TR" sz="3000" dirty="0" smtClean="0"/>
              <a:t>Nakit </a:t>
            </a:r>
            <a:r>
              <a:rPr lang="tr-TR" sz="3000" dirty="0"/>
              <a:t>Akış Tablosu </a:t>
            </a:r>
            <a:endParaRPr lang="tr-TR" sz="3000" dirty="0" smtClean="0"/>
          </a:p>
          <a:p>
            <a:pPr>
              <a:buFontTx/>
              <a:buChar char="-"/>
            </a:pPr>
            <a:r>
              <a:rPr lang="tr-TR" sz="3000" dirty="0" err="1" smtClean="0"/>
              <a:t>Özkaynak</a:t>
            </a:r>
            <a:r>
              <a:rPr lang="tr-TR" sz="3000" dirty="0" smtClean="0"/>
              <a:t> </a:t>
            </a:r>
            <a:r>
              <a:rPr lang="tr-TR" sz="3000" dirty="0"/>
              <a:t>Değişim Tablosu </a:t>
            </a:r>
          </a:p>
        </p:txBody>
      </p:sp>
    </p:spTree>
    <p:extLst>
      <p:ext uri="{BB962C8B-B14F-4D97-AF65-F5344CB8AC3E}">
        <p14:creationId xmlns:p14="http://schemas.microsoft.com/office/powerpoint/2010/main" val="346630241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74638"/>
            <a:ext cx="7283152" cy="634082"/>
          </a:xfrm>
        </p:spPr>
        <p:txBody>
          <a:bodyPr>
            <a:normAutofit fontScale="90000"/>
          </a:bodyPr>
          <a:lstStyle/>
          <a:p>
            <a:r>
              <a:rPr lang="tr-TR"/>
              <a:t>Amortisman </a:t>
            </a:r>
            <a:endParaRPr lang="tr-TR" dirty="0"/>
          </a:p>
        </p:txBody>
      </p:sp>
      <p:sp>
        <p:nvSpPr>
          <p:cNvPr id="3" name="İçerik Yer Tutucusu 2"/>
          <p:cNvSpPr>
            <a:spLocks noGrp="1"/>
          </p:cNvSpPr>
          <p:nvPr>
            <p:ph idx="1"/>
          </p:nvPr>
        </p:nvSpPr>
        <p:spPr/>
        <p:txBody>
          <a:bodyPr>
            <a:normAutofit/>
          </a:bodyPr>
          <a:lstStyle/>
          <a:p>
            <a:pPr algn="just"/>
            <a:r>
              <a:rPr lang="tr-TR" sz="2400" dirty="0" smtClean="0"/>
              <a:t>Maddi-maddi </a:t>
            </a:r>
            <a:r>
              <a:rPr lang="tr-TR" sz="2400" dirty="0"/>
              <a:t>olmayan duran varlıklar için amortisman, itfa payı vb.nin ayrılması esas olup; </a:t>
            </a:r>
            <a:endParaRPr lang="tr-TR" sz="2400" dirty="0" smtClean="0"/>
          </a:p>
          <a:p>
            <a:pPr algn="just"/>
            <a:endParaRPr lang="tr-TR" sz="2400" dirty="0" smtClean="0"/>
          </a:p>
          <a:p>
            <a:pPr algn="just"/>
            <a:r>
              <a:rPr lang="tr-TR" sz="2400" dirty="0"/>
              <a:t>Ş</a:t>
            </a:r>
            <a:r>
              <a:rPr lang="tr-TR" sz="2400" dirty="0" smtClean="0"/>
              <a:t>irketler </a:t>
            </a:r>
            <a:r>
              <a:rPr lang="tr-TR" sz="2400" dirty="0" err="1"/>
              <a:t>TMS'lerdeki</a:t>
            </a:r>
            <a:r>
              <a:rPr lang="tr-TR" sz="2400" dirty="0"/>
              <a:t> </a:t>
            </a:r>
            <a:r>
              <a:rPr lang="tr-TR" sz="2400" dirty="0">
                <a:solidFill>
                  <a:srgbClr val="FF0000"/>
                </a:solidFill>
              </a:rPr>
              <a:t>faydalı ömür </a:t>
            </a:r>
            <a:r>
              <a:rPr lang="tr-TR" sz="2400" dirty="0"/>
              <a:t>çerçevesinde </a:t>
            </a:r>
            <a:r>
              <a:rPr lang="tr-TR" sz="2400" dirty="0" err="1"/>
              <a:t>kıst</a:t>
            </a:r>
            <a:r>
              <a:rPr lang="tr-TR" sz="2400" dirty="0"/>
              <a:t> amortisman ayırabilecekleri gibi, vergi mevzuatında belirlenen süreler çerçevesinde ve öngörülen </a:t>
            </a:r>
            <a:r>
              <a:rPr lang="tr-TR" sz="2400" dirty="0" err="1"/>
              <a:t>kıst</a:t>
            </a:r>
            <a:r>
              <a:rPr lang="tr-TR" sz="2400" dirty="0"/>
              <a:t> amortismana tabi kalemleri de dikkate alarak amortisman ayırabilirler. </a:t>
            </a:r>
            <a:endParaRPr lang="tr-TR" sz="2400" dirty="0" smtClean="0"/>
          </a:p>
          <a:p>
            <a:pPr algn="just"/>
            <a:endParaRPr lang="tr-TR" sz="2400" dirty="0" smtClean="0"/>
          </a:p>
          <a:p>
            <a:pPr algn="just"/>
            <a:r>
              <a:rPr lang="tr-TR" sz="2400" dirty="0" smtClean="0"/>
              <a:t>MSUGT </a:t>
            </a:r>
            <a:r>
              <a:rPr lang="tr-TR" sz="2400" dirty="0"/>
              <a:t>kapsamında Maddi Olmayan Duran Varlıklar hesap grubunda yer alan şerefiye kalemi 5 yıl içinde eşit taksitlerle itfa edilir. </a:t>
            </a:r>
          </a:p>
        </p:txBody>
      </p:sp>
    </p:spTree>
    <p:extLst>
      <p:ext uri="{BB962C8B-B14F-4D97-AF65-F5344CB8AC3E}">
        <p14:creationId xmlns:p14="http://schemas.microsoft.com/office/powerpoint/2010/main" val="4280388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57064BAB-880B-417D-9DD1-507010405B75}" type="datetime4">
              <a:rPr lang="tr-TR" smtClean="0"/>
              <a:pPr/>
              <a:t>9 Mart 2015</a:t>
            </a:fld>
            <a:endParaRPr lang="en-US"/>
          </a:p>
        </p:txBody>
      </p:sp>
      <p:sp>
        <p:nvSpPr>
          <p:cNvPr id="5" name="Slayt Numarası Yer Tutucusu 4"/>
          <p:cNvSpPr>
            <a:spLocks noGrp="1"/>
          </p:cNvSpPr>
          <p:nvPr>
            <p:ph type="sldNum" sz="quarter" idx="12"/>
          </p:nvPr>
        </p:nvSpPr>
        <p:spPr/>
        <p:txBody>
          <a:bodyPr/>
          <a:lstStyle/>
          <a:p>
            <a:fld id="{D69FA0D1-DEE6-FA4B-AF71-8F5B3360E0F2}" type="slidenum">
              <a:rPr lang="en-US" smtClean="0"/>
              <a:pPr/>
              <a:t>14</a:t>
            </a:fld>
            <a:endParaRPr lang="en-US"/>
          </a:p>
        </p:txBody>
      </p:sp>
      <p:graphicFrame>
        <p:nvGraphicFramePr>
          <p:cNvPr id="2" name="Tablo 1"/>
          <p:cNvGraphicFramePr>
            <a:graphicFrameLocks noGrp="1"/>
          </p:cNvGraphicFramePr>
          <p:nvPr>
            <p:extLst>
              <p:ext uri="{D42A27DB-BD31-4B8C-83A1-F6EECF244321}">
                <p14:modId xmlns:p14="http://schemas.microsoft.com/office/powerpoint/2010/main" val="1303550418"/>
              </p:ext>
            </p:extLst>
          </p:nvPr>
        </p:nvGraphicFramePr>
        <p:xfrm>
          <a:off x="323528" y="1397000"/>
          <a:ext cx="8640960" cy="2824087"/>
        </p:xfrm>
        <a:graphic>
          <a:graphicData uri="http://schemas.openxmlformats.org/drawingml/2006/table">
            <a:tbl>
              <a:tblPr firstRow="1" bandRow="1">
                <a:tableStyleId>{10A1B5D5-9B99-4C35-A422-299274C87663}</a:tableStyleId>
              </a:tblPr>
              <a:tblGrid>
                <a:gridCol w="6825632"/>
                <a:gridCol w="1815328"/>
              </a:tblGrid>
              <a:tr h="403441">
                <a:tc>
                  <a:txBody>
                    <a:bodyPr/>
                    <a:lstStyle/>
                    <a:p>
                      <a:r>
                        <a:rPr lang="tr-TR" dirty="0" smtClean="0"/>
                        <a:t> 1. TERTİP YASAL YEDEK</a:t>
                      </a:r>
                      <a:r>
                        <a:rPr lang="tr-TR" baseline="0" dirty="0" smtClean="0"/>
                        <a:t> AKÇENİN HESAPLANMASI</a:t>
                      </a:r>
                      <a:endParaRPr lang="tr-TR" dirty="0"/>
                    </a:p>
                  </a:txBody>
                  <a:tcPr>
                    <a:cell3D prstMaterial="dkEdge">
                      <a:bevel/>
                      <a:lightRig rig="flood" dir="t"/>
                    </a:cell3D>
                  </a:tcPr>
                </a:tc>
                <a:tc>
                  <a:txBody>
                    <a:bodyPr/>
                    <a:lstStyle/>
                    <a:p>
                      <a:endParaRPr lang="tr-TR" dirty="0"/>
                    </a:p>
                  </a:txBody>
                  <a:tcPr>
                    <a:cell3D prstMaterial="dkEdge">
                      <a:bevel/>
                      <a:lightRig rig="flood" dir="t"/>
                    </a:cell3D>
                  </a:tcPr>
                </a:tc>
              </a:tr>
              <a:tr h="403441">
                <a:tc>
                  <a:txBody>
                    <a:bodyPr/>
                    <a:lstStyle/>
                    <a:p>
                      <a:r>
                        <a:rPr lang="tr-TR" dirty="0" smtClean="0"/>
                        <a:t>Kar dağıtımında öncelikle 1.tertip yasal yedek akçe ayrılır (TTK 523,</a:t>
                      </a:r>
                      <a:r>
                        <a:rPr lang="tr-TR" baseline="0" dirty="0" smtClean="0"/>
                        <a:t> </a:t>
                      </a:r>
                      <a:r>
                        <a:rPr lang="tr-TR" dirty="0" smtClean="0"/>
                        <a:t>608)</a:t>
                      </a:r>
                      <a:endParaRPr lang="tr-TR" dirty="0"/>
                    </a:p>
                  </a:txBody>
                  <a:tcPr>
                    <a:cell3D prstMaterial="dkEdge">
                      <a:bevel/>
                      <a:lightRig rig="flood" dir="t"/>
                    </a:cell3D>
                  </a:tcPr>
                </a:tc>
                <a:tc>
                  <a:txBody>
                    <a:bodyPr/>
                    <a:lstStyle/>
                    <a:p>
                      <a:endParaRPr lang="tr-TR" dirty="0"/>
                    </a:p>
                  </a:txBody>
                  <a:tcPr>
                    <a:cell3D prstMaterial="dkEdge">
                      <a:bevel/>
                      <a:lightRig rig="flood" dir="t"/>
                    </a:cell3D>
                  </a:tcPr>
                </a:tc>
              </a:tr>
              <a:tr h="403441">
                <a:tc>
                  <a:txBody>
                    <a:bodyPr/>
                    <a:lstStyle/>
                    <a:p>
                      <a:r>
                        <a:rPr lang="tr-TR" dirty="0" smtClean="0"/>
                        <a:t> Kurumun</a:t>
                      </a:r>
                      <a:r>
                        <a:rPr lang="tr-TR" baseline="0" dirty="0" smtClean="0"/>
                        <a:t> 2014 Yılı Bilanço Kârı (690 </a:t>
                      </a:r>
                      <a:r>
                        <a:rPr lang="tr-TR" baseline="0" dirty="0" err="1" smtClean="0"/>
                        <a:t>Hes</a:t>
                      </a:r>
                      <a:r>
                        <a:rPr lang="tr-TR" baseline="0" dirty="0" smtClean="0"/>
                        <a:t>.)</a:t>
                      </a:r>
                      <a:endParaRPr lang="tr-TR" dirty="0"/>
                    </a:p>
                  </a:txBody>
                  <a:tcPr>
                    <a:cell3D prstMaterial="dkEdge">
                      <a:bevel/>
                      <a:lightRig rig="flood" dir="t"/>
                    </a:cell3D>
                  </a:tcPr>
                </a:tc>
                <a:tc>
                  <a:txBody>
                    <a:bodyPr/>
                    <a:lstStyle/>
                    <a:p>
                      <a:pPr algn="r"/>
                      <a:r>
                        <a:rPr lang="tr-TR" dirty="0" smtClean="0"/>
                        <a:t>120.000.00</a:t>
                      </a:r>
                      <a:endParaRPr lang="tr-TR" dirty="0"/>
                    </a:p>
                  </a:txBody>
                  <a:tcPr>
                    <a:cell3D prstMaterial="dkEdge">
                      <a:bevel/>
                      <a:lightRig rig="flood" dir="t"/>
                    </a:cell3D>
                  </a:tcPr>
                </a:tc>
              </a:tr>
              <a:tr h="403441">
                <a:tc>
                  <a:txBody>
                    <a:bodyPr/>
                    <a:lstStyle/>
                    <a:p>
                      <a:r>
                        <a:rPr lang="tr-TR" dirty="0" smtClean="0"/>
                        <a:t> Geçmiş Yıl</a:t>
                      </a:r>
                      <a:r>
                        <a:rPr lang="tr-TR" baseline="0" dirty="0" smtClean="0"/>
                        <a:t> Ticari Zararı (2013)</a:t>
                      </a:r>
                      <a:endParaRPr lang="tr-TR" dirty="0"/>
                    </a:p>
                  </a:txBody>
                  <a:tcPr>
                    <a:cell3D prstMaterial="dkEdge">
                      <a:bevel/>
                      <a:lightRig rig="flood" dir="t"/>
                    </a:cell3D>
                  </a:tcPr>
                </a:tc>
                <a:tc>
                  <a:txBody>
                    <a:bodyPr/>
                    <a:lstStyle/>
                    <a:p>
                      <a:pPr algn="r"/>
                      <a:r>
                        <a:rPr lang="tr-TR" dirty="0" smtClean="0"/>
                        <a:t>15.000,00</a:t>
                      </a:r>
                      <a:endParaRPr lang="tr-TR" dirty="0"/>
                    </a:p>
                  </a:txBody>
                  <a:tcPr>
                    <a:cell3D prstMaterial="dkEdge">
                      <a:bevel/>
                      <a:lightRig rig="flood" dir="t"/>
                    </a:cell3D>
                  </a:tcPr>
                </a:tc>
              </a:tr>
              <a:tr h="403441">
                <a:tc>
                  <a:txBody>
                    <a:bodyPr/>
                    <a:lstStyle/>
                    <a:p>
                      <a:r>
                        <a:rPr lang="tr-TR" dirty="0" smtClean="0"/>
                        <a:t> Kalan</a:t>
                      </a:r>
                      <a:endParaRPr lang="tr-TR" dirty="0"/>
                    </a:p>
                  </a:txBody>
                  <a:tcPr>
                    <a:cell3D prstMaterial="dkEdge">
                      <a:bevel/>
                      <a:lightRig rig="flood" dir="t"/>
                    </a:cell3D>
                  </a:tcPr>
                </a:tc>
                <a:tc>
                  <a:txBody>
                    <a:bodyPr/>
                    <a:lstStyle/>
                    <a:p>
                      <a:pPr algn="r"/>
                      <a:r>
                        <a:rPr lang="tr-TR" dirty="0" smtClean="0"/>
                        <a:t>105.000,00</a:t>
                      </a:r>
                      <a:endParaRPr lang="tr-TR" dirty="0"/>
                    </a:p>
                  </a:txBody>
                  <a:tcPr>
                    <a:cell3D prstMaterial="dkEdge">
                      <a:bevel/>
                      <a:lightRig rig="flood" dir="t"/>
                    </a:cell3D>
                  </a:tcPr>
                </a:tc>
              </a:tr>
              <a:tr h="403441">
                <a:tc>
                  <a:txBody>
                    <a:bodyPr/>
                    <a:lstStyle/>
                    <a:p>
                      <a:r>
                        <a:rPr lang="tr-TR" dirty="0" smtClean="0"/>
                        <a:t> 1.Tertip Yasal Yedek Akçe</a:t>
                      </a:r>
                      <a:endParaRPr lang="tr-TR" dirty="0"/>
                    </a:p>
                  </a:txBody>
                  <a:tcPr>
                    <a:cell3D prstMaterial="dkEdge">
                      <a:bevel/>
                      <a:lightRig rig="flood" dir="t"/>
                    </a:cell3D>
                  </a:tcPr>
                </a:tc>
                <a:tc>
                  <a:txBody>
                    <a:bodyPr/>
                    <a:lstStyle/>
                    <a:p>
                      <a:pPr algn="r"/>
                      <a:r>
                        <a:rPr lang="tr-TR" dirty="0" smtClean="0"/>
                        <a:t>5.250,00</a:t>
                      </a:r>
                      <a:endParaRPr lang="tr-TR" dirty="0"/>
                    </a:p>
                  </a:txBody>
                  <a:tcPr>
                    <a:cell3D prstMaterial="dkEdge">
                      <a:bevel/>
                      <a:lightRig rig="flood" dir="t"/>
                    </a:cell3D>
                  </a:tcPr>
                </a:tc>
              </a:tr>
              <a:tr h="403441">
                <a:tc>
                  <a:txBody>
                    <a:bodyPr/>
                    <a:lstStyle/>
                    <a:p>
                      <a:r>
                        <a:rPr lang="tr-TR" dirty="0" smtClean="0"/>
                        <a:t> 105.000,00 x %5  (Ödenmiş sermayenin 1/5’ini aşamaz.</a:t>
                      </a:r>
                      <a:endParaRPr lang="tr-TR" dirty="0"/>
                    </a:p>
                  </a:txBody>
                  <a:tcPr>
                    <a:cell3D prstMaterial="dkEdge">
                      <a:bevel/>
                      <a:lightRig rig="flood" dir="t"/>
                    </a:cell3D>
                  </a:tcPr>
                </a:tc>
                <a:tc>
                  <a:txBody>
                    <a:bodyPr/>
                    <a:lstStyle/>
                    <a:p>
                      <a:pPr algn="r"/>
                      <a:endParaRPr lang="tr-TR" dirty="0"/>
                    </a:p>
                  </a:txBody>
                  <a:tcPr>
                    <a:cell3D prstMaterial="dkEdge">
                      <a:bevel/>
                      <a:lightRig rig="flood" dir="t"/>
                    </a:cell3D>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4193278107"/>
              </p:ext>
            </p:extLst>
          </p:nvPr>
        </p:nvGraphicFramePr>
        <p:xfrm>
          <a:off x="323528" y="4437112"/>
          <a:ext cx="8640960" cy="1919239"/>
        </p:xfrm>
        <a:graphic>
          <a:graphicData uri="http://schemas.openxmlformats.org/drawingml/2006/table">
            <a:tbl>
              <a:tblPr firstRow="1" bandRow="1">
                <a:tableStyleId>{FABFCF23-3B69-468F-B69F-88F6DE6A72F2}</a:tableStyleId>
              </a:tblPr>
              <a:tblGrid>
                <a:gridCol w="6825632"/>
                <a:gridCol w="1815328"/>
              </a:tblGrid>
              <a:tr h="406100">
                <a:tc>
                  <a:txBody>
                    <a:bodyPr/>
                    <a:lstStyle/>
                    <a:p>
                      <a:r>
                        <a:rPr lang="tr-TR" dirty="0" smtClean="0"/>
                        <a:t> 1. TERTİP</a:t>
                      </a:r>
                      <a:r>
                        <a:rPr lang="tr-TR" baseline="0" dirty="0" smtClean="0"/>
                        <a:t> TEMETTÜ’NÜN HESAPLANMASI</a:t>
                      </a:r>
                      <a:endParaRPr lang="tr-TR" dirty="0"/>
                    </a:p>
                  </a:txBody>
                  <a:tcPr>
                    <a:cell3D prstMaterial="dkEdge">
                      <a:bevel/>
                      <a:lightRig rig="flood" dir="t"/>
                    </a:cell3D>
                  </a:tcPr>
                </a:tc>
                <a:tc>
                  <a:txBody>
                    <a:bodyPr/>
                    <a:lstStyle/>
                    <a:p>
                      <a:endParaRPr lang="tr-TR"/>
                    </a:p>
                  </a:txBody>
                  <a:tcPr>
                    <a:cell3D prstMaterial="dkEdge">
                      <a:bevel/>
                      <a:lightRig rig="flood" dir="t"/>
                    </a:cell3D>
                  </a:tcPr>
                </a:tc>
              </a:tr>
              <a:tr h="700939">
                <a:tc>
                  <a:txBody>
                    <a:bodyPr/>
                    <a:lstStyle/>
                    <a:p>
                      <a:r>
                        <a:rPr lang="tr-TR" dirty="0" smtClean="0"/>
                        <a:t> Kar dağıtımında ikinci</a:t>
                      </a:r>
                      <a:r>
                        <a:rPr lang="tr-TR" baseline="0" dirty="0" smtClean="0"/>
                        <a:t> aşamada ortaklara ödenmesi gereken 1.Tertip   (TTK Md. 519-2-c )   </a:t>
                      </a:r>
                      <a:endParaRPr lang="tr-TR" dirty="0"/>
                    </a:p>
                  </a:txBody>
                  <a:tcPr>
                    <a:cell3D prstMaterial="dkEdge">
                      <a:bevel/>
                      <a:lightRig rig="flood" dir="t"/>
                    </a:cell3D>
                  </a:tcPr>
                </a:tc>
                <a:tc>
                  <a:txBody>
                    <a:bodyPr/>
                    <a:lstStyle/>
                    <a:p>
                      <a:endParaRPr lang="tr-TR" dirty="0"/>
                    </a:p>
                  </a:txBody>
                  <a:tcPr>
                    <a:cell3D prstMaterial="dkEdge">
                      <a:bevel/>
                      <a:lightRig rig="flood" dir="t"/>
                    </a:cell3D>
                  </a:tcPr>
                </a:tc>
              </a:tr>
              <a:tr h="406100">
                <a:tc>
                  <a:txBody>
                    <a:bodyPr/>
                    <a:lstStyle/>
                    <a:p>
                      <a:r>
                        <a:rPr lang="tr-TR" dirty="0" smtClean="0"/>
                        <a:t> Ödenmiş sermaye </a:t>
                      </a:r>
                      <a:endParaRPr lang="tr-TR" dirty="0"/>
                    </a:p>
                  </a:txBody>
                  <a:tcPr>
                    <a:cell3D prstMaterial="dkEdge">
                      <a:bevel/>
                      <a:lightRig rig="flood" dir="t"/>
                    </a:cell3D>
                  </a:tcPr>
                </a:tc>
                <a:tc>
                  <a:txBody>
                    <a:bodyPr/>
                    <a:lstStyle/>
                    <a:p>
                      <a:pPr algn="r"/>
                      <a:r>
                        <a:rPr lang="tr-TR" dirty="0" smtClean="0"/>
                        <a:t>50.000.00</a:t>
                      </a:r>
                      <a:endParaRPr lang="tr-TR" dirty="0"/>
                    </a:p>
                  </a:txBody>
                  <a:tcPr>
                    <a:cell3D prstMaterial="dkEdge">
                      <a:bevel/>
                      <a:lightRig rig="flood" dir="t"/>
                    </a:cell3D>
                  </a:tcPr>
                </a:tc>
              </a:tr>
              <a:tr h="406100">
                <a:tc>
                  <a:txBody>
                    <a:bodyPr/>
                    <a:lstStyle/>
                    <a:p>
                      <a:r>
                        <a:rPr lang="tr-TR" dirty="0" smtClean="0"/>
                        <a:t> 1.Tertip Temettü (%5)</a:t>
                      </a:r>
                      <a:endParaRPr lang="tr-TR" dirty="0"/>
                    </a:p>
                  </a:txBody>
                  <a:tcPr>
                    <a:cell3D prstMaterial="dkEdge">
                      <a:bevel/>
                      <a:lightRig rig="flood" dir="t"/>
                    </a:cell3D>
                  </a:tcPr>
                </a:tc>
                <a:tc>
                  <a:txBody>
                    <a:bodyPr/>
                    <a:lstStyle/>
                    <a:p>
                      <a:pPr algn="r"/>
                      <a:r>
                        <a:rPr lang="tr-TR" dirty="0" smtClean="0"/>
                        <a:t>2.500,00</a:t>
                      </a:r>
                      <a:endParaRPr lang="tr-TR" dirty="0"/>
                    </a:p>
                  </a:txBody>
                  <a:tcPr>
                    <a:cell3D prstMaterial="dkEdge">
                      <a:bevel/>
                      <a:lightRig rig="flood" dir="t"/>
                    </a:cell3D>
                  </a:tcPr>
                </a:tc>
              </a:tr>
            </a:tbl>
          </a:graphicData>
        </a:graphic>
      </p:graphicFrame>
    </p:spTree>
    <p:extLst>
      <p:ext uri="{BB962C8B-B14F-4D97-AF65-F5344CB8AC3E}">
        <p14:creationId xmlns:p14="http://schemas.microsoft.com/office/powerpoint/2010/main" val="197810166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274638"/>
            <a:ext cx="7355160" cy="706090"/>
          </a:xfrm>
        </p:spPr>
        <p:txBody>
          <a:bodyPr>
            <a:normAutofit fontScale="90000"/>
          </a:bodyPr>
          <a:lstStyle/>
          <a:p>
            <a:r>
              <a:rPr lang="tr-TR" dirty="0"/>
              <a:t>Değer Düşüklüğü </a:t>
            </a:r>
          </a:p>
        </p:txBody>
      </p:sp>
      <p:sp>
        <p:nvSpPr>
          <p:cNvPr id="3" name="İçerik Yer Tutucusu 2"/>
          <p:cNvSpPr>
            <a:spLocks noGrp="1"/>
          </p:cNvSpPr>
          <p:nvPr>
            <p:ph idx="1"/>
          </p:nvPr>
        </p:nvSpPr>
        <p:spPr/>
        <p:txBody>
          <a:bodyPr>
            <a:normAutofit/>
          </a:bodyPr>
          <a:lstStyle/>
          <a:p>
            <a:pPr algn="just"/>
            <a:r>
              <a:rPr lang="tr-TR" sz="2800" dirty="0"/>
              <a:t>Muhasebe Sistemi Uygulama Genel Tebliğlerinde (MSUGT) değer düşüklüğü (karşılıklar dahil) hesaplanması öngörülmeyen varlıklar için değer düşüklüğü hesaplaması ihtiyaridir. </a:t>
            </a:r>
          </a:p>
        </p:txBody>
      </p:sp>
    </p:spTree>
    <p:extLst>
      <p:ext uri="{BB962C8B-B14F-4D97-AF65-F5344CB8AC3E}">
        <p14:creationId xmlns:p14="http://schemas.microsoft.com/office/powerpoint/2010/main" val="368648315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75656" y="274638"/>
            <a:ext cx="7211144" cy="634082"/>
          </a:xfrm>
        </p:spPr>
        <p:txBody>
          <a:bodyPr>
            <a:normAutofit fontScale="90000"/>
          </a:bodyPr>
          <a:lstStyle/>
          <a:p>
            <a:r>
              <a:rPr lang="tr-TR" dirty="0"/>
              <a:t>Kıdem Tazminatı</a:t>
            </a:r>
          </a:p>
        </p:txBody>
      </p:sp>
      <p:sp>
        <p:nvSpPr>
          <p:cNvPr id="3" name="İçerik Yer Tutucusu 2"/>
          <p:cNvSpPr>
            <a:spLocks noGrp="1"/>
          </p:cNvSpPr>
          <p:nvPr>
            <p:ph idx="1"/>
          </p:nvPr>
        </p:nvSpPr>
        <p:spPr/>
        <p:txBody>
          <a:bodyPr>
            <a:normAutofit fontScale="77500" lnSpcReduction="20000"/>
          </a:bodyPr>
          <a:lstStyle/>
          <a:p>
            <a:pPr algn="just"/>
            <a:r>
              <a:rPr lang="tr-TR" dirty="0"/>
              <a:t>İlgili bulunduğu hesap dönemi sonu itibarıyla şirketlerin kıdem tazminatı yükümlülükleri tahmin edilir ve bu tahmin nedeniyle </a:t>
            </a:r>
            <a:r>
              <a:rPr lang="tr-TR" dirty="0">
                <a:solidFill>
                  <a:srgbClr val="FF0000"/>
                </a:solidFill>
              </a:rPr>
              <a:t>cari dönemde ortaya çıkan kıdem tazminatı yükümlülük artışları hesaplanarak </a:t>
            </a:r>
            <a:r>
              <a:rPr lang="tr-TR" dirty="0" err="1">
                <a:solidFill>
                  <a:srgbClr val="FF0000"/>
                </a:solidFill>
              </a:rPr>
              <a:t>giderleştirilir</a:t>
            </a:r>
            <a:r>
              <a:rPr lang="tr-TR" dirty="0" smtClean="0">
                <a:solidFill>
                  <a:srgbClr val="FF0000"/>
                </a:solidFill>
              </a:rPr>
              <a:t>.</a:t>
            </a:r>
          </a:p>
          <a:p>
            <a:pPr algn="just"/>
            <a:endParaRPr lang="tr-TR" dirty="0"/>
          </a:p>
          <a:p>
            <a:pPr algn="just"/>
            <a:r>
              <a:rPr lang="tr-TR" dirty="0" smtClean="0"/>
              <a:t> Kıdem </a:t>
            </a:r>
            <a:r>
              <a:rPr lang="tr-TR" dirty="0"/>
              <a:t>tazminatı yükümlülüğünü </a:t>
            </a:r>
            <a:r>
              <a:rPr lang="tr-TR" dirty="0">
                <a:solidFill>
                  <a:srgbClr val="FF0000"/>
                </a:solidFill>
              </a:rPr>
              <a:t>ilk defa finansal tablolarına yansıtacak şirketler,</a:t>
            </a:r>
            <a:r>
              <a:rPr lang="tr-TR" dirty="0"/>
              <a:t> bu yükümlülüğün doğduğu hesap döneminden önceki dönemlere ilişkin kıdem tazminatı tutarlarını 10 yılı geçmemek üzere eşit taksitlerle finansal tablolarına yansıtır. Tahmin edilen kıdem tazminatı toplam tutarı ile bu tutarın finansal tablolara yansıtılmayan kısmı dipnotlarda açıklanır. Finansal tablolara yansıtılan bu tutarlar gelir tablosuyla ilişkilendirilmeden geçmiş yıllar kârları/zararları altında gösterilir.</a:t>
            </a:r>
          </a:p>
        </p:txBody>
      </p:sp>
    </p:spTree>
    <p:extLst>
      <p:ext uri="{BB962C8B-B14F-4D97-AF65-F5344CB8AC3E}">
        <p14:creationId xmlns:p14="http://schemas.microsoft.com/office/powerpoint/2010/main" val="358075103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75656" y="274638"/>
            <a:ext cx="7211144" cy="634082"/>
          </a:xfrm>
        </p:spPr>
        <p:txBody>
          <a:bodyPr>
            <a:normAutofit fontScale="90000"/>
          </a:bodyPr>
          <a:lstStyle/>
          <a:p>
            <a:r>
              <a:rPr lang="tr-TR" dirty="0"/>
              <a:t>Karşılaştırmalı Sunum</a:t>
            </a:r>
          </a:p>
        </p:txBody>
      </p:sp>
      <p:sp>
        <p:nvSpPr>
          <p:cNvPr id="3" name="İçerik Yer Tutucusu 2"/>
          <p:cNvSpPr>
            <a:spLocks noGrp="1"/>
          </p:cNvSpPr>
          <p:nvPr>
            <p:ph idx="1"/>
          </p:nvPr>
        </p:nvSpPr>
        <p:spPr/>
        <p:txBody>
          <a:bodyPr>
            <a:normAutofit fontScale="92500" lnSpcReduction="20000"/>
          </a:bodyPr>
          <a:lstStyle/>
          <a:p>
            <a:pPr algn="just"/>
            <a:r>
              <a:rPr lang="tr-TR" dirty="0" smtClean="0"/>
              <a:t>Finansal </a:t>
            </a:r>
            <a:r>
              <a:rPr lang="tr-TR" dirty="0"/>
              <a:t>tabloların önceki dönemle karşılaştırmalı sunulması esas olup</a:t>
            </a:r>
            <a:r>
              <a:rPr lang="tr-TR" dirty="0" smtClean="0"/>
              <a:t>,</a:t>
            </a:r>
          </a:p>
          <a:p>
            <a:pPr algn="just"/>
            <a:endParaRPr lang="tr-TR" dirty="0"/>
          </a:p>
          <a:p>
            <a:pPr algn="just"/>
            <a:r>
              <a:rPr lang="tr-TR" dirty="0"/>
              <a:t>K</a:t>
            </a:r>
            <a:r>
              <a:rPr lang="tr-TR" dirty="0" smtClean="0"/>
              <a:t>arşılaştırmalı </a:t>
            </a:r>
            <a:r>
              <a:rPr lang="tr-TR" dirty="0"/>
              <a:t>sunulacak </a:t>
            </a:r>
            <a:r>
              <a:rPr lang="tr-TR" dirty="0">
                <a:solidFill>
                  <a:srgbClr val="FF0000"/>
                </a:solidFill>
              </a:rPr>
              <a:t>önceki dönem bilançosu bu düzenlemede yer verilen hükümler çerçevesinde düzeltilir; </a:t>
            </a:r>
            <a:endParaRPr lang="tr-TR" dirty="0" smtClean="0">
              <a:solidFill>
                <a:srgbClr val="FF0000"/>
              </a:solidFill>
            </a:endParaRPr>
          </a:p>
          <a:p>
            <a:pPr algn="just"/>
            <a:endParaRPr lang="tr-TR" dirty="0">
              <a:solidFill>
                <a:srgbClr val="FF0000"/>
              </a:solidFill>
            </a:endParaRPr>
          </a:p>
          <a:p>
            <a:pPr algn="just"/>
            <a:r>
              <a:rPr lang="tr-TR" dirty="0">
                <a:solidFill>
                  <a:srgbClr val="FF0000"/>
                </a:solidFill>
              </a:rPr>
              <a:t>D</a:t>
            </a:r>
            <a:r>
              <a:rPr lang="tr-TR" dirty="0" smtClean="0">
                <a:solidFill>
                  <a:srgbClr val="FF0000"/>
                </a:solidFill>
              </a:rPr>
              <a:t>iğer </a:t>
            </a:r>
            <a:r>
              <a:rPr lang="tr-TR" dirty="0">
                <a:solidFill>
                  <a:srgbClr val="FF0000"/>
                </a:solidFill>
              </a:rPr>
              <a:t>tabloların düzeltilmesi ise ihtiyaridir. </a:t>
            </a:r>
            <a:r>
              <a:rPr lang="tr-TR" dirty="0"/>
              <a:t>Karşılaştırmalı tablolar arasındaki farklı politika ve uygulamalar dipnotlarda açıklanır.</a:t>
            </a:r>
          </a:p>
        </p:txBody>
      </p:sp>
    </p:spTree>
    <p:extLst>
      <p:ext uri="{BB962C8B-B14F-4D97-AF65-F5344CB8AC3E}">
        <p14:creationId xmlns:p14="http://schemas.microsoft.com/office/powerpoint/2010/main" val="28437367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632" y="274638"/>
            <a:ext cx="7427168" cy="706090"/>
          </a:xfrm>
        </p:spPr>
        <p:txBody>
          <a:bodyPr>
            <a:noAutofit/>
          </a:bodyPr>
          <a:lstStyle/>
          <a:p>
            <a:r>
              <a:rPr lang="tr-TR" sz="3200" dirty="0"/>
              <a:t>TMS ve İlgili Diğer Mevzuat Hükümlerinin Uygulanması</a:t>
            </a:r>
          </a:p>
        </p:txBody>
      </p:sp>
      <p:sp>
        <p:nvSpPr>
          <p:cNvPr id="3" name="İçerik Yer Tutucusu 2"/>
          <p:cNvSpPr>
            <a:spLocks noGrp="1"/>
          </p:cNvSpPr>
          <p:nvPr>
            <p:ph idx="1"/>
          </p:nvPr>
        </p:nvSpPr>
        <p:spPr/>
        <p:txBody>
          <a:bodyPr/>
          <a:lstStyle/>
          <a:p>
            <a:pPr algn="just"/>
            <a:r>
              <a:rPr lang="tr-TR" dirty="0"/>
              <a:t>Bu düzenlemede </a:t>
            </a:r>
            <a:r>
              <a:rPr lang="tr-TR" dirty="0" err="1"/>
              <a:t>MSUGT'tan</a:t>
            </a:r>
            <a:r>
              <a:rPr lang="tr-TR" dirty="0"/>
              <a:t> farklı olarak yer verilen hükümlerin ve </a:t>
            </a:r>
            <a:r>
              <a:rPr lang="tr-TR" dirty="0" err="1"/>
              <a:t>MSUGT'ta</a:t>
            </a:r>
            <a:r>
              <a:rPr lang="tr-TR" dirty="0"/>
              <a:t> belirleme yapılmayan hususların uygulanmasında (işlem, hesaplama ve tahminlerde) </a:t>
            </a:r>
            <a:endParaRPr lang="tr-TR" dirty="0" smtClean="0"/>
          </a:p>
          <a:p>
            <a:pPr algn="just"/>
            <a:r>
              <a:rPr lang="tr-TR" dirty="0" smtClean="0"/>
              <a:t>TMS </a:t>
            </a:r>
            <a:r>
              <a:rPr lang="tr-TR" dirty="0"/>
              <a:t>hükümlerinin kullanılması önerilmekle birlikte ilgili diğer mevzuatın kullanılması bu düzenlemeye aykırılık teşkil etmez. </a:t>
            </a:r>
            <a:endParaRPr lang="tr-TR" dirty="0" smtClean="0"/>
          </a:p>
          <a:p>
            <a:pPr algn="just"/>
            <a:r>
              <a:rPr lang="tr-TR" dirty="0" smtClean="0"/>
              <a:t>Kullanılan </a:t>
            </a:r>
            <a:r>
              <a:rPr lang="tr-TR" dirty="0"/>
              <a:t>mevzuat dipnotlarda açıklanır. </a:t>
            </a:r>
          </a:p>
        </p:txBody>
      </p:sp>
    </p:spTree>
    <p:extLst>
      <p:ext uri="{BB962C8B-B14F-4D97-AF65-F5344CB8AC3E}">
        <p14:creationId xmlns:p14="http://schemas.microsoft.com/office/powerpoint/2010/main" val="149174138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7624" y="260648"/>
            <a:ext cx="7499176" cy="706090"/>
          </a:xfrm>
        </p:spPr>
        <p:txBody>
          <a:bodyPr>
            <a:normAutofit/>
          </a:bodyPr>
          <a:lstStyle/>
          <a:p>
            <a:r>
              <a:rPr lang="tr-TR" sz="2800" dirty="0" smtClean="0"/>
              <a:t>GÜNCEL MUHASEBE VE VERGİ UYGULAMALARI</a:t>
            </a:r>
            <a:endParaRPr lang="tr-TR" sz="28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988840"/>
            <a:ext cx="6534980" cy="33920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5532215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İçerik Yer Tutucusu 18"/>
          <p:cNvGraphicFramePr>
            <a:graphicFrameLocks noGrp="1"/>
          </p:cNvGraphicFramePr>
          <p:nvPr>
            <p:ph idx="1"/>
            <p:extLst>
              <p:ext uri="{D42A27DB-BD31-4B8C-83A1-F6EECF244321}">
                <p14:modId xmlns:p14="http://schemas.microsoft.com/office/powerpoint/2010/main" val="3750095182"/>
              </p:ext>
            </p:extLst>
          </p:nvPr>
        </p:nvGraphicFramePr>
        <p:xfrm>
          <a:off x="0" y="5"/>
          <a:ext cx="9144000" cy="6867675"/>
        </p:xfrm>
        <a:graphic>
          <a:graphicData uri="http://schemas.openxmlformats.org/drawingml/2006/table">
            <a:tbl>
              <a:tblPr firstRow="1" bandRow="1">
                <a:tableStyleId>{284E427A-3D55-4303-BF80-6455036E1DE7}</a:tableStyleId>
              </a:tblPr>
              <a:tblGrid>
                <a:gridCol w="9144000"/>
              </a:tblGrid>
              <a:tr h="432826">
                <a:tc>
                  <a:txBody>
                    <a:bodyPr/>
                    <a:lstStyle/>
                    <a:p>
                      <a:pPr algn="ctr" fontAlgn="b"/>
                      <a:r>
                        <a:rPr lang="tr-TR" sz="2000" u="none" strike="noStrike" dirty="0" smtClean="0">
                          <a:effectLst/>
                        </a:rPr>
                        <a:t>GÜNCEL</a:t>
                      </a:r>
                      <a:r>
                        <a:rPr lang="tr-TR" sz="2000" u="none" strike="noStrike" baseline="0" dirty="0" smtClean="0">
                          <a:effectLst/>
                        </a:rPr>
                        <a:t> MUHASEBE VE VERGİ  GRUBU EĞİTMENLERİ</a:t>
                      </a:r>
                      <a:endParaRPr lang="tr-TR" sz="2000" b="0" i="0" u="none" strike="noStrike" dirty="0">
                        <a:solidFill>
                          <a:srgbClr val="000000"/>
                        </a:solidFill>
                        <a:effectLst/>
                        <a:latin typeface="Times New Roman" panose="02020603050405020304" pitchFamily="18" charset="0"/>
                      </a:endParaRPr>
                    </a:p>
                  </a:txBody>
                  <a:tcPr marL="9525" marR="9525" marT="9525" marB="0" anchor="b"/>
                </a:tc>
              </a:tr>
              <a:tr h="432826">
                <a:tc>
                  <a:txBody>
                    <a:bodyPr/>
                    <a:lstStyle/>
                    <a:p>
                      <a:pPr algn="ctr" fontAlgn="b"/>
                      <a:r>
                        <a:rPr lang="tr-TR" sz="2400" u="none" strike="noStrike" dirty="0">
                          <a:effectLst/>
                          <a:latin typeface="Mistral" panose="03090702030407020403" pitchFamily="66" charset="0"/>
                        </a:rPr>
                        <a:t>AYDIN DEDE</a:t>
                      </a:r>
                      <a:endParaRPr lang="tr-TR" sz="2400" b="0" i="0" u="none" strike="noStrike" dirty="0">
                        <a:solidFill>
                          <a:srgbClr val="000000"/>
                        </a:solidFill>
                        <a:effectLst/>
                        <a:latin typeface="Mistral" panose="03090702030407020403" pitchFamily="66" charset="0"/>
                      </a:endParaRPr>
                    </a:p>
                  </a:txBody>
                  <a:tcPr marL="9525" marR="9525" marT="9525" marB="0" anchor="b"/>
                </a:tc>
              </a:tr>
              <a:tr h="432826">
                <a:tc>
                  <a:txBody>
                    <a:bodyPr/>
                    <a:lstStyle/>
                    <a:p>
                      <a:pPr algn="ctr" fontAlgn="b"/>
                      <a:r>
                        <a:rPr lang="tr-TR" sz="2400" u="none" strike="noStrike" dirty="0">
                          <a:effectLst/>
                          <a:latin typeface="Mistral" panose="03090702030407020403" pitchFamily="66" charset="0"/>
                        </a:rPr>
                        <a:t>CEYHAN İNALTOG</a:t>
                      </a:r>
                      <a:endParaRPr lang="tr-TR" sz="2400" b="0" i="0" u="none" strike="noStrike" dirty="0">
                        <a:solidFill>
                          <a:srgbClr val="000000"/>
                        </a:solidFill>
                        <a:effectLst/>
                        <a:latin typeface="Mistral" panose="03090702030407020403" pitchFamily="66" charset="0"/>
                      </a:endParaRPr>
                    </a:p>
                  </a:txBody>
                  <a:tcPr marL="9525" marR="9525" marT="9525" marB="0" anchor="b"/>
                </a:tc>
              </a:tr>
              <a:tr h="432826">
                <a:tc>
                  <a:txBody>
                    <a:bodyPr/>
                    <a:lstStyle/>
                    <a:p>
                      <a:pPr algn="ctr" fontAlgn="b"/>
                      <a:r>
                        <a:rPr lang="tr-TR" sz="2400" u="none" strike="noStrike" dirty="0">
                          <a:effectLst/>
                          <a:latin typeface="Mistral" panose="03090702030407020403" pitchFamily="66" charset="0"/>
                        </a:rPr>
                        <a:t>DOĞAN AKTAY</a:t>
                      </a:r>
                      <a:endParaRPr lang="tr-TR" sz="2400" b="0" i="0" u="none" strike="noStrike" dirty="0">
                        <a:solidFill>
                          <a:srgbClr val="000000"/>
                        </a:solidFill>
                        <a:effectLst/>
                        <a:latin typeface="Mistral" panose="03090702030407020403" pitchFamily="66" charset="0"/>
                      </a:endParaRPr>
                    </a:p>
                  </a:txBody>
                  <a:tcPr marL="9525" marR="9525" marT="9525" marB="0" anchor="b"/>
                </a:tc>
              </a:tr>
              <a:tr h="432826">
                <a:tc>
                  <a:txBody>
                    <a:bodyPr/>
                    <a:lstStyle/>
                    <a:p>
                      <a:pPr algn="ctr" fontAlgn="b"/>
                      <a:r>
                        <a:rPr lang="tr-TR" sz="2400" u="none" strike="noStrike" dirty="0">
                          <a:effectLst/>
                          <a:latin typeface="Mistral" panose="03090702030407020403" pitchFamily="66" charset="0"/>
                        </a:rPr>
                        <a:t>DOĞAN ŞEN</a:t>
                      </a:r>
                      <a:endParaRPr lang="tr-TR" sz="2400" b="0" i="0" u="none" strike="noStrike" dirty="0">
                        <a:solidFill>
                          <a:srgbClr val="000000"/>
                        </a:solidFill>
                        <a:effectLst/>
                        <a:latin typeface="Mistral" panose="03090702030407020403" pitchFamily="66" charset="0"/>
                      </a:endParaRPr>
                    </a:p>
                  </a:txBody>
                  <a:tcPr marL="9525" marR="9525" marT="9525" marB="0" anchor="b"/>
                </a:tc>
              </a:tr>
              <a:tr h="432826">
                <a:tc>
                  <a:txBody>
                    <a:bodyPr/>
                    <a:lstStyle/>
                    <a:p>
                      <a:pPr algn="ctr" fontAlgn="b"/>
                      <a:r>
                        <a:rPr lang="tr-TR" sz="2400" u="none" strike="noStrike" dirty="0">
                          <a:effectLst/>
                          <a:latin typeface="Mistral" panose="03090702030407020403" pitchFamily="66" charset="0"/>
                        </a:rPr>
                        <a:t>EMRE EREN GÖKTÜRK</a:t>
                      </a:r>
                      <a:endParaRPr lang="tr-TR" sz="2400" b="0" i="0" u="none" strike="noStrike" dirty="0">
                        <a:solidFill>
                          <a:srgbClr val="000000"/>
                        </a:solidFill>
                        <a:effectLst/>
                        <a:latin typeface="Mistral" panose="03090702030407020403" pitchFamily="66" charset="0"/>
                      </a:endParaRPr>
                    </a:p>
                  </a:txBody>
                  <a:tcPr marL="9525" marR="9525" marT="9525" marB="0" anchor="b"/>
                </a:tc>
              </a:tr>
              <a:tr h="432826">
                <a:tc>
                  <a:txBody>
                    <a:bodyPr/>
                    <a:lstStyle/>
                    <a:p>
                      <a:pPr algn="ctr" fontAlgn="b"/>
                      <a:r>
                        <a:rPr lang="tr-TR" sz="2400" u="none" strike="noStrike" dirty="0">
                          <a:effectLst/>
                          <a:latin typeface="Mistral" panose="03090702030407020403" pitchFamily="66" charset="0"/>
                        </a:rPr>
                        <a:t>ERHAN SULAR</a:t>
                      </a:r>
                      <a:endParaRPr lang="tr-TR" sz="2400" b="0" i="0" u="none" strike="noStrike" dirty="0">
                        <a:solidFill>
                          <a:srgbClr val="000000"/>
                        </a:solidFill>
                        <a:effectLst/>
                        <a:latin typeface="Mistral" panose="03090702030407020403" pitchFamily="66" charset="0"/>
                      </a:endParaRPr>
                    </a:p>
                  </a:txBody>
                  <a:tcPr marL="9525" marR="9525" marT="9525" marB="0" anchor="b"/>
                </a:tc>
              </a:tr>
              <a:tr h="432826">
                <a:tc>
                  <a:txBody>
                    <a:bodyPr/>
                    <a:lstStyle/>
                    <a:p>
                      <a:pPr algn="ctr" fontAlgn="b"/>
                      <a:r>
                        <a:rPr lang="tr-TR" sz="2400" u="none" strike="noStrike" dirty="0">
                          <a:effectLst/>
                          <a:latin typeface="Mistral" panose="03090702030407020403" pitchFamily="66" charset="0"/>
                        </a:rPr>
                        <a:t>HAKAN ERASLAN</a:t>
                      </a:r>
                      <a:endParaRPr lang="tr-TR" sz="2400" b="0" i="0" u="none" strike="noStrike" dirty="0">
                        <a:solidFill>
                          <a:srgbClr val="000000"/>
                        </a:solidFill>
                        <a:effectLst/>
                        <a:latin typeface="Mistral" panose="03090702030407020403" pitchFamily="66" charset="0"/>
                      </a:endParaRPr>
                    </a:p>
                  </a:txBody>
                  <a:tcPr marL="9525" marR="9525" marT="9525" marB="0" anchor="b"/>
                </a:tc>
              </a:tr>
              <a:tr h="432826">
                <a:tc>
                  <a:txBody>
                    <a:bodyPr/>
                    <a:lstStyle/>
                    <a:p>
                      <a:pPr algn="ctr" fontAlgn="b"/>
                      <a:r>
                        <a:rPr lang="tr-TR" sz="2400" u="none" strike="noStrike" dirty="0">
                          <a:effectLst/>
                          <a:latin typeface="Mistral" panose="03090702030407020403" pitchFamily="66" charset="0"/>
                        </a:rPr>
                        <a:t>HALİM BURSALI</a:t>
                      </a:r>
                      <a:endParaRPr lang="tr-TR" sz="2400" b="0" i="0" u="none" strike="noStrike" dirty="0">
                        <a:solidFill>
                          <a:srgbClr val="000000"/>
                        </a:solidFill>
                        <a:effectLst/>
                        <a:latin typeface="Mistral" panose="03090702030407020403" pitchFamily="66" charset="0"/>
                      </a:endParaRPr>
                    </a:p>
                  </a:txBody>
                  <a:tcPr marL="9525" marR="9525" marT="9525" marB="0" anchor="b"/>
                </a:tc>
              </a:tr>
              <a:tr h="432826">
                <a:tc>
                  <a:txBody>
                    <a:bodyPr/>
                    <a:lstStyle/>
                    <a:p>
                      <a:pPr algn="ctr" fontAlgn="b"/>
                      <a:r>
                        <a:rPr lang="tr-TR" sz="2400" u="none" strike="noStrike" dirty="0">
                          <a:effectLst/>
                          <a:latin typeface="Mistral" panose="03090702030407020403" pitchFamily="66" charset="0"/>
                        </a:rPr>
                        <a:t>HÜLYA EKİNCİ</a:t>
                      </a:r>
                      <a:endParaRPr lang="tr-TR" sz="2400" b="0" i="0" u="none" strike="noStrike" dirty="0">
                        <a:solidFill>
                          <a:srgbClr val="000000"/>
                        </a:solidFill>
                        <a:effectLst/>
                        <a:latin typeface="Mistral" panose="03090702030407020403" pitchFamily="66" charset="0"/>
                      </a:endParaRPr>
                    </a:p>
                  </a:txBody>
                  <a:tcPr marL="9525" marR="9525" marT="9525" marB="0" anchor="b"/>
                </a:tc>
              </a:tr>
              <a:tr h="432826">
                <a:tc>
                  <a:txBody>
                    <a:bodyPr/>
                    <a:lstStyle/>
                    <a:p>
                      <a:pPr algn="ctr" fontAlgn="b"/>
                      <a:r>
                        <a:rPr lang="tr-TR" sz="2400" u="none" strike="noStrike" dirty="0">
                          <a:effectLst/>
                          <a:latin typeface="Mistral" panose="03090702030407020403" pitchFamily="66" charset="0"/>
                        </a:rPr>
                        <a:t>İNCİ ŞALCI</a:t>
                      </a:r>
                      <a:endParaRPr lang="tr-TR" sz="2400" b="0" i="0" u="none" strike="noStrike" dirty="0">
                        <a:solidFill>
                          <a:srgbClr val="000000"/>
                        </a:solidFill>
                        <a:effectLst/>
                        <a:latin typeface="Mistral" panose="03090702030407020403" pitchFamily="66" charset="0"/>
                      </a:endParaRPr>
                    </a:p>
                  </a:txBody>
                  <a:tcPr marL="9525" marR="9525" marT="9525" marB="0" anchor="b"/>
                </a:tc>
              </a:tr>
              <a:tr h="432826">
                <a:tc>
                  <a:txBody>
                    <a:bodyPr/>
                    <a:lstStyle/>
                    <a:p>
                      <a:pPr algn="ctr" fontAlgn="b"/>
                      <a:r>
                        <a:rPr lang="tr-TR" sz="2400" u="none" strike="noStrike" dirty="0">
                          <a:effectLst/>
                          <a:latin typeface="Mistral" panose="03090702030407020403" pitchFamily="66" charset="0"/>
                        </a:rPr>
                        <a:t>MURAT CEYHAN</a:t>
                      </a:r>
                      <a:endParaRPr lang="tr-TR" sz="2400" b="0" i="0" u="none" strike="noStrike" dirty="0">
                        <a:solidFill>
                          <a:srgbClr val="000000"/>
                        </a:solidFill>
                        <a:effectLst/>
                        <a:latin typeface="Mistral" panose="03090702030407020403" pitchFamily="66" charset="0"/>
                      </a:endParaRPr>
                    </a:p>
                  </a:txBody>
                  <a:tcPr marL="9525" marR="9525" marT="9525" marB="0" anchor="b"/>
                </a:tc>
              </a:tr>
              <a:tr h="432826">
                <a:tc>
                  <a:txBody>
                    <a:bodyPr/>
                    <a:lstStyle/>
                    <a:p>
                      <a:pPr algn="ctr" fontAlgn="b"/>
                      <a:r>
                        <a:rPr lang="tr-TR" sz="2400" u="none" strike="noStrike" dirty="0">
                          <a:effectLst/>
                          <a:latin typeface="Mistral" panose="03090702030407020403" pitchFamily="66" charset="0"/>
                        </a:rPr>
                        <a:t>MUSTAFA GÜN</a:t>
                      </a:r>
                      <a:endParaRPr lang="tr-TR" sz="2400" b="0" i="0" u="none" strike="noStrike" dirty="0">
                        <a:solidFill>
                          <a:srgbClr val="000000"/>
                        </a:solidFill>
                        <a:effectLst/>
                        <a:latin typeface="Mistral" panose="03090702030407020403" pitchFamily="66" charset="0"/>
                      </a:endParaRPr>
                    </a:p>
                  </a:txBody>
                  <a:tcPr marL="9525" marR="9525" marT="9525" marB="0" anchor="b"/>
                </a:tc>
              </a:tr>
              <a:tr h="432826">
                <a:tc>
                  <a:txBody>
                    <a:bodyPr/>
                    <a:lstStyle/>
                    <a:p>
                      <a:pPr algn="ctr" fontAlgn="b"/>
                      <a:r>
                        <a:rPr lang="tr-TR" sz="2400" u="none" strike="noStrike" dirty="0">
                          <a:effectLst/>
                          <a:latin typeface="Mistral" panose="03090702030407020403" pitchFamily="66" charset="0"/>
                        </a:rPr>
                        <a:t>NAZIM ANIL</a:t>
                      </a:r>
                      <a:endParaRPr lang="tr-TR" sz="2400" b="0" i="0" u="none" strike="noStrike" dirty="0">
                        <a:solidFill>
                          <a:srgbClr val="000000"/>
                        </a:solidFill>
                        <a:effectLst/>
                        <a:latin typeface="Mistral" panose="03090702030407020403" pitchFamily="66" charset="0"/>
                      </a:endParaRPr>
                    </a:p>
                  </a:txBody>
                  <a:tcPr marL="9525" marR="9525" marT="9525" marB="0" anchor="b"/>
                </a:tc>
              </a:tr>
              <a:tr h="432826">
                <a:tc>
                  <a:txBody>
                    <a:bodyPr/>
                    <a:lstStyle/>
                    <a:p>
                      <a:pPr algn="ctr" fontAlgn="b"/>
                      <a:r>
                        <a:rPr lang="tr-TR" sz="2400" u="none" strike="noStrike" dirty="0">
                          <a:effectLst/>
                          <a:latin typeface="Mistral" panose="03090702030407020403" pitchFamily="66" charset="0"/>
                        </a:rPr>
                        <a:t>NECLA GONCA</a:t>
                      </a:r>
                      <a:endParaRPr lang="tr-TR" sz="2400" b="0" i="0" u="none" strike="noStrike" dirty="0">
                        <a:solidFill>
                          <a:srgbClr val="000000"/>
                        </a:solidFill>
                        <a:effectLst/>
                        <a:latin typeface="Mistral" panose="03090702030407020403" pitchFamily="66" charset="0"/>
                      </a:endParaRPr>
                    </a:p>
                  </a:txBody>
                  <a:tcPr marL="9525" marR="9525" marT="9525" marB="0" anchor="b"/>
                </a:tc>
              </a:tr>
              <a:tr h="365602">
                <a:tc>
                  <a:txBody>
                    <a:bodyPr/>
                    <a:lstStyle/>
                    <a:p>
                      <a:pPr algn="ctr" fontAlgn="b"/>
                      <a:r>
                        <a:rPr lang="tr-TR" sz="2400" u="none" strike="noStrike" dirty="0">
                          <a:effectLst/>
                          <a:latin typeface="Mistral" panose="03090702030407020403" pitchFamily="66" charset="0"/>
                        </a:rPr>
                        <a:t>TURGUT KENAR</a:t>
                      </a:r>
                      <a:endParaRPr lang="tr-TR" sz="2400" b="0" i="0" u="none" strike="noStrike" dirty="0">
                        <a:solidFill>
                          <a:srgbClr val="000000"/>
                        </a:solidFill>
                        <a:effectLst/>
                        <a:latin typeface="Mistral" panose="03090702030407020403" pitchFamily="66" charset="0"/>
                      </a:endParaRPr>
                    </a:p>
                  </a:txBody>
                  <a:tcPr marL="9525" marR="9525" marT="9525" marB="0" anchor="b"/>
                </a:tc>
              </a:tr>
            </a:tbl>
          </a:graphicData>
        </a:graphic>
      </p:graphicFrame>
    </p:spTree>
    <p:extLst>
      <p:ext uri="{BB962C8B-B14F-4D97-AF65-F5344CB8AC3E}">
        <p14:creationId xmlns:p14="http://schemas.microsoft.com/office/powerpoint/2010/main" val="1377372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57064BAB-880B-417D-9DD1-507010405B75}" type="datetime4">
              <a:rPr lang="tr-TR" smtClean="0"/>
              <a:pPr/>
              <a:t>9 Mart 2015</a:t>
            </a:fld>
            <a:endParaRPr lang="en-US"/>
          </a:p>
        </p:txBody>
      </p:sp>
      <p:sp>
        <p:nvSpPr>
          <p:cNvPr id="5" name="Slayt Numarası Yer Tutucusu 4"/>
          <p:cNvSpPr>
            <a:spLocks noGrp="1"/>
          </p:cNvSpPr>
          <p:nvPr>
            <p:ph type="sldNum" sz="quarter" idx="12"/>
          </p:nvPr>
        </p:nvSpPr>
        <p:spPr/>
        <p:txBody>
          <a:bodyPr/>
          <a:lstStyle/>
          <a:p>
            <a:fld id="{D69FA0D1-DEE6-FA4B-AF71-8F5B3360E0F2}" type="slidenum">
              <a:rPr lang="en-US" smtClean="0"/>
              <a:pPr/>
              <a:t>15</a:t>
            </a:fld>
            <a:endParaRPr lang="en-US"/>
          </a:p>
        </p:txBody>
      </p:sp>
      <p:graphicFrame>
        <p:nvGraphicFramePr>
          <p:cNvPr id="2" name="Tablo 1"/>
          <p:cNvGraphicFramePr>
            <a:graphicFrameLocks noGrp="1"/>
          </p:cNvGraphicFramePr>
          <p:nvPr>
            <p:extLst>
              <p:ext uri="{D42A27DB-BD31-4B8C-83A1-F6EECF244321}">
                <p14:modId xmlns:p14="http://schemas.microsoft.com/office/powerpoint/2010/main" val="3566300577"/>
              </p:ext>
            </p:extLst>
          </p:nvPr>
        </p:nvGraphicFramePr>
        <p:xfrm>
          <a:off x="323528" y="1397000"/>
          <a:ext cx="8640960" cy="4840308"/>
        </p:xfrm>
        <a:graphic>
          <a:graphicData uri="http://schemas.openxmlformats.org/drawingml/2006/table">
            <a:tbl>
              <a:tblPr firstRow="1" bandRow="1">
                <a:tableStyleId>{1E171933-4619-4E11-9A3F-F7608DF75F80}</a:tableStyleId>
              </a:tblPr>
              <a:tblGrid>
                <a:gridCol w="6825632"/>
                <a:gridCol w="1815328"/>
              </a:tblGrid>
              <a:tr h="403359">
                <a:tc>
                  <a:txBody>
                    <a:bodyPr/>
                    <a:lstStyle/>
                    <a:p>
                      <a:r>
                        <a:rPr lang="tr-TR" dirty="0" smtClean="0"/>
                        <a:t> 2. TERTİP YASAL YEDEK</a:t>
                      </a:r>
                      <a:r>
                        <a:rPr lang="tr-TR" baseline="0" dirty="0" smtClean="0"/>
                        <a:t> AKÇE İLE 2. TEMETTÜ’NÜN HESAPLANMASI</a:t>
                      </a:r>
                      <a:endParaRPr lang="tr-TR" dirty="0"/>
                    </a:p>
                  </a:txBody>
                  <a:tcPr>
                    <a:cell3D prstMaterial="dkEdge">
                      <a:bevel/>
                      <a:lightRig rig="flood" dir="t"/>
                    </a:cell3D>
                  </a:tcPr>
                </a:tc>
                <a:tc>
                  <a:txBody>
                    <a:bodyPr/>
                    <a:lstStyle/>
                    <a:p>
                      <a:endParaRPr lang="tr-TR" dirty="0"/>
                    </a:p>
                  </a:txBody>
                  <a:tcPr>
                    <a:cell3D prstMaterial="dkEdge">
                      <a:bevel/>
                      <a:lightRig rig="flood" dir="t"/>
                    </a:cell3D>
                  </a:tcPr>
                </a:tc>
              </a:tr>
              <a:tr h="403359">
                <a:tc>
                  <a:txBody>
                    <a:bodyPr/>
                    <a:lstStyle/>
                    <a:p>
                      <a:r>
                        <a:rPr lang="tr-TR" dirty="0" smtClean="0"/>
                        <a:t>Kar dağıtımında üçüncü </a:t>
                      </a:r>
                      <a:r>
                        <a:rPr lang="tr-TR" baseline="0" dirty="0" smtClean="0"/>
                        <a:t> olarak 2.</a:t>
                      </a:r>
                      <a:r>
                        <a:rPr lang="tr-TR" dirty="0" smtClean="0"/>
                        <a:t>tertip yasal yedek akçe ayrılır.</a:t>
                      </a:r>
                      <a:endParaRPr lang="tr-TR" dirty="0"/>
                    </a:p>
                  </a:txBody>
                  <a:tcPr>
                    <a:cell3D prstMaterial="dkEdge">
                      <a:bevel/>
                      <a:lightRig rig="flood" dir="t"/>
                    </a:cell3D>
                  </a:tcPr>
                </a:tc>
                <a:tc>
                  <a:txBody>
                    <a:bodyPr/>
                    <a:lstStyle/>
                    <a:p>
                      <a:endParaRPr lang="tr-TR" dirty="0"/>
                    </a:p>
                  </a:txBody>
                  <a:tcPr>
                    <a:cell3D prstMaterial="dkEdge">
                      <a:bevel/>
                      <a:lightRig rig="flood" dir="t"/>
                    </a:cell3D>
                  </a:tcPr>
                </a:tc>
              </a:tr>
              <a:tr h="403359">
                <a:tc>
                  <a:txBody>
                    <a:bodyPr/>
                    <a:lstStyle/>
                    <a:p>
                      <a:r>
                        <a:rPr lang="tr-TR" dirty="0" smtClean="0"/>
                        <a:t> Kurumun</a:t>
                      </a:r>
                      <a:r>
                        <a:rPr lang="tr-TR" baseline="0" dirty="0" smtClean="0"/>
                        <a:t> 2014 Yılı Bilanço Kârı (690 </a:t>
                      </a:r>
                      <a:r>
                        <a:rPr lang="tr-TR" baseline="0" dirty="0" err="1" smtClean="0"/>
                        <a:t>Hes</a:t>
                      </a:r>
                      <a:r>
                        <a:rPr lang="tr-TR" baseline="0" dirty="0" smtClean="0"/>
                        <a:t>.)</a:t>
                      </a:r>
                      <a:endParaRPr lang="tr-TR" dirty="0"/>
                    </a:p>
                  </a:txBody>
                  <a:tcPr>
                    <a:cell3D prstMaterial="dkEdge">
                      <a:bevel/>
                      <a:lightRig rig="flood" dir="t"/>
                    </a:cell3D>
                  </a:tcPr>
                </a:tc>
                <a:tc>
                  <a:txBody>
                    <a:bodyPr/>
                    <a:lstStyle/>
                    <a:p>
                      <a:pPr algn="r"/>
                      <a:r>
                        <a:rPr lang="tr-TR" dirty="0" smtClean="0"/>
                        <a:t>120.000.00</a:t>
                      </a:r>
                      <a:endParaRPr lang="tr-TR" dirty="0"/>
                    </a:p>
                  </a:txBody>
                  <a:tcPr>
                    <a:cell3D prstMaterial="dkEdge">
                      <a:bevel/>
                      <a:lightRig rig="flood" dir="t"/>
                    </a:cell3D>
                  </a:tcPr>
                </a:tc>
              </a:tr>
              <a:tr h="403359">
                <a:tc>
                  <a:txBody>
                    <a:bodyPr/>
                    <a:lstStyle/>
                    <a:p>
                      <a:r>
                        <a:rPr lang="tr-TR" dirty="0" smtClean="0"/>
                        <a:t> - Kurumlar</a:t>
                      </a:r>
                      <a:r>
                        <a:rPr lang="tr-TR" baseline="0" dirty="0" smtClean="0"/>
                        <a:t> Vergisi</a:t>
                      </a:r>
                      <a:endParaRPr lang="tr-TR" dirty="0"/>
                    </a:p>
                  </a:txBody>
                  <a:tcPr>
                    <a:cell3D prstMaterial="dkEdge">
                      <a:bevel/>
                      <a:lightRig rig="flood" dir="t"/>
                    </a:cell3D>
                  </a:tcPr>
                </a:tc>
                <a:tc>
                  <a:txBody>
                    <a:bodyPr/>
                    <a:lstStyle/>
                    <a:p>
                      <a:pPr algn="r"/>
                      <a:r>
                        <a:rPr lang="tr-TR" dirty="0" smtClean="0"/>
                        <a:t>22.000,00</a:t>
                      </a:r>
                      <a:endParaRPr lang="tr-TR" dirty="0"/>
                    </a:p>
                  </a:txBody>
                  <a:tcPr>
                    <a:cell3D prstMaterial="dkEdge">
                      <a:bevel/>
                      <a:lightRig rig="flood" dir="t"/>
                    </a:cell3D>
                  </a:tcPr>
                </a:tc>
              </a:tr>
              <a:tr h="403359">
                <a:tc>
                  <a:txBody>
                    <a:bodyPr/>
                    <a:lstStyle/>
                    <a:p>
                      <a:r>
                        <a:rPr lang="tr-TR" dirty="0" smtClean="0"/>
                        <a:t> </a:t>
                      </a:r>
                      <a:r>
                        <a:rPr lang="tr-TR" b="1" dirty="0" smtClean="0"/>
                        <a:t>Net Dönem </a:t>
                      </a:r>
                      <a:r>
                        <a:rPr lang="tr-TR" b="1" dirty="0" err="1" smtClean="0"/>
                        <a:t>Kâri</a:t>
                      </a:r>
                      <a:endParaRPr lang="tr-TR" b="1" dirty="0"/>
                    </a:p>
                  </a:txBody>
                  <a:tcPr>
                    <a:cell3D prstMaterial="dkEdge">
                      <a:bevel/>
                      <a:lightRig rig="flood" dir="t"/>
                    </a:cell3D>
                  </a:tcPr>
                </a:tc>
                <a:tc>
                  <a:txBody>
                    <a:bodyPr/>
                    <a:lstStyle/>
                    <a:p>
                      <a:pPr algn="r"/>
                      <a:r>
                        <a:rPr lang="tr-TR" b="1" dirty="0" smtClean="0"/>
                        <a:t>98.000,00</a:t>
                      </a:r>
                      <a:endParaRPr lang="tr-TR" b="1" dirty="0"/>
                    </a:p>
                  </a:txBody>
                  <a:tcPr>
                    <a:cell3D prstMaterial="dkEdge">
                      <a:bevel/>
                      <a:lightRig rig="flood" dir="t"/>
                    </a:cell3D>
                  </a:tcPr>
                </a:tc>
              </a:tr>
              <a:tr h="403359">
                <a:tc>
                  <a:txBody>
                    <a:bodyPr/>
                    <a:lstStyle/>
                    <a:p>
                      <a:r>
                        <a:rPr lang="tr-TR" dirty="0" smtClean="0"/>
                        <a:t> - Geçmiş Yıl Ticari Zararı (2013)</a:t>
                      </a:r>
                      <a:endParaRPr lang="tr-TR" dirty="0"/>
                    </a:p>
                  </a:txBody>
                  <a:tcPr>
                    <a:cell3D prstMaterial="dkEdge">
                      <a:bevel/>
                      <a:lightRig rig="flood" dir="t"/>
                    </a:cell3D>
                  </a:tcPr>
                </a:tc>
                <a:tc>
                  <a:txBody>
                    <a:bodyPr/>
                    <a:lstStyle/>
                    <a:p>
                      <a:pPr algn="r"/>
                      <a:r>
                        <a:rPr lang="tr-TR" dirty="0" smtClean="0"/>
                        <a:t>15.000,00</a:t>
                      </a:r>
                      <a:endParaRPr lang="tr-TR" dirty="0"/>
                    </a:p>
                  </a:txBody>
                  <a:tcPr>
                    <a:cell3D prstMaterial="dkEdge">
                      <a:bevel/>
                      <a:lightRig rig="flood" dir="t"/>
                    </a:cell3D>
                  </a:tcPr>
                </a:tc>
              </a:tr>
              <a:tr h="403359">
                <a:tc>
                  <a:txBody>
                    <a:bodyPr/>
                    <a:lstStyle/>
                    <a:p>
                      <a:r>
                        <a:rPr lang="tr-TR" dirty="0" smtClean="0"/>
                        <a:t> </a:t>
                      </a:r>
                      <a:r>
                        <a:rPr lang="tr-TR" b="1" dirty="0" smtClean="0"/>
                        <a:t>1.Tertip Yasal</a:t>
                      </a:r>
                      <a:r>
                        <a:rPr lang="tr-TR" b="1" baseline="0" dirty="0" smtClean="0"/>
                        <a:t> Yedek Akçe</a:t>
                      </a:r>
                      <a:endParaRPr lang="tr-TR" b="1" dirty="0"/>
                    </a:p>
                  </a:txBody>
                  <a:tcPr>
                    <a:cell3D prstMaterial="dkEdge">
                      <a:bevel/>
                      <a:lightRig rig="flood" dir="t"/>
                    </a:cell3D>
                  </a:tcPr>
                </a:tc>
                <a:tc>
                  <a:txBody>
                    <a:bodyPr/>
                    <a:lstStyle/>
                    <a:p>
                      <a:pPr algn="r"/>
                      <a:r>
                        <a:rPr lang="tr-TR" b="1" dirty="0" smtClean="0"/>
                        <a:t>5.250,00</a:t>
                      </a:r>
                      <a:endParaRPr lang="tr-TR" b="1" dirty="0"/>
                    </a:p>
                  </a:txBody>
                  <a:tcPr>
                    <a:cell3D prstMaterial="dkEdge">
                      <a:bevel/>
                      <a:lightRig rig="flood" dir="t"/>
                    </a:cell3D>
                  </a:tcPr>
                </a:tc>
              </a:tr>
              <a:tr h="403359">
                <a:tc>
                  <a:txBody>
                    <a:bodyPr/>
                    <a:lstStyle/>
                    <a:p>
                      <a:r>
                        <a:rPr lang="tr-TR" dirty="0" smtClean="0"/>
                        <a:t> Dağıtılabilir Net Dönem </a:t>
                      </a:r>
                      <a:r>
                        <a:rPr lang="tr-TR" dirty="0" err="1" smtClean="0"/>
                        <a:t>Kâri</a:t>
                      </a:r>
                      <a:endParaRPr lang="tr-TR" dirty="0"/>
                    </a:p>
                  </a:txBody>
                  <a:tcPr>
                    <a:cell3D prstMaterial="dkEdge">
                      <a:bevel/>
                      <a:lightRig rig="flood" dir="t"/>
                    </a:cell3D>
                  </a:tcPr>
                </a:tc>
                <a:tc>
                  <a:txBody>
                    <a:bodyPr/>
                    <a:lstStyle/>
                    <a:p>
                      <a:pPr algn="r"/>
                      <a:r>
                        <a:rPr lang="tr-TR" dirty="0" smtClean="0"/>
                        <a:t>77.750,00</a:t>
                      </a:r>
                      <a:endParaRPr lang="tr-TR" dirty="0"/>
                    </a:p>
                  </a:txBody>
                  <a:tcPr>
                    <a:cell3D prstMaterial="dkEdge">
                      <a:bevel/>
                      <a:lightRig rig="flood" dir="t"/>
                    </a:cell3D>
                  </a:tcPr>
                </a:tc>
              </a:tr>
              <a:tr h="403359">
                <a:tc>
                  <a:txBody>
                    <a:bodyPr/>
                    <a:lstStyle/>
                    <a:p>
                      <a:r>
                        <a:rPr lang="tr-TR" dirty="0" smtClean="0"/>
                        <a:t> -</a:t>
                      </a:r>
                      <a:r>
                        <a:rPr lang="tr-TR" b="1" dirty="0" smtClean="0"/>
                        <a:t>1.Tertip Temettü</a:t>
                      </a:r>
                      <a:endParaRPr lang="tr-TR" b="1" dirty="0"/>
                    </a:p>
                  </a:txBody>
                  <a:tcPr>
                    <a:cell3D prstMaterial="dkEdge">
                      <a:bevel/>
                      <a:lightRig rig="flood" dir="t"/>
                    </a:cell3D>
                  </a:tcPr>
                </a:tc>
                <a:tc>
                  <a:txBody>
                    <a:bodyPr/>
                    <a:lstStyle/>
                    <a:p>
                      <a:pPr algn="r"/>
                      <a:r>
                        <a:rPr lang="tr-TR" b="1" dirty="0" smtClean="0"/>
                        <a:t>2.500,00</a:t>
                      </a:r>
                      <a:endParaRPr lang="tr-TR" b="1" dirty="0"/>
                    </a:p>
                  </a:txBody>
                  <a:tcPr>
                    <a:cell3D prstMaterial="dkEdge">
                      <a:bevel/>
                      <a:lightRig rig="flood" dir="t"/>
                    </a:cell3D>
                  </a:tcPr>
                </a:tc>
              </a:tr>
              <a:tr h="403359">
                <a:tc>
                  <a:txBody>
                    <a:bodyPr/>
                    <a:lstStyle/>
                    <a:p>
                      <a:r>
                        <a:rPr lang="tr-TR" dirty="0" smtClean="0"/>
                        <a:t> Kalan</a:t>
                      </a:r>
                      <a:endParaRPr lang="tr-TR" dirty="0"/>
                    </a:p>
                  </a:txBody>
                  <a:tcPr>
                    <a:cell3D prstMaterial="dkEdge">
                      <a:bevel/>
                      <a:lightRig rig="flood" dir="t"/>
                    </a:cell3D>
                  </a:tcPr>
                </a:tc>
                <a:tc>
                  <a:txBody>
                    <a:bodyPr/>
                    <a:lstStyle/>
                    <a:p>
                      <a:pPr algn="r"/>
                      <a:r>
                        <a:rPr lang="tr-TR" dirty="0" smtClean="0"/>
                        <a:t>75.250,00</a:t>
                      </a:r>
                      <a:endParaRPr lang="tr-TR" dirty="0"/>
                    </a:p>
                  </a:txBody>
                  <a:tcPr>
                    <a:cell3D prstMaterial="dkEdge">
                      <a:bevel/>
                      <a:lightRig rig="flood" dir="t"/>
                    </a:cell3D>
                  </a:tcPr>
                </a:tc>
              </a:tr>
              <a:tr h="403359">
                <a:tc>
                  <a:txBody>
                    <a:bodyPr/>
                    <a:lstStyle/>
                    <a:p>
                      <a:r>
                        <a:rPr lang="tr-TR" dirty="0" smtClean="0"/>
                        <a:t> </a:t>
                      </a:r>
                      <a:r>
                        <a:rPr lang="tr-TR" b="1" dirty="0" smtClean="0"/>
                        <a:t>-</a:t>
                      </a:r>
                      <a:r>
                        <a:rPr lang="tr-TR" b="1" baseline="0" dirty="0" smtClean="0"/>
                        <a:t> 2.Tertip Yasal Yedek Akçe (%10)</a:t>
                      </a:r>
                      <a:endParaRPr lang="tr-TR" b="1" dirty="0"/>
                    </a:p>
                  </a:txBody>
                  <a:tcPr>
                    <a:cell3D prstMaterial="dkEdge">
                      <a:bevel/>
                      <a:lightRig rig="flood" dir="t"/>
                    </a:cell3D>
                  </a:tcPr>
                </a:tc>
                <a:tc>
                  <a:txBody>
                    <a:bodyPr/>
                    <a:lstStyle/>
                    <a:p>
                      <a:pPr algn="r"/>
                      <a:r>
                        <a:rPr lang="tr-TR" b="1" dirty="0" smtClean="0"/>
                        <a:t>7.525,00</a:t>
                      </a:r>
                      <a:endParaRPr lang="tr-TR" b="1" dirty="0"/>
                    </a:p>
                  </a:txBody>
                  <a:tcPr>
                    <a:cell3D prstMaterial="dkEdge">
                      <a:bevel/>
                      <a:lightRig rig="flood" dir="t"/>
                    </a:cell3D>
                  </a:tcPr>
                </a:tc>
              </a:tr>
              <a:tr h="403359">
                <a:tc>
                  <a:txBody>
                    <a:bodyPr/>
                    <a:lstStyle/>
                    <a:p>
                      <a:r>
                        <a:rPr lang="tr-TR" baseline="0" dirty="0" smtClean="0"/>
                        <a:t> </a:t>
                      </a:r>
                      <a:r>
                        <a:rPr lang="tr-TR" b="1" baseline="0" dirty="0" smtClean="0"/>
                        <a:t>2. Tertip Temettü</a:t>
                      </a:r>
                      <a:endParaRPr lang="tr-TR" b="1" dirty="0"/>
                    </a:p>
                  </a:txBody>
                  <a:tcPr>
                    <a:cell3D prstMaterial="dkEdge">
                      <a:bevel/>
                      <a:lightRig rig="flood" dir="t"/>
                    </a:cell3D>
                  </a:tcPr>
                </a:tc>
                <a:tc>
                  <a:txBody>
                    <a:bodyPr/>
                    <a:lstStyle/>
                    <a:p>
                      <a:pPr algn="r"/>
                      <a:r>
                        <a:rPr lang="tr-TR" b="1" dirty="0" smtClean="0"/>
                        <a:t>67.725,00</a:t>
                      </a:r>
                      <a:endParaRPr lang="tr-TR" b="1" dirty="0"/>
                    </a:p>
                  </a:txBody>
                  <a:tcPr>
                    <a:cell3D prstMaterial="dkEdge">
                      <a:bevel/>
                      <a:lightRig rig="flood" dir="t"/>
                    </a:cell3D>
                  </a:tcPr>
                </a:tc>
              </a:tr>
            </a:tbl>
          </a:graphicData>
        </a:graphic>
      </p:graphicFrame>
    </p:spTree>
    <p:extLst>
      <p:ext uri="{BB962C8B-B14F-4D97-AF65-F5344CB8AC3E}">
        <p14:creationId xmlns:p14="http://schemas.microsoft.com/office/powerpoint/2010/main" val="396561769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57064BAB-880B-417D-9DD1-507010405B75}" type="datetime4">
              <a:rPr lang="tr-TR" smtClean="0"/>
              <a:pPr/>
              <a:t>9 Mart 2015</a:t>
            </a:fld>
            <a:endParaRPr lang="en-US"/>
          </a:p>
        </p:txBody>
      </p:sp>
      <p:sp>
        <p:nvSpPr>
          <p:cNvPr id="5" name="Slayt Numarası Yer Tutucusu 4"/>
          <p:cNvSpPr>
            <a:spLocks noGrp="1"/>
          </p:cNvSpPr>
          <p:nvPr>
            <p:ph type="sldNum" sz="quarter" idx="12"/>
          </p:nvPr>
        </p:nvSpPr>
        <p:spPr/>
        <p:txBody>
          <a:bodyPr/>
          <a:lstStyle/>
          <a:p>
            <a:fld id="{D69FA0D1-DEE6-FA4B-AF71-8F5B3360E0F2}" type="slidenum">
              <a:rPr lang="en-US" smtClean="0"/>
              <a:pPr/>
              <a:t>16</a:t>
            </a:fld>
            <a:endParaRPr lang="en-US"/>
          </a:p>
        </p:txBody>
      </p:sp>
      <p:graphicFrame>
        <p:nvGraphicFramePr>
          <p:cNvPr id="6" name="Tablo 5"/>
          <p:cNvGraphicFramePr>
            <a:graphicFrameLocks noGrp="1"/>
          </p:cNvGraphicFramePr>
          <p:nvPr>
            <p:extLst>
              <p:ext uri="{D42A27DB-BD31-4B8C-83A1-F6EECF244321}">
                <p14:modId xmlns:p14="http://schemas.microsoft.com/office/powerpoint/2010/main" val="1684476547"/>
              </p:ext>
            </p:extLst>
          </p:nvPr>
        </p:nvGraphicFramePr>
        <p:xfrm>
          <a:off x="227923" y="1196752"/>
          <a:ext cx="8688153" cy="2997707"/>
        </p:xfrm>
        <a:graphic>
          <a:graphicData uri="http://schemas.openxmlformats.org/drawingml/2006/table">
            <a:tbl>
              <a:tblPr firstRow="1" firstCol="1" bandRow="1">
                <a:tableStyleId>{10A1B5D5-9B99-4C35-A422-299274C87663}</a:tableStyleId>
              </a:tblPr>
              <a:tblGrid>
                <a:gridCol w="535830"/>
                <a:gridCol w="1012553"/>
                <a:gridCol w="3849014"/>
                <a:gridCol w="1576724"/>
                <a:gridCol w="1459164"/>
                <a:gridCol w="254868"/>
              </a:tblGrid>
              <a:tr h="72008">
                <a:tc>
                  <a:txBody>
                    <a:bodyPr/>
                    <a:lstStyle/>
                    <a:p>
                      <a:pP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01</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c gridSpan="4">
                  <a:txBody>
                    <a:bodyPr/>
                    <a:lstStyle/>
                    <a:p>
                      <a:pPr>
                        <a:lnSpc>
                          <a:spcPct val="107000"/>
                        </a:lnSpc>
                        <a:spcAft>
                          <a:spcPts val="0"/>
                        </a:spcAft>
                      </a:pPr>
                      <a:r>
                        <a:rPr lang="tr-TR" sz="2000" dirty="0" smtClean="0">
                          <a:effectLst/>
                          <a:latin typeface="+mn-lt"/>
                        </a:rPr>
                        <a:t>----------------2014 GENEL K. K.-------------------</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r>
              <a:tr h="300147">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570 GEÇMİŞ YIL KARLARI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tr-TR"/>
                    </a:p>
                  </a:txBody>
                  <a:tcPr/>
                </a:tc>
                <a:tc>
                  <a:txBody>
                    <a:bodyPr/>
                    <a:lstStyle/>
                    <a:p>
                      <a:pPr marR="19875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98.000,00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38577">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331</a:t>
                      </a:r>
                      <a:r>
                        <a:rPr lang="tr-TR" sz="2000" baseline="0" dirty="0" smtClean="0">
                          <a:effectLst/>
                          <a:latin typeface="Calibri" panose="020F0502020204030204" pitchFamily="34" charset="0"/>
                          <a:ea typeface="Calibri" panose="020F0502020204030204" pitchFamily="34" charset="0"/>
                          <a:cs typeface="Times New Roman" panose="02020603050405020304" pitchFamily="18" charset="0"/>
                        </a:rPr>
                        <a:t> ORTAKLARA BORÇLAR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70.225,00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24033">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1. </a:t>
                      </a:r>
                      <a:r>
                        <a:rPr lang="tr-TR" sz="2000" dirty="0" err="1" smtClean="0">
                          <a:effectLst/>
                          <a:latin typeface="Calibri" panose="020F0502020204030204" pitchFamily="34" charset="0"/>
                          <a:ea typeface="Calibri" panose="020F0502020204030204" pitchFamily="34" charset="0"/>
                          <a:cs typeface="Times New Roman" panose="02020603050405020304" pitchFamily="18" charset="0"/>
                        </a:rPr>
                        <a:t>T.Temettü</a:t>
                      </a:r>
                      <a:r>
                        <a:rPr lang="tr-TR" sz="2000" baseline="0" dirty="0" smtClean="0">
                          <a:effectLst/>
                          <a:latin typeface="Calibri" panose="020F0502020204030204" pitchFamily="34" charset="0"/>
                          <a:ea typeface="Calibri" panose="020F0502020204030204" pitchFamily="34" charset="0"/>
                          <a:cs typeface="Times New Roman" panose="02020603050405020304" pitchFamily="18" charset="0"/>
                        </a:rPr>
                        <a:t> 2.500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24033">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2. </a:t>
                      </a:r>
                      <a:r>
                        <a:rPr lang="tr-TR" sz="2000" dirty="0" err="1" smtClean="0">
                          <a:effectLst/>
                          <a:latin typeface="Calibri" panose="020F0502020204030204" pitchFamily="34" charset="0"/>
                          <a:ea typeface="Calibri" panose="020F0502020204030204" pitchFamily="34" charset="0"/>
                          <a:cs typeface="Times New Roman" panose="02020603050405020304" pitchFamily="18" charset="0"/>
                        </a:rPr>
                        <a:t>T.Temettü</a:t>
                      </a: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 67.725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24033">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540 YASAL YEDEKLER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12.775,00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76178">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540 01 1. </a:t>
                      </a:r>
                      <a:r>
                        <a:rPr lang="tr-TR" sz="1800" dirty="0" err="1" smtClean="0">
                          <a:effectLst/>
                          <a:latin typeface="Calibri" panose="020F0502020204030204" pitchFamily="34" charset="0"/>
                          <a:ea typeface="Calibri" panose="020F0502020204030204" pitchFamily="34" charset="0"/>
                          <a:cs typeface="Times New Roman" panose="02020603050405020304" pitchFamily="18" charset="0"/>
                        </a:rPr>
                        <a:t>T.Tertip</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 Yasal Yedek</a:t>
                      </a:r>
                      <a:r>
                        <a:rPr lang="tr-TR"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5.250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24033">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540 02 2. </a:t>
                      </a:r>
                      <a:r>
                        <a:rPr lang="tr-TR" sz="1800" dirty="0" err="1" smtClean="0">
                          <a:effectLst/>
                          <a:latin typeface="Calibri" panose="020F0502020204030204" pitchFamily="34" charset="0"/>
                          <a:ea typeface="Calibri" panose="020F0502020204030204" pitchFamily="34" charset="0"/>
                          <a:cs typeface="Times New Roman" panose="02020603050405020304" pitchFamily="18" charset="0"/>
                        </a:rPr>
                        <a:t>T.Tertip</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 Yasal Yedek  7.525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24033">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580 GEÇMİŞ YIL ZARAR</a:t>
                      </a:r>
                      <a:r>
                        <a:rPr lang="tr-TR"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15.000,00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3131485481"/>
              </p:ext>
            </p:extLst>
          </p:nvPr>
        </p:nvGraphicFramePr>
        <p:xfrm>
          <a:off x="227923" y="4226256"/>
          <a:ext cx="8688153" cy="2312656"/>
        </p:xfrm>
        <a:graphic>
          <a:graphicData uri="http://schemas.openxmlformats.org/drawingml/2006/table">
            <a:tbl>
              <a:tblPr firstRow="1" firstCol="1" bandRow="1">
                <a:tableStyleId>{10A1B5D5-9B99-4C35-A422-299274C87663}</a:tableStyleId>
              </a:tblPr>
              <a:tblGrid>
                <a:gridCol w="535830"/>
                <a:gridCol w="1012553"/>
                <a:gridCol w="3849014"/>
                <a:gridCol w="1576724"/>
                <a:gridCol w="1459164"/>
                <a:gridCol w="254868"/>
              </a:tblGrid>
              <a:tr h="210856">
                <a:tc>
                  <a:txBody>
                    <a:bodyPr/>
                    <a:lstStyle/>
                    <a:p>
                      <a:pP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02</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c gridSpan="4">
                  <a:txBody>
                    <a:bodyPr/>
                    <a:lstStyle/>
                    <a:p>
                      <a:pPr>
                        <a:lnSpc>
                          <a:spcPct val="107000"/>
                        </a:lnSpc>
                        <a:spcAft>
                          <a:spcPts val="0"/>
                        </a:spcAft>
                      </a:pPr>
                      <a:r>
                        <a:rPr lang="tr-TR" sz="2000" dirty="0" smtClean="0">
                          <a:effectLst/>
                          <a:latin typeface="+mn-lt"/>
                        </a:rPr>
                        <a:t>---------------KÂR</a:t>
                      </a:r>
                      <a:r>
                        <a:rPr lang="tr-TR" sz="2000" baseline="0" dirty="0" smtClean="0">
                          <a:effectLst/>
                          <a:latin typeface="+mn-lt"/>
                        </a:rPr>
                        <a:t> DAĞITIM TARİHİ</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B w="12700" cmpd="sng">
                      <a:noFill/>
                    </a:lnB>
                  </a:tcPr>
                </a:tc>
              </a:tr>
              <a:tr h="300147">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331</a:t>
                      </a:r>
                      <a:r>
                        <a:rPr lang="tr-TR" sz="2000" baseline="0" dirty="0" smtClean="0">
                          <a:effectLst/>
                          <a:latin typeface="Calibri" panose="020F0502020204030204" pitchFamily="34" charset="0"/>
                          <a:ea typeface="Calibri" panose="020F0502020204030204" pitchFamily="34" charset="0"/>
                          <a:cs typeface="Times New Roman" panose="02020603050405020304" pitchFamily="18" charset="0"/>
                        </a:rPr>
                        <a:t> ORTAKLARA BORÇLAR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tr-TR"/>
                    </a:p>
                  </a:txBody>
                  <a:tcPr/>
                </a:tc>
                <a:tc>
                  <a:txBody>
                    <a:bodyPr/>
                    <a:lstStyle/>
                    <a:p>
                      <a:pPr marR="19875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70.225,00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55840">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360</a:t>
                      </a:r>
                      <a:r>
                        <a:rPr lang="tr-TR" sz="2000" baseline="0" dirty="0" smtClean="0">
                          <a:effectLst/>
                          <a:latin typeface="Calibri" panose="020F0502020204030204" pitchFamily="34" charset="0"/>
                          <a:ea typeface="Calibri" panose="020F0502020204030204" pitchFamily="34" charset="0"/>
                          <a:cs typeface="Times New Roman" panose="02020603050405020304" pitchFamily="18" charset="0"/>
                        </a:rPr>
                        <a:t> ÖD. VERGİ VE FONLAR</a:t>
                      </a:r>
                      <a:endParaRPr lang="tr-TR"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10.533,74</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24033">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360</a:t>
                      </a:r>
                      <a:r>
                        <a:rPr lang="tr-TR" sz="2000" baseline="0" dirty="0" smtClean="0">
                          <a:effectLst/>
                          <a:latin typeface="Calibri" panose="020F0502020204030204" pitchFamily="34" charset="0"/>
                          <a:ea typeface="Calibri" panose="020F0502020204030204" pitchFamily="34" charset="0"/>
                          <a:cs typeface="Times New Roman" panose="02020603050405020304" pitchFamily="18" charset="0"/>
                        </a:rPr>
                        <a:t> 01 Temettü Stopajları</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24033">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102 BANKALAR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59.691,26</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09489">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gridSpan="2">
                  <a:txBody>
                    <a:bodyPr/>
                    <a:lstStyle/>
                    <a:p>
                      <a:pPr algn="l" fontAlgn="b"/>
                      <a:r>
                        <a:rPr lang="tr-TR" sz="2000" b="0" i="0" u="none" strike="noStrike" dirty="0" smtClean="0">
                          <a:solidFill>
                            <a:srgbClr val="000000"/>
                          </a:solidFill>
                          <a:effectLst/>
                          <a:latin typeface="+mn-lt"/>
                        </a:rPr>
                        <a:t>Temettü ödemeleri</a:t>
                      </a:r>
                    </a:p>
                  </a:txBody>
                  <a:tcPr marL="9525" marR="9525" marT="9525" marB="0" anchor="b">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a:lnSpc>
                          <a:spcPct val="107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R="194945" algn="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41202">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T w="12700" cmpd="sng">
                      <a:noFill/>
                    </a:lnT>
                    <a:solidFill>
                      <a:srgbClr val="FF9900"/>
                    </a:solidFill>
                  </a:tcPr>
                </a:tc>
                <a:tc gridSpan="4">
                  <a:txBody>
                    <a:bodyPr/>
                    <a:lstStyle/>
                    <a:p>
                      <a:pPr>
                        <a:lnSpc>
                          <a:spcPct val="107000"/>
                        </a:lnSpc>
                        <a:spcAft>
                          <a:spcPts val="0"/>
                        </a:spcAft>
                      </a:pPr>
                      <a:r>
                        <a:rPr lang="tr-TR" sz="2000" dirty="0" smtClean="0">
                          <a:solidFill>
                            <a:schemeClr val="bg1"/>
                          </a:solidFill>
                          <a:effectLst/>
                          <a:latin typeface="+mn-lt"/>
                        </a:rPr>
                        <a:t>--------------------------/---------------------------</a:t>
                      </a:r>
                      <a:endParaRPr lang="tr-TR"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T w="12700" cmpd="sng">
                      <a:noFill/>
                    </a:lnT>
                    <a:solidFill>
                      <a:srgbClr val="FF9900"/>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a:txBody>
                    <a:bodyPr/>
                    <a:lstStyle/>
                    <a:p>
                      <a:pP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68580" marR="68580" marT="0" marB="0">
                    <a:lnT w="12700" cmpd="sng">
                      <a:noFill/>
                    </a:lnT>
                    <a:solidFill>
                      <a:srgbClr val="FF9900"/>
                    </a:solidFill>
                  </a:tcPr>
                </a:tc>
              </a:tr>
            </a:tbl>
          </a:graphicData>
        </a:graphic>
      </p:graphicFrame>
      <p:sp>
        <p:nvSpPr>
          <p:cNvPr id="3" name="Metin kutusu 2"/>
          <p:cNvSpPr txBox="1"/>
          <p:nvPr/>
        </p:nvSpPr>
        <p:spPr>
          <a:xfrm>
            <a:off x="1305508" y="565338"/>
            <a:ext cx="7848872" cy="369332"/>
          </a:xfrm>
          <a:prstGeom prst="rect">
            <a:avLst/>
          </a:prstGeom>
          <a:noFill/>
        </p:spPr>
        <p:txBody>
          <a:bodyPr wrap="square" rtlCol="0">
            <a:spAutoFit/>
          </a:bodyPr>
          <a:lstStyle/>
          <a:p>
            <a:r>
              <a:rPr lang="tr-TR" b="1" dirty="0" smtClean="0"/>
              <a:t>GENEL KURUL KARARI İLE YAPILACAK KAYITLAR</a:t>
            </a:r>
            <a:endParaRPr lang="tr-TR" b="1" dirty="0"/>
          </a:p>
        </p:txBody>
      </p:sp>
    </p:spTree>
    <p:extLst>
      <p:ext uri="{BB962C8B-B14F-4D97-AF65-F5344CB8AC3E}">
        <p14:creationId xmlns:p14="http://schemas.microsoft.com/office/powerpoint/2010/main" val="370180432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74638"/>
            <a:ext cx="7283152" cy="778098"/>
          </a:xfrm>
        </p:spPr>
        <p:txBody>
          <a:bodyPr>
            <a:normAutofit fontScale="90000"/>
          </a:bodyPr>
          <a:lstStyle/>
          <a:p>
            <a:r>
              <a:rPr lang="tr-TR" sz="2800" dirty="0" smtClean="0"/>
              <a:t>27.000 </a:t>
            </a:r>
            <a:r>
              <a:rPr lang="tr-TR" sz="2800" dirty="0"/>
              <a:t>TL’LİK TUTARI AŞMASI HALİNDE BEYAN EDİLECEK MENKUL SERMAYE </a:t>
            </a:r>
            <a:r>
              <a:rPr lang="tr-TR" sz="2800" dirty="0" smtClean="0"/>
              <a:t>İRATLARI (2014)</a:t>
            </a:r>
            <a:endParaRPr lang="tr-TR" sz="2800" dirty="0"/>
          </a:p>
        </p:txBody>
      </p:sp>
      <p:sp>
        <p:nvSpPr>
          <p:cNvPr id="4" name="Dikdörtgen 3"/>
          <p:cNvSpPr/>
          <p:nvPr/>
        </p:nvSpPr>
        <p:spPr>
          <a:xfrm>
            <a:off x="359532" y="1556792"/>
            <a:ext cx="8424936" cy="4154984"/>
          </a:xfrm>
          <a:prstGeom prst="rect">
            <a:avLst/>
          </a:prstGeom>
        </p:spPr>
        <p:txBody>
          <a:bodyPr wrap="square">
            <a:spAutoFit/>
          </a:bodyPr>
          <a:lstStyle/>
          <a:p>
            <a:pPr indent="274638" algn="just"/>
            <a:r>
              <a:rPr lang="tr-TR" sz="2400" dirty="0"/>
              <a:t>Tam mükellef kurumlardan elde edilen ve yukarıda sayılan kar paylarının yarısı gelir vergisinden istisna olup, kalan tutar vergiye tabi gelir olarak dikkate alınacaktır. Beyana tabi başka gelirlerin bulunmaması halinde, gelir </a:t>
            </a:r>
            <a:r>
              <a:rPr lang="tr-TR" sz="2400" dirty="0" smtClean="0"/>
              <a:t>27.000 </a:t>
            </a:r>
            <a:r>
              <a:rPr lang="tr-TR" sz="2400" dirty="0"/>
              <a:t>TL’yi aşıyor ise beyan edilecektir. </a:t>
            </a:r>
            <a:endParaRPr lang="tr-TR" sz="2400" dirty="0" smtClean="0"/>
          </a:p>
          <a:p>
            <a:pPr indent="274638" algn="just"/>
            <a:endParaRPr lang="tr-TR" sz="2400" dirty="0" smtClean="0"/>
          </a:p>
          <a:p>
            <a:pPr indent="274638" algn="just"/>
            <a:r>
              <a:rPr lang="tr-TR" sz="2400" dirty="0" smtClean="0"/>
              <a:t>Beyan </a:t>
            </a:r>
            <a:r>
              <a:rPr lang="tr-TR" sz="2400" dirty="0"/>
              <a:t>edilen tutar üzerinden hesaplanan gelir vergisinden, kurum bünyesinde karın dağıtımı aşamasında yapılan % 15 oranındaki vergi kesintisinin tamamı (istisnaya isabet eden kısım dahil) mahsup edilecek olup, mahsup sonrası kalan tutar genel hükümler çerçevesinde </a:t>
            </a:r>
            <a:r>
              <a:rPr lang="tr-TR" sz="2400" dirty="0" err="1"/>
              <a:t>red</a:t>
            </a:r>
            <a:r>
              <a:rPr lang="tr-TR" sz="2400" dirty="0"/>
              <a:t> ve iade edilecektir.</a:t>
            </a:r>
          </a:p>
        </p:txBody>
      </p:sp>
    </p:spTree>
    <p:extLst>
      <p:ext uri="{BB962C8B-B14F-4D97-AF65-F5344CB8AC3E}">
        <p14:creationId xmlns:p14="http://schemas.microsoft.com/office/powerpoint/2010/main" val="4088498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88640"/>
            <a:ext cx="9144000" cy="792088"/>
          </a:xfrm>
        </p:spPr>
        <p:txBody>
          <a:bodyPr>
            <a:normAutofit fontScale="90000"/>
          </a:bodyPr>
          <a:lstStyle/>
          <a:p>
            <a:pPr marL="900113" indent="-357188"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18</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pPr>
            <a:r>
              <a:rPr lang="tr-TR" sz="2400" b="1" dirty="0" smtClean="0">
                <a:latin typeface="Times New Roman" pitchFamily="18" charset="0"/>
                <a:cs typeface="Times New Roman" pitchFamily="18" charset="0"/>
              </a:rPr>
              <a:t>ALACAKLARIN DEĞERLEMESİ </a:t>
            </a:r>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Alacaklar </a:t>
            </a:r>
            <a:r>
              <a:rPr lang="tr-TR" sz="2400" dirty="0" smtClean="0">
                <a:solidFill>
                  <a:srgbClr val="FF0000"/>
                </a:solidFill>
                <a:latin typeface="Times New Roman" pitchFamily="18" charset="0"/>
                <a:cs typeface="Times New Roman" pitchFamily="18" charset="0"/>
              </a:rPr>
              <a:t>mukayyet değer (kayıtlı değer) </a:t>
            </a:r>
            <a:r>
              <a:rPr lang="tr-TR" sz="2400" dirty="0" smtClean="0">
                <a:latin typeface="Times New Roman" pitchFamily="18" charset="0"/>
                <a:cs typeface="Times New Roman" pitchFamily="18" charset="0"/>
              </a:rPr>
              <a:t>ile değerlenirler.</a:t>
            </a:r>
          </a:p>
          <a:p>
            <a:r>
              <a:rPr lang="tr-TR" sz="2400" dirty="0" smtClean="0">
                <a:latin typeface="Times New Roman" pitchFamily="18" charset="0"/>
                <a:cs typeface="Times New Roman" pitchFamily="18" charset="0"/>
              </a:rPr>
              <a:t> </a:t>
            </a:r>
          </a:p>
          <a:p>
            <a:r>
              <a:rPr lang="tr-TR" sz="2400" dirty="0" smtClean="0">
                <a:latin typeface="Times New Roman" pitchFamily="18" charset="0"/>
                <a:cs typeface="Times New Roman" pitchFamily="18" charset="0"/>
              </a:rPr>
              <a:t>Mukayyet değer ölçüsü uygulanmadan önce alacaklar içinde </a:t>
            </a:r>
            <a:r>
              <a:rPr lang="tr-TR" sz="2400" b="1" u="sng" dirty="0" smtClean="0">
                <a:latin typeface="Times New Roman" pitchFamily="18" charset="0"/>
                <a:cs typeface="Times New Roman" pitchFamily="18" charset="0"/>
              </a:rPr>
              <a:t>şüpheli ve değersiz alacaklar </a:t>
            </a:r>
            <a:r>
              <a:rPr lang="tr-TR" sz="2400" dirty="0" smtClean="0">
                <a:latin typeface="Times New Roman" pitchFamily="18" charset="0"/>
                <a:cs typeface="Times New Roman" pitchFamily="18" charset="0"/>
              </a:rPr>
              <a:t>varsa saptanır ve bunlar muhasebe kayıtlarıyla düşüldükten sonra geriye kalan alacaklara mukayyet değer ölçüsü uygulanır.</a:t>
            </a:r>
          </a:p>
          <a:p>
            <a:r>
              <a:rPr lang="tr-TR" sz="2400" dirty="0" smtClean="0">
                <a:latin typeface="Times New Roman" pitchFamily="18" charset="0"/>
                <a:cs typeface="Times New Roman" pitchFamily="18" charset="0"/>
              </a:rPr>
              <a:t> </a:t>
            </a:r>
          </a:p>
          <a:p>
            <a:r>
              <a:rPr lang="tr-TR" sz="2400" dirty="0" smtClean="0">
                <a:latin typeface="Times New Roman" pitchFamily="18" charset="0"/>
                <a:cs typeface="Times New Roman" pitchFamily="18" charset="0"/>
              </a:rPr>
              <a:t>.</a:t>
            </a:r>
          </a:p>
          <a:p>
            <a:r>
              <a:rPr lang="tr-TR" sz="2400" dirty="0" smtClean="0">
                <a:latin typeface="Times New Roman" pitchFamily="18" charset="0"/>
                <a:cs typeface="Times New Roman" pitchFamily="18" charset="0"/>
              </a:rPr>
              <a:t> </a:t>
            </a:r>
          </a:p>
          <a:p>
            <a:pPr marL="722313" marR="0" lvl="0" indent="-368300" algn="l" defTabSz="457200" rtl="0" eaLnBrk="1" fontAlgn="base" latinLnBrk="0" hangingPunct="1">
              <a:lnSpc>
                <a:spcPct val="100000"/>
              </a:lnSpc>
              <a:spcBef>
                <a:spcPct val="20000"/>
              </a:spcBef>
              <a:spcAft>
                <a:spcPct val="0"/>
              </a:spcAft>
              <a:buClrTx/>
              <a:buSzTx/>
              <a:tabLst/>
              <a:defRPr/>
            </a:pPr>
            <a:endPar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200248160"/>
      </p:ext>
    </p:extLst>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188640"/>
            <a:ext cx="810039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980728"/>
            <a:ext cx="8435280" cy="5145435"/>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19</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268760"/>
            <a:ext cx="8229600" cy="4857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20000"/>
              </a:spcBef>
              <a:spcAft>
                <a:spcPct val="0"/>
              </a:spcAft>
              <a:defRPr/>
            </a:pPr>
            <a:r>
              <a:rPr lang="tr-TR" sz="2100" b="1" dirty="0" smtClean="0">
                <a:latin typeface="Times New Roman" pitchFamily="18" charset="0"/>
                <a:cs typeface="Times New Roman" pitchFamily="18" charset="0"/>
              </a:rPr>
              <a:t>ALACAKLAR HESABI İÇERİSİNDE ALACAK BAKİYESİ VEREN HESAPLARLA İLGİLİ DÖNEM SONU UYGULAMALARI</a:t>
            </a:r>
            <a:endParaRPr lang="tr-TR" sz="2100" dirty="0" smtClean="0">
              <a:latin typeface="Times New Roman" pitchFamily="18" charset="0"/>
              <a:cs typeface="Times New Roman" pitchFamily="18" charset="0"/>
            </a:endParaRPr>
          </a:p>
          <a:p>
            <a:pPr lvl="0" algn="just" fontAlgn="base">
              <a:spcBef>
                <a:spcPct val="20000"/>
              </a:spcBef>
              <a:spcAft>
                <a:spcPct val="0"/>
              </a:spcAft>
              <a:defRPr/>
            </a:pPr>
            <a:r>
              <a:rPr lang="tr-TR" sz="2400" dirty="0" smtClean="0">
                <a:latin typeface="Times New Roman" pitchFamily="18" charset="0"/>
                <a:cs typeface="Times New Roman" pitchFamily="18" charset="0"/>
              </a:rPr>
              <a:t>Alacaklar hesabı içerisinde </a:t>
            </a:r>
            <a:r>
              <a:rPr lang="tr-TR" sz="2400" b="1" u="sng" dirty="0" smtClean="0">
                <a:latin typeface="Times New Roman" pitchFamily="18" charset="0"/>
                <a:cs typeface="Times New Roman" pitchFamily="18" charset="0"/>
              </a:rPr>
              <a:t>alacak bakiye veren hesapların bulunmasının en önemli nedeni</a:t>
            </a:r>
            <a:r>
              <a:rPr lang="tr-TR" sz="2400" dirty="0" smtClean="0">
                <a:latin typeface="Times New Roman" pitchFamily="18" charset="0"/>
                <a:cs typeface="Times New Roman" pitchFamily="18" charset="0"/>
              </a:rPr>
              <a:t>, karşı taraftan ödeme alınmasına rağmen firma tarafından fatura düzenlenmemiş olmasıdır. </a:t>
            </a:r>
          </a:p>
          <a:p>
            <a:pPr lvl="0" algn="just" fontAlgn="base">
              <a:spcBef>
                <a:spcPct val="20000"/>
              </a:spcBef>
              <a:spcAft>
                <a:spcPct val="0"/>
              </a:spcAft>
              <a:defRPr/>
            </a:pPr>
            <a:r>
              <a:rPr lang="tr-TR" sz="2400" dirty="0" smtClean="0">
                <a:latin typeface="Times New Roman" pitchFamily="18" charset="0"/>
                <a:cs typeface="Times New Roman" pitchFamily="18" charset="0"/>
              </a:rPr>
              <a:t>Bu durumda olan hesaplar için, dönem sonundan önce mal teslimi ve hizmet ifası işleminin fiili olarak yapılıp yapılmadığı incelenmelidir.</a:t>
            </a:r>
          </a:p>
          <a:p>
            <a:pPr algn="just"/>
            <a:r>
              <a:rPr lang="tr-TR" sz="2400" dirty="0" smtClean="0">
                <a:latin typeface="Times New Roman" pitchFamily="18" charset="0"/>
                <a:cs typeface="Times New Roman" pitchFamily="18" charset="0"/>
              </a:rPr>
              <a:t>V.U.K.’</a:t>
            </a:r>
            <a:r>
              <a:rPr lang="tr-TR" sz="2400" dirty="0" err="1" smtClean="0">
                <a:latin typeface="Times New Roman" pitchFamily="18" charset="0"/>
                <a:cs typeface="Times New Roman" pitchFamily="18" charset="0"/>
              </a:rPr>
              <a:t>nun</a:t>
            </a:r>
            <a:r>
              <a:rPr lang="tr-TR" sz="2400" dirty="0" smtClean="0">
                <a:latin typeface="Times New Roman" pitchFamily="18" charset="0"/>
                <a:cs typeface="Times New Roman" pitchFamily="18" charset="0"/>
              </a:rPr>
              <a:t> 231/5. maddesine göre fatura, malın teslimi veya hizmetin yapıldığı tarihten itibaren </a:t>
            </a:r>
            <a:r>
              <a:rPr lang="tr-TR" sz="2400" b="1" dirty="0" smtClean="0">
                <a:latin typeface="Times New Roman" pitchFamily="18" charset="0"/>
                <a:cs typeface="Times New Roman" pitchFamily="18" charset="0"/>
              </a:rPr>
              <a:t>azami yedi gün </a:t>
            </a:r>
            <a:r>
              <a:rPr lang="tr-TR" sz="2400" dirty="0" smtClean="0">
                <a:latin typeface="Times New Roman" pitchFamily="18" charset="0"/>
                <a:cs typeface="Times New Roman" pitchFamily="18" charset="0"/>
              </a:rPr>
              <a:t>içinde düzenlenmesi gerektiği unutulmamalıdır. </a:t>
            </a:r>
          </a:p>
          <a:p>
            <a:r>
              <a:rPr lang="tr-TR" sz="2400" b="1" dirty="0" smtClean="0">
                <a:solidFill>
                  <a:srgbClr val="FF0000"/>
                </a:solidFill>
                <a:latin typeface="Times New Roman" pitchFamily="18" charset="0"/>
                <a:cs typeface="Times New Roman" pitchFamily="18" charset="0"/>
              </a:rPr>
              <a:t> </a:t>
            </a:r>
          </a:p>
          <a:p>
            <a:pPr marL="457200" lvl="0" indent="-457200" fontAlgn="base">
              <a:spcBef>
                <a:spcPct val="20000"/>
              </a:spcBef>
              <a:spcAft>
                <a:spcPct val="0"/>
              </a:spcAft>
              <a:defRPr/>
            </a:pPr>
            <a:endParaRPr kumimoji="0" lang="tr-TR" sz="2400" b="1" i="0" strike="noStrike" kern="1200" cap="none" spc="0" normalizeH="0" noProof="0" dirty="0" smtClean="0">
              <a:ln>
                <a:noFill/>
              </a:ln>
              <a:solidFill>
                <a:srgbClr val="FF2900"/>
              </a:solidFill>
              <a:effectLst/>
              <a:uLnTx/>
              <a:uFillTx/>
              <a:latin typeface="Times New Roman" pitchFamily="18" charset="0"/>
              <a:cs typeface="Times New Roman" pitchFamily="18" charset="0"/>
            </a:endParaRPr>
          </a:p>
          <a:p>
            <a:pPr marL="457200" lvl="0" indent="-457200" fontAlgn="base">
              <a:spcBef>
                <a:spcPct val="20000"/>
              </a:spcBef>
              <a:spcAft>
                <a:spcPct val="0"/>
              </a:spcAft>
              <a:defRPr/>
            </a:pPr>
            <a:r>
              <a:rPr lang="tr-TR" sz="2400" b="1" baseline="0" dirty="0" smtClean="0">
                <a:solidFill>
                  <a:srgbClr val="FF2900"/>
                </a:solidFill>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450071961"/>
      </p:ext>
    </p:extLst>
  </p:cSld>
  <p:clrMapOvr>
    <a:masterClrMapping/>
  </p:clrMapOvr>
  <p:transition spd="med">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dirty="0"/>
          </a:p>
        </p:txBody>
      </p:sp>
      <p:sp>
        <p:nvSpPr>
          <p:cNvPr id="3" name="2 İçerik Yer Tutucusu"/>
          <p:cNvSpPr>
            <a:spLocks noGrp="1"/>
          </p:cNvSpPr>
          <p:nvPr>
            <p:ph idx="1"/>
          </p:nvPr>
        </p:nvSpPr>
        <p:spPr>
          <a:xfrm>
            <a:off x="457200" y="1340768"/>
            <a:ext cx="8229600" cy="4785395"/>
          </a:xfrm>
        </p:spPr>
        <p:txBody>
          <a:bodyPr/>
          <a:lstStyle/>
          <a:p>
            <a:r>
              <a:rPr lang="tr-TR" sz="2400" b="1" dirty="0" smtClean="0">
                <a:latin typeface="Times New Roman" pitchFamily="18" charset="0"/>
                <a:cs typeface="Times New Roman" pitchFamily="18" charset="0"/>
              </a:rPr>
              <a:t>KASA</a:t>
            </a:r>
          </a:p>
          <a:p>
            <a:pPr marL="0" lvl="0" indent="0" algn="just" defTabSz="914400">
              <a:spcBef>
                <a:spcPct val="0"/>
              </a:spcBef>
              <a:buFont typeface="Wingdings" pitchFamily="2" charset="2"/>
              <a:buChar char="ü"/>
            </a:pPr>
            <a:endParaRPr lang="tr-TR" sz="2400" dirty="0" smtClean="0">
              <a:latin typeface="Times New Roman" pitchFamily="18" charset="0"/>
              <a:ea typeface="Calibri" pitchFamily="34" charset="0"/>
              <a:cs typeface="Times New Roman" pitchFamily="18" charset="0"/>
            </a:endParaRPr>
          </a:p>
          <a:p>
            <a:pPr marL="0" lvl="0" indent="0" algn="just" defTabSz="914400">
              <a:spcBef>
                <a:spcPct val="0"/>
              </a:spcBef>
              <a:buFont typeface="Wingdings" pitchFamily="2" charset="2"/>
              <a:buChar char="ü"/>
            </a:pPr>
            <a:r>
              <a:rPr lang="tr-TR" sz="2400" dirty="0" smtClean="0">
                <a:latin typeface="Times New Roman" pitchFamily="18" charset="0"/>
                <a:ea typeface="Calibri" pitchFamily="34" charset="0"/>
                <a:cs typeface="Times New Roman" pitchFamily="18" charset="0"/>
              </a:rPr>
              <a:t>Kasa mevcutları </a:t>
            </a:r>
            <a:r>
              <a:rPr lang="tr-TR" sz="2400" b="1" u="sng" dirty="0" smtClean="0">
                <a:latin typeface="Times New Roman" pitchFamily="18" charset="0"/>
                <a:ea typeface="Calibri" pitchFamily="34" charset="0"/>
                <a:cs typeface="Times New Roman" pitchFamily="18" charset="0"/>
              </a:rPr>
              <a:t>İTİBAR</a:t>
            </a:r>
            <a:r>
              <a:rPr lang="tr-TR" sz="2400" dirty="0" smtClean="0">
                <a:latin typeface="Times New Roman" pitchFamily="18" charset="0"/>
                <a:ea typeface="Calibri" pitchFamily="34" charset="0"/>
                <a:cs typeface="Times New Roman" pitchFamily="18" charset="0"/>
              </a:rPr>
              <a:t>İ kıymetleri ile değerlenir.</a:t>
            </a:r>
          </a:p>
          <a:p>
            <a:pPr marL="0" lvl="0" indent="0" algn="just" defTabSz="914400">
              <a:spcBef>
                <a:spcPct val="0"/>
              </a:spcBef>
              <a:buFont typeface="Wingdings" pitchFamily="2" charset="2"/>
              <a:buChar char="ü"/>
            </a:pPr>
            <a:endParaRPr lang="tr-TR" sz="2400" dirty="0" smtClean="0">
              <a:latin typeface="Times New Roman" pitchFamily="18" charset="0"/>
              <a:cs typeface="Times New Roman" pitchFamily="18" charset="0"/>
            </a:endParaRPr>
          </a:p>
          <a:p>
            <a:pPr marL="0" lvl="0" indent="0" algn="just" defTabSz="914400" eaLnBrk="0" hangingPunct="0">
              <a:spcBef>
                <a:spcPct val="0"/>
              </a:spcBef>
              <a:buFont typeface="Wingdings" pitchFamily="2" charset="2"/>
              <a:buChar char="ü"/>
            </a:pPr>
            <a:r>
              <a:rPr lang="tr-TR" sz="2400" dirty="0" smtClean="0">
                <a:latin typeface="Times New Roman" pitchFamily="18" charset="0"/>
                <a:ea typeface="Calibri" pitchFamily="34" charset="0"/>
                <a:cs typeface="Times New Roman" pitchFamily="18" charset="0"/>
              </a:rPr>
              <a:t>Daima </a:t>
            </a:r>
            <a:r>
              <a:rPr lang="tr-TR" sz="2400" b="1" u="sng" dirty="0" smtClean="0">
                <a:latin typeface="Times New Roman" pitchFamily="18" charset="0"/>
                <a:ea typeface="Calibri" pitchFamily="34" charset="0"/>
                <a:cs typeface="Times New Roman" pitchFamily="18" charset="0"/>
              </a:rPr>
              <a:t>BORÇ</a:t>
            </a:r>
            <a:r>
              <a:rPr lang="tr-TR" sz="2400" dirty="0" smtClean="0">
                <a:latin typeface="Times New Roman" pitchFamily="18" charset="0"/>
                <a:ea typeface="Calibri" pitchFamily="34" charset="0"/>
                <a:cs typeface="Times New Roman" pitchFamily="18" charset="0"/>
              </a:rPr>
              <a:t> bakiyesi verir. </a:t>
            </a:r>
          </a:p>
          <a:p>
            <a:pPr marL="0" lvl="0" indent="0" algn="just" defTabSz="914400" eaLnBrk="0" hangingPunct="0">
              <a:spcBef>
                <a:spcPct val="0"/>
              </a:spcBef>
              <a:buFont typeface="Wingdings" pitchFamily="2" charset="2"/>
              <a:buChar char="ü"/>
            </a:pPr>
            <a:endParaRPr lang="tr-TR" sz="2400" dirty="0" smtClean="0">
              <a:latin typeface="Times New Roman" pitchFamily="18" charset="0"/>
              <a:cs typeface="Times New Roman" pitchFamily="18" charset="0"/>
            </a:endParaRPr>
          </a:p>
          <a:p>
            <a:pPr marL="0" lvl="0" indent="0" algn="just" defTabSz="914400" eaLnBrk="0" hangingPunct="0">
              <a:spcBef>
                <a:spcPct val="0"/>
              </a:spcBef>
              <a:buFont typeface="Wingdings" pitchFamily="2" charset="2"/>
              <a:buChar char="ü"/>
            </a:pPr>
            <a:r>
              <a:rPr lang="tr-TR" sz="2400" dirty="0" smtClean="0">
                <a:latin typeface="Times New Roman" pitchFamily="18" charset="0"/>
                <a:ea typeface="Calibri" pitchFamily="34" charset="0"/>
                <a:cs typeface="Times New Roman" pitchFamily="18" charset="0"/>
              </a:rPr>
              <a:t>(Alacak bakiyesi vermesi durumunda = V.U.K.’</a:t>
            </a:r>
            <a:r>
              <a:rPr lang="tr-TR" sz="2400" dirty="0" err="1" smtClean="0">
                <a:latin typeface="Times New Roman" pitchFamily="18" charset="0"/>
                <a:ea typeface="Calibri" pitchFamily="34" charset="0"/>
                <a:cs typeface="Times New Roman" pitchFamily="18" charset="0"/>
              </a:rPr>
              <a:t>nun</a:t>
            </a:r>
            <a:r>
              <a:rPr lang="tr-TR" sz="2400" dirty="0" smtClean="0">
                <a:latin typeface="Times New Roman" pitchFamily="18" charset="0"/>
                <a:ea typeface="Calibri" pitchFamily="34" charset="0"/>
                <a:cs typeface="Times New Roman" pitchFamily="18" charset="0"/>
              </a:rPr>
              <a:t> 30/4. maddesine göre </a:t>
            </a:r>
            <a:r>
              <a:rPr lang="tr-TR" sz="2400" b="1" u="sng" dirty="0" err="1" smtClean="0">
                <a:latin typeface="Times New Roman" pitchFamily="18" charset="0"/>
                <a:ea typeface="Calibri" pitchFamily="34" charset="0"/>
                <a:cs typeface="Times New Roman" pitchFamily="18" charset="0"/>
              </a:rPr>
              <a:t>re’sen</a:t>
            </a:r>
            <a:r>
              <a:rPr lang="tr-TR" sz="2400" b="1" u="sng" dirty="0" smtClean="0">
                <a:latin typeface="Times New Roman" pitchFamily="18" charset="0"/>
                <a:ea typeface="Calibri" pitchFamily="34" charset="0"/>
                <a:cs typeface="Times New Roman" pitchFamily="18" charset="0"/>
              </a:rPr>
              <a:t> takdir</a:t>
            </a:r>
            <a:r>
              <a:rPr lang="tr-TR" sz="2400" dirty="0" smtClean="0">
                <a:latin typeface="Times New Roman" pitchFamily="18" charset="0"/>
                <a:ea typeface="Calibri" pitchFamily="34" charset="0"/>
                <a:cs typeface="Times New Roman" pitchFamily="18" charset="0"/>
              </a:rPr>
              <a:t> nedenidir</a:t>
            </a:r>
          </a:p>
          <a:p>
            <a:pPr marL="0" lvl="0" indent="0" algn="just" defTabSz="914400" eaLnBrk="0" hangingPunct="0">
              <a:spcBef>
                <a:spcPct val="0"/>
              </a:spcBef>
              <a:buNone/>
            </a:pPr>
            <a:r>
              <a:rPr lang="tr-TR" sz="2400" b="1" dirty="0" smtClean="0">
                <a:latin typeface="Times New Roman" pitchFamily="18" charset="0"/>
                <a:cs typeface="Times New Roman" pitchFamily="18" charset="0"/>
              </a:rPr>
              <a:t>	</a:t>
            </a:r>
            <a:endParaRPr lang="tr-TR" sz="2400" b="1" dirty="0">
              <a:latin typeface="Times New Roman" pitchFamily="18" charset="0"/>
              <a:cs typeface="Times New Roman" pitchFamily="18" charset="0"/>
            </a:endParaRPr>
          </a:p>
        </p:txBody>
      </p:sp>
      <p:sp>
        <p:nvSpPr>
          <p:cNvPr id="4" name="3 Veri Yer Tutucusu"/>
          <p:cNvSpPr>
            <a:spLocks noGrp="1"/>
          </p:cNvSpPr>
          <p:nvPr>
            <p:ph type="dt" sz="half" idx="10"/>
          </p:nvPr>
        </p:nvSpPr>
        <p:spPr/>
        <p:txBody>
          <a:bodyPr/>
          <a:lstStyle/>
          <a:p>
            <a:endParaRPr lang="en-US" dirty="0"/>
          </a:p>
        </p:txBody>
      </p:sp>
      <p:sp>
        <p:nvSpPr>
          <p:cNvPr id="5" name="4 Slayt Numarası Yer Tutucusu"/>
          <p:cNvSpPr>
            <a:spLocks noGrp="1"/>
          </p:cNvSpPr>
          <p:nvPr>
            <p:ph type="sldNum" sz="quarter" idx="12"/>
          </p:nvPr>
        </p:nvSpPr>
        <p:spPr/>
        <p:txBody>
          <a:bodyPr/>
          <a:lstStyle/>
          <a:p>
            <a:fld id="{D69FA0D1-DEE6-FA4B-AF71-8F5B3360E0F2}" type="slidenum">
              <a:rPr lang="en-US" smtClean="0"/>
              <a:pPr/>
              <a:t>2</a:t>
            </a:fld>
            <a:endParaRPr lang="en-US" dirty="0"/>
          </a:p>
        </p:txBody>
      </p:sp>
      <p:sp>
        <p:nvSpPr>
          <p:cNvPr id="6" name="5 Satır Belirtme Çizgisi 1"/>
          <p:cNvSpPr/>
          <p:nvPr/>
        </p:nvSpPr>
        <p:spPr>
          <a:xfrm>
            <a:off x="5148064" y="4752957"/>
            <a:ext cx="3071834" cy="1603393"/>
          </a:xfrm>
          <a:prstGeom prst="borderCallout1">
            <a:avLst>
              <a:gd name="adj1" fmla="val -259"/>
              <a:gd name="adj2" fmla="val 57402"/>
              <a:gd name="adj3" fmla="val -119885"/>
              <a:gd name="adj4" fmla="val -5654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İtibari değer, her nevi senetlerle esham ve tahvillerin üzerinde yazılı olan değerlerdir.</a:t>
            </a:r>
          </a:p>
          <a:p>
            <a:pPr algn="ctr"/>
            <a:endParaRPr lang="tr-TR" dirty="0"/>
          </a:p>
        </p:txBody>
      </p:sp>
      <p:pic>
        <p:nvPicPr>
          <p:cNvPr id="7" name="Picture 123" descr="j0351593"/>
          <p:cNvPicPr>
            <a:picLocks noChangeAspect="1" noChangeArrowheads="1"/>
          </p:cNvPicPr>
          <p:nvPr/>
        </p:nvPicPr>
        <p:blipFill>
          <a:blip r:embed="rId2" cstate="print"/>
          <a:srcRect/>
          <a:stretch>
            <a:fillRect/>
          </a:stretch>
        </p:blipFill>
        <p:spPr bwMode="auto">
          <a:xfrm>
            <a:off x="457200" y="5183187"/>
            <a:ext cx="1116012" cy="1125538"/>
          </a:xfrm>
          <a:prstGeom prst="rect">
            <a:avLst/>
          </a:prstGeom>
          <a:noFill/>
        </p:spPr>
      </p:pic>
    </p:spTree>
    <p:extLst>
      <p:ext uri="{BB962C8B-B14F-4D97-AF65-F5344CB8AC3E}">
        <p14:creationId xmlns:p14="http://schemas.microsoft.com/office/powerpoint/2010/main" val="98636719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0"/>
            <a:ext cx="8388424" cy="1142984"/>
          </a:xfrm>
        </p:spPr>
        <p:txBody>
          <a:bodyPr/>
          <a:lstStyle/>
          <a:p>
            <a:pPr marL="900113" indent="-357188" defTabSz="400050"/>
            <a:r>
              <a:rPr lang="tr-TR" sz="2400" b="1" dirty="0">
                <a:latin typeface="Times New Roman" pitchFamily="18" charset="0"/>
                <a:cs typeface="Times New Roman" pitchFamily="18" charset="0"/>
              </a:rPr>
              <a:t>CARİ </a:t>
            </a:r>
            <a:r>
              <a:rPr lang="tr-TR" sz="2400" b="1" dirty="0" smtClean="0">
                <a:latin typeface="Times New Roman" pitchFamily="18" charset="0"/>
                <a:cs typeface="Times New Roman" pitchFamily="18" charset="0"/>
              </a:rPr>
              <a:t>HESAP NETLEŞTİRMELERİ</a:t>
            </a:r>
            <a:endParaRPr lang="tr-TR" sz="4800" b="1"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buNone/>
            </a:pPr>
            <a:r>
              <a:rPr lang="tr-TR" sz="2400" b="1" dirty="0">
                <a:latin typeface="Times New Roman" pitchFamily="18" charset="0"/>
                <a:cs typeface="Times New Roman" pitchFamily="18" charset="0"/>
              </a:rPr>
              <a:t>CARİ HESABIN TANIMI  </a:t>
            </a:r>
            <a:r>
              <a:rPr lang="tr-TR" sz="2400" b="1" dirty="0" smtClean="0">
                <a:latin typeface="Times New Roman" pitchFamily="18" charset="0"/>
                <a:cs typeface="Times New Roman" pitchFamily="18" charset="0"/>
              </a:rPr>
              <a:t>(</a:t>
            </a:r>
            <a:r>
              <a:rPr lang="tr-TR" sz="2400" b="1" dirty="0">
                <a:latin typeface="Times New Roman" pitchFamily="18" charset="0"/>
                <a:cs typeface="Times New Roman" pitchFamily="18" charset="0"/>
              </a:rPr>
              <a:t>TTK Md.89)</a:t>
            </a:r>
            <a:r>
              <a:rPr lang="tr-TR" sz="2400" dirty="0" smtClean="0">
                <a:latin typeface="Times New Roman" pitchFamily="18" charset="0"/>
                <a:cs typeface="Times New Roman" pitchFamily="18" charset="0"/>
              </a:rPr>
              <a:t>	</a:t>
            </a:r>
          </a:p>
          <a:p>
            <a:pPr algn="just">
              <a:buNone/>
            </a:pPr>
            <a:r>
              <a:rPr lang="tr-TR" sz="2400" dirty="0" smtClean="0">
                <a:latin typeface="Times New Roman" pitchFamily="18" charset="0"/>
                <a:cs typeface="Times New Roman" pitchFamily="18" charset="0"/>
              </a:rPr>
              <a:t>(1) İki kişinin </a:t>
            </a:r>
            <a:r>
              <a:rPr lang="tr-TR" sz="2400" u="sng" dirty="0" smtClean="0">
                <a:latin typeface="Times New Roman" pitchFamily="18" charset="0"/>
                <a:cs typeface="Times New Roman" pitchFamily="18" charset="0"/>
              </a:rPr>
              <a:t>herhangi bir hukuki sebep</a:t>
            </a:r>
            <a:r>
              <a:rPr lang="tr-TR" sz="2400" dirty="0" smtClean="0">
                <a:latin typeface="Times New Roman" pitchFamily="18" charset="0"/>
                <a:cs typeface="Times New Roman" pitchFamily="18" charset="0"/>
              </a:rPr>
              <a:t> veya </a:t>
            </a:r>
            <a:r>
              <a:rPr lang="tr-TR" sz="2400" u="sng" dirty="0" smtClean="0">
                <a:latin typeface="Times New Roman" pitchFamily="18" charset="0"/>
                <a:cs typeface="Times New Roman" pitchFamily="18" charset="0"/>
              </a:rPr>
              <a:t>ilişkiden doğan alacaklarını </a:t>
            </a:r>
            <a:r>
              <a:rPr lang="tr-TR" sz="2400" dirty="0" smtClean="0">
                <a:latin typeface="Times New Roman" pitchFamily="18" charset="0"/>
                <a:cs typeface="Times New Roman" pitchFamily="18" charset="0"/>
              </a:rPr>
              <a:t>teker teker ve ayrı ayrı istemekten </a:t>
            </a:r>
            <a:r>
              <a:rPr lang="tr-TR" sz="2400" b="1" dirty="0" smtClean="0">
                <a:latin typeface="Times New Roman" pitchFamily="18" charset="0"/>
                <a:cs typeface="Times New Roman" pitchFamily="18" charset="0"/>
              </a:rPr>
              <a:t>karşılıklı olarak vazgeçip </a:t>
            </a:r>
            <a:r>
              <a:rPr lang="tr-TR" sz="2400" dirty="0" smtClean="0">
                <a:latin typeface="Times New Roman" pitchFamily="18" charset="0"/>
                <a:cs typeface="Times New Roman" pitchFamily="18" charset="0"/>
              </a:rPr>
              <a:t>bunları kalem kalem alacak ve borç şekline çevirerek </a:t>
            </a:r>
            <a:r>
              <a:rPr lang="tr-TR" sz="2400" u="sng" dirty="0" smtClean="0">
                <a:latin typeface="Times New Roman" pitchFamily="18" charset="0"/>
                <a:cs typeface="Times New Roman" pitchFamily="18" charset="0"/>
              </a:rPr>
              <a:t>hesabın kesilmesinden sonra çıkacak artan tutarı isteyebileceklerine ilişkin sözleşme</a:t>
            </a: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cari hesap sözleşmesidir.</a:t>
            </a:r>
          </a:p>
          <a:p>
            <a:pPr algn="just">
              <a:buNone/>
            </a:pPr>
            <a:endParaRPr lang="tr-TR" sz="2400" b="1" dirty="0" smtClean="0">
              <a:latin typeface="Times New Roman" pitchFamily="18" charset="0"/>
              <a:cs typeface="Times New Roman" pitchFamily="18" charset="0"/>
            </a:endParaRPr>
          </a:p>
          <a:p>
            <a:pPr algn="just">
              <a:buNone/>
            </a:pPr>
            <a:r>
              <a:rPr lang="tr-TR" sz="2400" dirty="0" smtClean="0">
                <a:latin typeface="Times New Roman" pitchFamily="18" charset="0"/>
                <a:cs typeface="Times New Roman" pitchFamily="18" charset="0"/>
              </a:rPr>
              <a:t>	(2)</a:t>
            </a:r>
            <a:r>
              <a:rPr lang="tr-TR" sz="2400" b="1" dirty="0" smtClean="0">
                <a:latin typeface="Times New Roman" pitchFamily="18" charset="0"/>
                <a:cs typeface="Times New Roman" pitchFamily="18" charset="0"/>
              </a:rPr>
              <a:t> </a:t>
            </a:r>
            <a:r>
              <a:rPr lang="tr-TR" sz="2400" b="1" dirty="0" smtClean="0">
                <a:solidFill>
                  <a:srgbClr val="FF0000"/>
                </a:solidFill>
                <a:latin typeface="Times New Roman" pitchFamily="18" charset="0"/>
                <a:cs typeface="Times New Roman" pitchFamily="18" charset="0"/>
              </a:rPr>
              <a:t>Bu sözleşme </a:t>
            </a:r>
            <a:r>
              <a:rPr lang="tr-TR" sz="2400" b="1" u="sng" dirty="0" smtClean="0">
                <a:solidFill>
                  <a:srgbClr val="FF0000"/>
                </a:solidFill>
                <a:latin typeface="Times New Roman" pitchFamily="18" charset="0"/>
                <a:cs typeface="Times New Roman" pitchFamily="18" charset="0"/>
              </a:rPr>
              <a:t>yazılı yapılmadıkça geçerli olmaz.</a:t>
            </a:r>
          </a:p>
          <a:p>
            <a:pPr algn="just">
              <a:buNone/>
            </a:pPr>
            <a:r>
              <a:rPr lang="tr-TR" sz="2400" dirty="0" smtClean="0">
                <a:solidFill>
                  <a:srgbClr val="FF0000"/>
                </a:solidFill>
                <a:latin typeface="Times New Roman" pitchFamily="18" charset="0"/>
                <a:cs typeface="Times New Roman" pitchFamily="18" charset="0"/>
              </a:rPr>
              <a:t>	</a:t>
            </a:r>
            <a:r>
              <a:rPr lang="tr-TR" sz="2400" b="1" dirty="0" smtClean="0">
                <a:latin typeface="Times New Roman" pitchFamily="18" charset="0"/>
                <a:cs typeface="Times New Roman" pitchFamily="18" charset="0"/>
              </a:rPr>
              <a:t>Not: Cari hesap sözleşmesi ile ilgili hükümler </a:t>
            </a:r>
            <a:r>
              <a:rPr lang="tr-TR" sz="2400" b="1" dirty="0" err="1" smtClean="0">
                <a:latin typeface="Times New Roman" pitchFamily="18" charset="0"/>
                <a:cs typeface="Times New Roman" pitchFamily="18" charset="0"/>
              </a:rPr>
              <a:t>TTK’nun</a:t>
            </a:r>
            <a:r>
              <a:rPr lang="tr-TR" sz="2400" b="1" dirty="0" smtClean="0">
                <a:latin typeface="Times New Roman" pitchFamily="18" charset="0"/>
                <a:cs typeface="Times New Roman" pitchFamily="18" charset="0"/>
              </a:rPr>
              <a:t> 89-101.maddeleri arasında yer almaktadır.</a:t>
            </a:r>
            <a:endParaRPr lang="tr-TR" sz="2400" b="1" dirty="0" smtClean="0">
              <a:solidFill>
                <a:srgbClr val="FF0000"/>
              </a:solidFill>
              <a:latin typeface="Times New Roman" pitchFamily="18" charset="0"/>
              <a:cs typeface="Times New Roman" pitchFamily="18" charset="0"/>
            </a:endParaRPr>
          </a:p>
          <a:p>
            <a:pPr>
              <a:buNone/>
            </a:pPr>
            <a:endParaRPr lang="tr-TR" sz="2400" b="1" u="sng" dirty="0" smtClean="0">
              <a:solidFill>
                <a:srgbClr val="FF0000"/>
              </a:solidFill>
              <a:latin typeface="Times New Roman" pitchFamily="18" charset="0"/>
              <a:cs typeface="Times New Roman" pitchFamily="18" charset="0"/>
            </a:endParaRPr>
          </a:p>
          <a:p>
            <a:pPr>
              <a:buNone/>
            </a:pPr>
            <a:r>
              <a:rPr lang="tr-TR" sz="2400" b="1" dirty="0" smtClean="0">
                <a:solidFill>
                  <a:srgbClr val="FF0000"/>
                </a:solidFill>
                <a:latin typeface="Times New Roman" pitchFamily="18" charset="0"/>
                <a:cs typeface="Times New Roman" pitchFamily="18" charset="0"/>
              </a:rPr>
              <a:t> </a:t>
            </a:r>
          </a:p>
          <a:p>
            <a:pPr>
              <a:buNone/>
            </a:pPr>
            <a:endParaRPr lang="tr-TR" sz="2400" b="1" dirty="0" smtClean="0">
              <a:solidFill>
                <a:srgbClr val="FF0000"/>
              </a:solidFill>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D69FA0D1-DEE6-FA4B-AF71-8F5B3360E0F2}" type="slidenum">
              <a:rPr lang="en-US" smtClean="0"/>
              <a:pPr/>
              <a:t>20</a:t>
            </a:fld>
            <a:endParaRPr lang="en-US"/>
          </a:p>
        </p:txBody>
      </p:sp>
    </p:spTree>
    <p:extLst>
      <p:ext uri="{BB962C8B-B14F-4D97-AF65-F5344CB8AC3E}">
        <p14:creationId xmlns:p14="http://schemas.microsoft.com/office/powerpoint/2010/main" val="1659246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0"/>
            <a:ext cx="8388424" cy="1142984"/>
          </a:xfrm>
        </p:spPr>
        <p:txBody>
          <a:bodyPr/>
          <a:lstStyle/>
          <a:p>
            <a:r>
              <a:rPr lang="tr-TR" sz="2400" b="1" dirty="0" smtClean="0">
                <a:latin typeface="Times New Roman" pitchFamily="18" charset="0"/>
                <a:cs typeface="Times New Roman" pitchFamily="18" charset="0"/>
              </a:rPr>
              <a:t>YASAL DAYANAKLAR</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lnSpcReduction="10000"/>
          </a:bodyPr>
          <a:lstStyle/>
          <a:p>
            <a:pPr algn="just">
              <a:buNone/>
            </a:pPr>
            <a:r>
              <a:rPr lang="tr-TR" sz="2400" dirty="0" smtClean="0">
                <a:latin typeface="Times New Roman" pitchFamily="18" charset="0"/>
                <a:cs typeface="Times New Roman" pitchFamily="18" charset="0"/>
              </a:rPr>
              <a:t>	26/12/1992 tarihinde yayınlanan 1 Seri No.lu Muhasebe Sistemi Uygulama Genel Tebliği’nde;</a:t>
            </a:r>
          </a:p>
          <a:p>
            <a:pPr algn="just">
              <a:buNone/>
            </a:pPr>
            <a:r>
              <a:rPr lang="tr-TR" sz="2400" b="1" dirty="0" smtClean="0">
                <a:solidFill>
                  <a:srgbClr val="FF0000"/>
                </a:solidFill>
                <a:latin typeface="Times New Roman" pitchFamily="18" charset="0"/>
                <a:cs typeface="Times New Roman" pitchFamily="18" charset="0"/>
              </a:rPr>
              <a:t>	</a:t>
            </a:r>
            <a:r>
              <a:rPr lang="tr-TR" sz="2400" b="1" i="1" dirty="0" smtClean="0">
                <a:solidFill>
                  <a:srgbClr val="FF0000"/>
                </a:solidFill>
                <a:latin typeface="Times New Roman" pitchFamily="18" charset="0"/>
                <a:cs typeface="Times New Roman" pitchFamily="18" charset="0"/>
              </a:rPr>
              <a:t>“Bilanço hesapları arasında mahsup yapılamaz.” </a:t>
            </a:r>
            <a:r>
              <a:rPr lang="tr-TR" sz="2400" dirty="0" smtClean="0">
                <a:latin typeface="Times New Roman" pitchFamily="18" charset="0"/>
                <a:cs typeface="Times New Roman" pitchFamily="18" charset="0"/>
              </a:rPr>
              <a:t>açıklaması yer almaktadır.</a:t>
            </a:r>
          </a:p>
          <a:p>
            <a:pPr algn="just">
              <a:buNone/>
            </a:pPr>
            <a:r>
              <a:rPr lang="tr-TR" sz="2400" b="1" dirty="0" smtClean="0">
                <a:solidFill>
                  <a:srgbClr val="FF0000"/>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Vergi inceleme elemanları da </a:t>
            </a:r>
            <a:r>
              <a:rPr lang="tr-TR" sz="2400" dirty="0" err="1" smtClean="0">
                <a:latin typeface="Times New Roman" pitchFamily="18" charset="0"/>
                <a:cs typeface="Times New Roman" pitchFamily="18" charset="0"/>
              </a:rPr>
              <a:t>VUK’nun</a:t>
            </a:r>
            <a:r>
              <a:rPr lang="tr-TR" sz="2400" dirty="0" smtClean="0">
                <a:latin typeface="Times New Roman" pitchFamily="18" charset="0"/>
                <a:cs typeface="Times New Roman" pitchFamily="18" charset="0"/>
              </a:rPr>
              <a:t> 353/6.maddesine dayanarak cezai işlem uygulamaktadır.</a:t>
            </a:r>
          </a:p>
          <a:p>
            <a:pPr algn="just">
              <a:buNone/>
            </a:pPr>
            <a:r>
              <a:rPr lang="tr-TR" sz="2400" b="1" dirty="0" smtClean="0">
                <a:solidFill>
                  <a:srgbClr val="FF0000"/>
                </a:solidFill>
                <a:latin typeface="Times New Roman" pitchFamily="18" charset="0"/>
                <a:cs typeface="Times New Roman" pitchFamily="18" charset="0"/>
              </a:rPr>
              <a:t>	</a:t>
            </a:r>
            <a:r>
              <a:rPr lang="tr-TR" sz="2400" b="1" dirty="0" smtClean="0">
                <a:latin typeface="Times New Roman" pitchFamily="18" charset="0"/>
                <a:cs typeface="Times New Roman" pitchFamily="18" charset="0"/>
              </a:rPr>
              <a:t>VUK 353/6.Madde: </a:t>
            </a:r>
            <a:r>
              <a:rPr lang="tr-TR" sz="2400" i="1" dirty="0" smtClean="0">
                <a:latin typeface="Times New Roman" pitchFamily="18" charset="0"/>
                <a:cs typeface="Times New Roman" pitchFamily="18" charset="0"/>
              </a:rPr>
              <a:t>“Bu kanuna göre belirlenen muhasebe standartlarına, tek düzen hesap planına ve mali tablolara ilişkin usul ve esaslar ile muhasebeye yönelik bilgisayar programlarının üretilmesine ve kullanılmasına ilişkin kural ve standartlara uymayanlara </a:t>
            </a:r>
            <a:r>
              <a:rPr lang="tr-TR" sz="2400" b="1" i="1" dirty="0" smtClean="0">
                <a:solidFill>
                  <a:srgbClr val="FF0000"/>
                </a:solidFill>
                <a:latin typeface="Times New Roman" pitchFamily="18" charset="0"/>
                <a:cs typeface="Times New Roman" pitchFamily="18" charset="0"/>
              </a:rPr>
              <a:t>4.800,00 TL.(2015 yılı için geçerli tutar) özel </a:t>
            </a:r>
            <a:r>
              <a:rPr lang="tr-TR" sz="2400" b="1" i="1" dirty="0" err="1" smtClean="0">
                <a:solidFill>
                  <a:srgbClr val="FF0000"/>
                </a:solidFill>
                <a:latin typeface="Times New Roman" pitchFamily="18" charset="0"/>
                <a:cs typeface="Times New Roman" pitchFamily="18" charset="0"/>
              </a:rPr>
              <a:t>usuzsüzlük</a:t>
            </a:r>
            <a:r>
              <a:rPr lang="tr-TR" sz="2400" b="1" i="1" dirty="0" smtClean="0">
                <a:solidFill>
                  <a:srgbClr val="FF0000"/>
                </a:solidFill>
                <a:latin typeface="Times New Roman" pitchFamily="18" charset="0"/>
                <a:cs typeface="Times New Roman" pitchFamily="18" charset="0"/>
              </a:rPr>
              <a:t> cezası kesilir.”</a:t>
            </a:r>
          </a:p>
          <a:p>
            <a:pPr>
              <a:buNone/>
            </a:pPr>
            <a:r>
              <a:rPr lang="tr-TR" sz="2400" b="1" i="1" dirty="0" smtClean="0">
                <a:solidFill>
                  <a:srgbClr val="FF0000"/>
                </a:solidFill>
                <a:latin typeface="Times New Roman" pitchFamily="18" charset="0"/>
                <a:cs typeface="Times New Roman" pitchFamily="18" charset="0"/>
              </a:rPr>
              <a:t> </a:t>
            </a:r>
            <a:endParaRPr lang="tr-TR" sz="2400" b="1" dirty="0" smtClean="0">
              <a:solidFill>
                <a:srgbClr val="FF0000"/>
              </a:solidFill>
              <a:latin typeface="Times New Roman" pitchFamily="18" charset="0"/>
              <a:cs typeface="Times New Roman" pitchFamily="18" charset="0"/>
            </a:endParaRPr>
          </a:p>
          <a:p>
            <a:pPr>
              <a:buNone/>
            </a:pPr>
            <a:endParaRPr lang="tr-TR" sz="2400" b="1" dirty="0" smtClean="0">
              <a:solidFill>
                <a:srgbClr val="FF0000"/>
              </a:solidFill>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D69FA0D1-DEE6-FA4B-AF71-8F5B3360E0F2}" type="slidenum">
              <a:rPr lang="en-US" smtClean="0"/>
              <a:pPr/>
              <a:t>21</a:t>
            </a:fld>
            <a:endParaRPr lang="en-US"/>
          </a:p>
        </p:txBody>
      </p:sp>
    </p:spTree>
    <p:extLst>
      <p:ext uri="{BB962C8B-B14F-4D97-AF65-F5344CB8AC3E}">
        <p14:creationId xmlns:p14="http://schemas.microsoft.com/office/powerpoint/2010/main" val="262313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22</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340768"/>
            <a:ext cx="8229600" cy="47853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20000"/>
              </a:spcBef>
              <a:spcAft>
                <a:spcPct val="0"/>
              </a:spcAft>
              <a:buFont typeface="Wingdings" pitchFamily="2" charset="2"/>
              <a:buChar char="Ø"/>
              <a:defRPr/>
            </a:pPr>
            <a:r>
              <a:rPr lang="tr-TR" sz="2400" b="1" dirty="0" smtClean="0">
                <a:latin typeface="Times New Roman" pitchFamily="18" charset="0"/>
                <a:cs typeface="Times New Roman" pitchFamily="18" charset="0"/>
              </a:rPr>
              <a:t>ŞÜPHELİ ALACAKLAR</a:t>
            </a:r>
            <a:endParaRPr lang="tr-TR" sz="2400" dirty="0" smtClean="0">
              <a:latin typeface="Times New Roman" pitchFamily="18" charset="0"/>
              <a:cs typeface="Times New Roman" pitchFamily="18" charset="0"/>
            </a:endParaRPr>
          </a:p>
          <a:p>
            <a:pPr lvl="0" fontAlgn="base">
              <a:spcBef>
                <a:spcPct val="20000"/>
              </a:spcBef>
              <a:spcAft>
                <a:spcPct val="0"/>
              </a:spcAft>
              <a:defRPr/>
            </a:pPr>
            <a:r>
              <a:rPr lang="tr-TR" sz="2400" dirty="0" smtClean="0">
                <a:latin typeface="Times New Roman" pitchFamily="18" charset="0"/>
                <a:cs typeface="Times New Roman" pitchFamily="18" charset="0"/>
              </a:rPr>
              <a:t>Ticari ve zirai </a:t>
            </a:r>
            <a:r>
              <a:rPr lang="tr-TR" sz="2400" b="1" dirty="0" smtClean="0">
                <a:latin typeface="Times New Roman" pitchFamily="18" charset="0"/>
                <a:cs typeface="Times New Roman" pitchFamily="18" charset="0"/>
              </a:rPr>
              <a:t>kazancın elde edilmes</a:t>
            </a:r>
            <a:r>
              <a:rPr lang="tr-TR" sz="2400" dirty="0" smtClean="0">
                <a:latin typeface="Times New Roman" pitchFamily="18" charset="0"/>
                <a:cs typeface="Times New Roman" pitchFamily="18" charset="0"/>
              </a:rPr>
              <a:t>i ve </a:t>
            </a:r>
            <a:r>
              <a:rPr lang="tr-TR" sz="2400" b="1" dirty="0" smtClean="0">
                <a:latin typeface="Times New Roman" pitchFamily="18" charset="0"/>
                <a:cs typeface="Times New Roman" pitchFamily="18" charset="0"/>
              </a:rPr>
              <a:t>idame ettirilmesi</a:t>
            </a:r>
            <a:r>
              <a:rPr lang="tr-TR" sz="2400" dirty="0" smtClean="0">
                <a:latin typeface="Times New Roman" pitchFamily="18" charset="0"/>
                <a:cs typeface="Times New Roman" pitchFamily="18" charset="0"/>
              </a:rPr>
              <a:t> ile </a:t>
            </a:r>
            <a:r>
              <a:rPr lang="tr-TR" sz="2400" u="sng" dirty="0" smtClean="0">
                <a:latin typeface="Times New Roman" pitchFamily="18" charset="0"/>
                <a:cs typeface="Times New Roman" pitchFamily="18" charset="0"/>
              </a:rPr>
              <a:t>ilgili olmak şartıyla</a:t>
            </a:r>
            <a:r>
              <a:rPr lang="tr-TR" sz="2400" dirty="0" smtClean="0">
                <a:latin typeface="Times New Roman" pitchFamily="18" charset="0"/>
                <a:cs typeface="Times New Roman" pitchFamily="18" charset="0"/>
              </a:rPr>
              <a:t>;</a:t>
            </a:r>
          </a:p>
          <a:p>
            <a:pPr marL="457200" lvl="0" indent="-457200" fontAlgn="base">
              <a:spcBef>
                <a:spcPct val="20000"/>
              </a:spcBef>
              <a:spcAft>
                <a:spcPct val="0"/>
              </a:spcAft>
              <a:buAutoNum type="arabicPeriod"/>
              <a:defRPr/>
            </a:pPr>
            <a:r>
              <a:rPr kumimoji="0" lang="tr-TR" sz="2400" b="1" i="0" strike="noStrike" kern="1200" cap="none" spc="0" normalizeH="0" baseline="0" noProof="0" dirty="0" smtClean="0">
                <a:ln>
                  <a:noFill/>
                </a:ln>
                <a:effectLst/>
                <a:uLnTx/>
                <a:uFillTx/>
                <a:latin typeface="Times New Roman" pitchFamily="18" charset="0"/>
                <a:cs typeface="Times New Roman" pitchFamily="18" charset="0"/>
              </a:rPr>
              <a:t>Dava</a:t>
            </a:r>
            <a:r>
              <a:rPr kumimoji="0" lang="tr-TR" sz="2400" b="1" i="0" strike="noStrike" kern="1200" cap="none" spc="0" normalizeH="0" noProof="0" dirty="0" smtClean="0">
                <a:ln>
                  <a:noFill/>
                </a:ln>
                <a:effectLst/>
                <a:uLnTx/>
                <a:uFillTx/>
                <a:latin typeface="Times New Roman" pitchFamily="18" charset="0"/>
                <a:cs typeface="Times New Roman" pitchFamily="18" charset="0"/>
              </a:rPr>
              <a:t> ve icra </a:t>
            </a:r>
            <a:r>
              <a:rPr kumimoji="0" lang="tr-TR" sz="2400" i="0" strike="noStrike" kern="1200" cap="none" spc="0" normalizeH="0" noProof="0" dirty="0" smtClean="0">
                <a:ln>
                  <a:noFill/>
                </a:ln>
                <a:effectLst/>
                <a:uLnTx/>
                <a:uFillTx/>
                <a:latin typeface="Times New Roman" pitchFamily="18" charset="0"/>
                <a:cs typeface="Times New Roman" pitchFamily="18" charset="0"/>
              </a:rPr>
              <a:t>safhasında bulunan alacaklar;</a:t>
            </a:r>
          </a:p>
          <a:p>
            <a:pPr marL="457200" lvl="0" indent="-457200" fontAlgn="base">
              <a:spcBef>
                <a:spcPct val="20000"/>
              </a:spcBef>
              <a:spcAft>
                <a:spcPct val="0"/>
              </a:spcAft>
              <a:buAutoNum type="arabicPeriod"/>
              <a:defRPr/>
            </a:pPr>
            <a:r>
              <a:rPr lang="tr-TR" sz="2400" baseline="0" dirty="0" smtClean="0">
                <a:latin typeface="Times New Roman" pitchFamily="18" charset="0"/>
                <a:cs typeface="Times New Roman" pitchFamily="18" charset="0"/>
              </a:rPr>
              <a:t>Yapılan </a:t>
            </a:r>
            <a:r>
              <a:rPr lang="tr-TR" sz="2400" b="1" baseline="0" dirty="0" smtClean="0">
                <a:latin typeface="Times New Roman" pitchFamily="18" charset="0"/>
                <a:cs typeface="Times New Roman" pitchFamily="18" charset="0"/>
              </a:rPr>
              <a:t>protestoya</a:t>
            </a:r>
            <a:r>
              <a:rPr lang="tr-TR" sz="2400" b="1" dirty="0" smtClean="0">
                <a:latin typeface="Times New Roman" pitchFamily="18" charset="0"/>
                <a:cs typeface="Times New Roman" pitchFamily="18" charset="0"/>
              </a:rPr>
              <a:t> veya yazı ile birden fazla istenilmesine rağmen </a:t>
            </a:r>
            <a:r>
              <a:rPr lang="tr-TR" sz="2400" dirty="0" smtClean="0">
                <a:latin typeface="Times New Roman" pitchFamily="18" charset="0"/>
                <a:cs typeface="Times New Roman" pitchFamily="18" charset="0"/>
              </a:rPr>
              <a:t>borçlu tarafından ödenmemiş bulunan dava ve icra takibine değmeyecek küçük alacaklar,</a:t>
            </a:r>
          </a:p>
          <a:p>
            <a:pPr marL="457200" lvl="0" indent="-457200" fontAlgn="base">
              <a:spcBef>
                <a:spcPct val="20000"/>
              </a:spcBef>
              <a:spcAft>
                <a:spcPct val="0"/>
              </a:spcAft>
              <a:defRPr/>
            </a:pPr>
            <a:r>
              <a:rPr kumimoji="0" lang="tr-TR" sz="2400" i="0" strike="noStrike" kern="1200" cap="none" spc="0" normalizeH="0" baseline="0" noProof="0" dirty="0" smtClean="0">
                <a:ln>
                  <a:noFill/>
                </a:ln>
                <a:effectLst/>
                <a:uLnTx/>
                <a:uFillTx/>
                <a:latin typeface="Times New Roman" pitchFamily="18" charset="0"/>
                <a:cs typeface="Times New Roman" pitchFamily="18" charset="0"/>
              </a:rPr>
              <a:t>	şüpheli</a:t>
            </a:r>
            <a:r>
              <a:rPr kumimoji="0" lang="tr-TR" sz="2400" i="0" strike="noStrike" kern="1200" cap="none" spc="0" normalizeH="0" noProof="0" dirty="0" smtClean="0">
                <a:ln>
                  <a:noFill/>
                </a:ln>
                <a:effectLst/>
                <a:uLnTx/>
                <a:uFillTx/>
                <a:latin typeface="Times New Roman" pitchFamily="18" charset="0"/>
                <a:cs typeface="Times New Roman" pitchFamily="18" charset="0"/>
              </a:rPr>
              <a:t> alacak sayılır.</a:t>
            </a:r>
          </a:p>
          <a:p>
            <a:pPr lvl="0" fontAlgn="base">
              <a:spcBef>
                <a:spcPct val="20000"/>
              </a:spcBef>
              <a:spcAft>
                <a:spcPct val="0"/>
              </a:spcAft>
              <a:defRPr/>
            </a:pPr>
            <a:r>
              <a:rPr lang="tr-TR" sz="2400" noProof="0" dirty="0" smtClean="0">
                <a:latin typeface="Times New Roman" pitchFamily="18" charset="0"/>
                <a:cs typeface="Times New Roman" pitchFamily="18" charset="0"/>
              </a:rPr>
              <a:t>Şüpheli hale gelen alacaklar için değerleme gününde </a:t>
            </a:r>
            <a:r>
              <a:rPr lang="tr-TR" sz="2400" u="sng" noProof="0" dirty="0" smtClean="0">
                <a:latin typeface="Times New Roman" pitchFamily="18" charset="0"/>
                <a:cs typeface="Times New Roman" pitchFamily="18" charset="0"/>
              </a:rPr>
              <a:t>tasarruf değerine</a:t>
            </a:r>
            <a:r>
              <a:rPr lang="tr-TR" sz="2400" noProof="0" dirty="0" smtClean="0">
                <a:latin typeface="Times New Roman" pitchFamily="18" charset="0"/>
                <a:cs typeface="Times New Roman" pitchFamily="18" charset="0"/>
              </a:rPr>
              <a:t> göre pasifte karşılık </a:t>
            </a:r>
            <a:r>
              <a:rPr lang="tr-TR" sz="2400" u="sng" noProof="0" dirty="0" smtClean="0">
                <a:latin typeface="Times New Roman" pitchFamily="18" charset="0"/>
                <a:cs typeface="Times New Roman" pitchFamily="18" charset="0"/>
              </a:rPr>
              <a:t>ayrılabilir.</a:t>
            </a:r>
            <a:r>
              <a:rPr lang="tr-TR" sz="2400" u="sng" dirty="0" smtClean="0"/>
              <a:t> </a:t>
            </a:r>
          </a:p>
          <a:p>
            <a:pPr lvl="0" fontAlgn="base">
              <a:spcBef>
                <a:spcPct val="20000"/>
              </a:spcBef>
              <a:spcAft>
                <a:spcPct val="0"/>
              </a:spcAft>
              <a:defRPr/>
            </a:pPr>
            <a:r>
              <a:rPr lang="tr-TR" sz="2400" dirty="0" smtClean="0">
                <a:latin typeface="Times New Roman" pitchFamily="18" charset="0"/>
                <a:cs typeface="Times New Roman" pitchFamily="18" charset="0"/>
              </a:rPr>
              <a:t>(Tasarruf değeri, bir iktisadi kıymetin değerleme gününde sahibi için arz ettiği gerçek değeridir. (VUK 264))</a:t>
            </a:r>
          </a:p>
          <a:p>
            <a:pPr lvl="0" fontAlgn="base">
              <a:spcBef>
                <a:spcPct val="20000"/>
              </a:spcBef>
              <a:spcAft>
                <a:spcPct val="0"/>
              </a:spcAft>
              <a:defRPr/>
            </a:pPr>
            <a:r>
              <a:rPr lang="tr-TR" sz="2400" dirty="0" smtClean="0">
                <a:latin typeface="Times New Roman" pitchFamily="18" charset="0"/>
                <a:cs typeface="Times New Roman" pitchFamily="18" charset="0"/>
              </a:rPr>
              <a:t> </a:t>
            </a:r>
          </a:p>
          <a:p>
            <a:pPr marL="457200" lvl="0" indent="-457200" fontAlgn="base">
              <a:spcBef>
                <a:spcPct val="20000"/>
              </a:spcBef>
              <a:spcAft>
                <a:spcPct val="0"/>
              </a:spcAft>
              <a:defRPr/>
            </a:pPr>
            <a:endParaRPr kumimoji="0" lang="tr-TR" sz="2400" b="1" i="0" strike="noStrike" kern="1200" cap="none" spc="0" normalizeH="0" noProof="0" dirty="0" smtClean="0">
              <a:ln>
                <a:noFill/>
              </a:ln>
              <a:solidFill>
                <a:srgbClr val="FF2900"/>
              </a:solidFill>
              <a:effectLst/>
              <a:uLnTx/>
              <a:uFillTx/>
              <a:latin typeface="Times New Roman" pitchFamily="18" charset="0"/>
              <a:cs typeface="Times New Roman" pitchFamily="18" charset="0"/>
            </a:endParaRPr>
          </a:p>
          <a:p>
            <a:pPr marL="457200" lvl="0" indent="-457200" fontAlgn="base">
              <a:spcBef>
                <a:spcPct val="20000"/>
              </a:spcBef>
              <a:spcAft>
                <a:spcPct val="0"/>
              </a:spcAft>
              <a:defRPr/>
            </a:pPr>
            <a:r>
              <a:rPr lang="tr-TR" sz="2400" b="1" baseline="0" dirty="0" smtClean="0">
                <a:solidFill>
                  <a:srgbClr val="FF2900"/>
                </a:solidFill>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544700797"/>
      </p:ext>
    </p:extLst>
  </p:cSld>
  <p:clrMapOvr>
    <a:masterClrMapping/>
  </p:clrMapOvr>
  <p:transition spd="med">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980728"/>
            <a:ext cx="8435280" cy="5145435"/>
          </a:xfrm>
        </p:spPr>
        <p:txBody>
          <a:bodyPr/>
          <a:lstStyle/>
          <a:p>
            <a:endParaRPr lang="tr-TR" sz="2400" dirty="0" smtClean="0">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ŞÜPHELİ ALACAK KARŞILIĞI AYIRABİLMEK İÇİN GEREKEN ŞARTLAR</a:t>
            </a:r>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23</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457200" rtl="0" eaLnBrk="1" fontAlgn="base" latinLnBrk="0" hangingPunct="1">
              <a:lnSpc>
                <a:spcPct val="100000"/>
              </a:lnSpc>
              <a:spcBef>
                <a:spcPct val="20000"/>
              </a:spcBef>
              <a:spcAft>
                <a:spcPct val="0"/>
              </a:spcAft>
              <a:buClrTx/>
              <a:buSzTx/>
              <a:buAutoNum type="arabicPeriod"/>
              <a:tabLst/>
              <a:defRPr/>
            </a:pPr>
            <a:endParaRPr lang="tr-TR" sz="2200" dirty="0" smtClean="0">
              <a:latin typeface="Times New Roman" pitchFamily="18" charset="0"/>
              <a:cs typeface="Times New Roman" pitchFamily="18" charset="0"/>
            </a:endParaRPr>
          </a:p>
          <a:p>
            <a:pPr marL="457200" marR="0" lvl="0" indent="-457200" algn="l" defTabSz="457200" rtl="0" eaLnBrk="1" fontAlgn="base" latinLnBrk="0" hangingPunct="1">
              <a:lnSpc>
                <a:spcPct val="100000"/>
              </a:lnSpc>
              <a:spcBef>
                <a:spcPct val="20000"/>
              </a:spcBef>
              <a:spcAft>
                <a:spcPct val="0"/>
              </a:spcAft>
              <a:buClrTx/>
              <a:buSzTx/>
              <a:buAutoNum type="arabicPeriod"/>
              <a:tabLst/>
              <a:defRPr/>
            </a:pPr>
            <a:endParaRPr lang="tr-TR" sz="2200" dirty="0" smtClean="0">
              <a:latin typeface="Times New Roman" pitchFamily="18" charset="0"/>
              <a:cs typeface="Times New Roman" pitchFamily="18" charset="0"/>
            </a:endParaRPr>
          </a:p>
          <a:p>
            <a:pPr marL="457200" marR="0" lvl="0" indent="-457200" algn="l" defTabSz="457200" rtl="0" eaLnBrk="1" fontAlgn="base" latinLnBrk="0" hangingPunct="1">
              <a:lnSpc>
                <a:spcPct val="100000"/>
              </a:lnSpc>
              <a:spcBef>
                <a:spcPct val="20000"/>
              </a:spcBef>
              <a:spcAft>
                <a:spcPct val="0"/>
              </a:spcAft>
              <a:buClrTx/>
              <a:buSzTx/>
              <a:buAutoNum type="arabicPeriod"/>
              <a:tabLst/>
              <a:defRPr/>
            </a:pPr>
            <a:r>
              <a:rPr lang="tr-TR" sz="2200" dirty="0" smtClean="0">
                <a:latin typeface="Times New Roman" pitchFamily="18" charset="0"/>
                <a:cs typeface="Times New Roman" pitchFamily="18" charset="0"/>
              </a:rPr>
              <a:t>Alacak </a:t>
            </a:r>
            <a:r>
              <a:rPr lang="tr-TR" sz="2200" b="1" dirty="0" smtClean="0">
                <a:latin typeface="Times New Roman" pitchFamily="18" charset="0"/>
                <a:cs typeface="Times New Roman" pitchFamily="18" charset="0"/>
              </a:rPr>
              <a:t>ticari ve zirai kazancın </a:t>
            </a:r>
            <a:r>
              <a:rPr lang="tr-TR" sz="2200" dirty="0" smtClean="0">
                <a:latin typeface="Times New Roman" pitchFamily="18" charset="0"/>
                <a:cs typeface="Times New Roman" pitchFamily="18" charset="0"/>
              </a:rPr>
              <a:t>elde edilmesi ve devamı ile ilgili olmalıdır.</a:t>
            </a:r>
          </a:p>
          <a:p>
            <a:pPr marL="457200" marR="0" lvl="0" indent="-457200" algn="l" defTabSz="457200" rtl="0" eaLnBrk="1" fontAlgn="base" latinLnBrk="0" hangingPunct="1">
              <a:lnSpc>
                <a:spcPct val="100000"/>
              </a:lnSpc>
              <a:spcBef>
                <a:spcPct val="20000"/>
              </a:spcBef>
              <a:spcAft>
                <a:spcPct val="0"/>
              </a:spcAft>
              <a:buClrTx/>
              <a:buSzTx/>
              <a:buAutoNum type="arabicPeriod"/>
              <a:tabLst/>
              <a:defRPr/>
            </a:pPr>
            <a:r>
              <a:rPr lang="tr-TR" sz="2200" dirty="0" smtClean="0">
                <a:latin typeface="Times New Roman" pitchFamily="18" charset="0"/>
                <a:cs typeface="Times New Roman" pitchFamily="18" charset="0"/>
              </a:rPr>
              <a:t>Alacak hasılat olarak kaydedilmiş olmalıdır.</a:t>
            </a:r>
          </a:p>
          <a:p>
            <a:pPr marL="457200" marR="0" lvl="0" indent="-457200" algn="l" defTabSz="457200" rtl="0" eaLnBrk="1" fontAlgn="base" latinLnBrk="0" hangingPunct="1">
              <a:lnSpc>
                <a:spcPct val="100000"/>
              </a:lnSpc>
              <a:spcBef>
                <a:spcPct val="20000"/>
              </a:spcBef>
              <a:spcAft>
                <a:spcPct val="0"/>
              </a:spcAft>
              <a:buClrTx/>
              <a:buSzTx/>
              <a:buAutoNum type="arabicPeriod"/>
              <a:tabLst/>
              <a:defRPr/>
            </a:pPr>
            <a:r>
              <a:rPr lang="tr-TR" sz="2200" dirty="0" smtClean="0">
                <a:latin typeface="Times New Roman" pitchFamily="18" charset="0"/>
                <a:cs typeface="Times New Roman" pitchFamily="18" charset="0"/>
              </a:rPr>
              <a:t>Alacak dava veya icra safhasında olmalıdır. </a:t>
            </a:r>
          </a:p>
          <a:p>
            <a:pPr marL="457200" marR="0" lvl="0" indent="-457200" algn="l" defTabSz="457200" rtl="0" eaLnBrk="1" fontAlgn="base" latinLnBrk="0" hangingPunct="1">
              <a:lnSpc>
                <a:spcPct val="100000"/>
              </a:lnSpc>
              <a:spcBef>
                <a:spcPct val="20000"/>
              </a:spcBef>
              <a:spcAft>
                <a:spcPct val="0"/>
              </a:spcAft>
              <a:buClrTx/>
              <a:buSzTx/>
              <a:buAutoNum type="arabicPeriod"/>
              <a:tabLst/>
              <a:defRPr/>
            </a:pPr>
            <a:r>
              <a:rPr lang="tr-TR" sz="2200" dirty="0" smtClean="0">
                <a:latin typeface="Times New Roman" pitchFamily="18" charset="0"/>
                <a:cs typeface="Times New Roman" pitchFamily="18" charset="0"/>
              </a:rPr>
              <a:t>Veya yapılan protestoya ya da yazı ile birden fazla istenilmiş olmasına rağmen borçlu tarafından ödenmemiş bulunan dava ve icra takibine değmeyecek derecede küçük alacak olması gerekir. </a:t>
            </a:r>
          </a:p>
          <a:p>
            <a:pPr marL="457200" marR="0" lvl="0" indent="-457200" algn="l" defTabSz="457200" rtl="0" eaLnBrk="1" fontAlgn="base" latinLnBrk="0" hangingPunct="1">
              <a:lnSpc>
                <a:spcPct val="100000"/>
              </a:lnSpc>
              <a:spcBef>
                <a:spcPct val="20000"/>
              </a:spcBef>
              <a:spcAft>
                <a:spcPct val="0"/>
              </a:spcAft>
              <a:buClrTx/>
              <a:buSzTx/>
              <a:buAutoNum type="arabicPeriod"/>
              <a:tabLst/>
              <a:defRPr/>
            </a:pPr>
            <a:r>
              <a:rPr lang="tr-TR" sz="2200" dirty="0" smtClean="0">
                <a:latin typeface="Times New Roman" pitchFamily="18" charset="0"/>
                <a:cs typeface="Times New Roman" pitchFamily="18" charset="0"/>
              </a:rPr>
              <a:t>Alacak </a:t>
            </a:r>
            <a:r>
              <a:rPr lang="tr-TR" sz="2200" b="1" dirty="0" smtClean="0">
                <a:latin typeface="Times New Roman" pitchFamily="18" charset="0"/>
                <a:cs typeface="Times New Roman" pitchFamily="18" charset="0"/>
              </a:rPr>
              <a:t>teminatlı </a:t>
            </a:r>
            <a:r>
              <a:rPr lang="tr-TR" sz="2200" dirty="0" smtClean="0">
                <a:latin typeface="Times New Roman" pitchFamily="18" charset="0"/>
                <a:cs typeface="Times New Roman" pitchFamily="18" charset="0"/>
              </a:rPr>
              <a:t>olmamalıdır.</a:t>
            </a:r>
          </a:p>
          <a:p>
            <a:pPr marL="457200" marR="0" lvl="0" indent="-457200" algn="l" defTabSz="457200" rtl="0" eaLnBrk="1" fontAlgn="base" latinLnBrk="0" hangingPunct="1">
              <a:lnSpc>
                <a:spcPct val="100000"/>
              </a:lnSpc>
              <a:spcBef>
                <a:spcPct val="20000"/>
              </a:spcBef>
              <a:spcAft>
                <a:spcPct val="0"/>
              </a:spcAft>
              <a:buClrTx/>
              <a:buSzTx/>
              <a:buAutoNum type="arabicPeriod"/>
              <a:tabLst/>
              <a:defRPr/>
            </a:pPr>
            <a:r>
              <a:rPr lang="tr-TR" sz="2200" dirty="0" smtClean="0">
                <a:latin typeface="Times New Roman" pitchFamily="18" charset="0"/>
                <a:cs typeface="Times New Roman" pitchFamily="18" charset="0"/>
              </a:rPr>
              <a:t>Alacaklı mükellef  </a:t>
            </a:r>
            <a:r>
              <a:rPr lang="tr-TR" sz="2200" b="1" dirty="0" smtClean="0">
                <a:latin typeface="Times New Roman" pitchFamily="18" charset="0"/>
                <a:cs typeface="Times New Roman" pitchFamily="18" charset="0"/>
              </a:rPr>
              <a:t>bilanço</a:t>
            </a:r>
            <a:r>
              <a:rPr lang="tr-TR" sz="2200" dirty="0" smtClean="0">
                <a:latin typeface="Times New Roman" pitchFamily="18" charset="0"/>
                <a:cs typeface="Times New Roman" pitchFamily="18" charset="0"/>
              </a:rPr>
              <a:t> esasına göre defter tutuyor olmalıdır.</a:t>
            </a:r>
          </a:p>
          <a:p>
            <a:pPr marL="457200" marR="0" lvl="0" indent="-457200" algn="l" defTabSz="457200" rtl="0" eaLnBrk="1" fontAlgn="base" latinLnBrk="0" hangingPunct="1">
              <a:lnSpc>
                <a:spcPct val="100000"/>
              </a:lnSpc>
              <a:spcBef>
                <a:spcPct val="20000"/>
              </a:spcBef>
              <a:spcAft>
                <a:spcPct val="0"/>
              </a:spcAft>
              <a:buClrTx/>
              <a:buSzTx/>
              <a:buAutoNum type="arabicPeriod"/>
              <a:tabLst/>
              <a:defRPr/>
            </a:pPr>
            <a:r>
              <a:rPr lang="tr-TR" sz="2200" dirty="0" smtClean="0">
                <a:latin typeface="Times New Roman" pitchFamily="18" charset="0"/>
                <a:cs typeface="Times New Roman" pitchFamily="18" charset="0"/>
              </a:rPr>
              <a:t>Alacak değerleme günü itibarıyla şüpheli hale gelmiş olmalıdır.</a:t>
            </a:r>
          </a:p>
          <a:p>
            <a:pPr marL="457200" marR="0" lvl="0" indent="-457200" algn="l" defTabSz="457200" rtl="0" eaLnBrk="1" fontAlgn="base" latinLnBrk="0" hangingPunct="1">
              <a:lnSpc>
                <a:spcPct val="100000"/>
              </a:lnSpc>
              <a:spcBef>
                <a:spcPct val="20000"/>
              </a:spcBef>
              <a:spcAft>
                <a:spcPct val="0"/>
              </a:spcAft>
              <a:buClrTx/>
              <a:buSzTx/>
              <a:tabLst/>
              <a:defRPr/>
            </a:pPr>
            <a:r>
              <a:rPr lang="tr-TR" sz="2200" dirty="0" smtClean="0">
                <a:latin typeface="Times New Roman" pitchFamily="18" charset="0"/>
                <a:cs typeface="Times New Roman" pitchFamily="18" charset="0"/>
              </a:rPr>
              <a:t> </a:t>
            </a:r>
          </a:p>
          <a:p>
            <a:endParaRPr lang="tr-TR" sz="2400" dirty="0"/>
          </a:p>
          <a:p>
            <a:pPr marL="354013" marR="0" lvl="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324394907"/>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dissolv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dissolv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dissolv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ssolv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dissolv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dissolve">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24</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Alacağın vadesi geldiği halde tahsil edilmemiş olması karşılık ayırmak için tek başına yeterli değildir.</a:t>
            </a:r>
          </a:p>
          <a:p>
            <a:pPr marR="0" lvl="0" algn="just"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Vadesinde ödenmeyen alacaklar için kanuni yollara hangi dönemde başvurulduysa alacak o </a:t>
            </a:r>
            <a:r>
              <a:rPr lang="tr-TR" sz="2400" b="1" dirty="0" smtClean="0">
                <a:latin typeface="Times New Roman" pitchFamily="18" charset="0"/>
                <a:cs typeface="Times New Roman" pitchFamily="18" charset="0"/>
              </a:rPr>
              <a:t>dönemde şüpheli hale gelir.</a:t>
            </a:r>
          </a:p>
          <a:p>
            <a:pPr marR="0" lvl="0" algn="just"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Şüpheli alacak karşılığı ayırmak </a:t>
            </a:r>
            <a:r>
              <a:rPr lang="tr-TR" sz="2400" b="1" dirty="0" smtClean="0">
                <a:latin typeface="Times New Roman" pitchFamily="18" charset="0"/>
                <a:cs typeface="Times New Roman" pitchFamily="18" charset="0"/>
              </a:rPr>
              <a:t>ihtiyaridir</a:t>
            </a:r>
            <a:r>
              <a:rPr lang="tr-TR" sz="2400" dirty="0" smtClean="0">
                <a:latin typeface="Times New Roman" pitchFamily="18" charset="0"/>
                <a:cs typeface="Times New Roman" pitchFamily="18" charset="0"/>
              </a:rPr>
              <a:t>.</a:t>
            </a:r>
          </a:p>
          <a:p>
            <a:pPr marR="0" lvl="0" algn="just"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Alacağın şüpheli hale geldiği dönemde karşılık ayrılmadığı durumda, ihtiyariliğin </a:t>
            </a:r>
            <a:r>
              <a:rPr lang="tr-TR" sz="2400" b="1" u="sng" dirty="0" smtClean="0">
                <a:latin typeface="Times New Roman" pitchFamily="18" charset="0"/>
                <a:cs typeface="Times New Roman" pitchFamily="18" charset="0"/>
              </a:rPr>
              <a:t>karşılık ayırmama yönünde kullanıldığı kabul edilerek</a:t>
            </a:r>
            <a:r>
              <a:rPr lang="tr-TR" sz="2400" b="1" dirty="0" smtClean="0">
                <a:latin typeface="Times New Roman" pitchFamily="18" charset="0"/>
                <a:cs typeface="Times New Roman" pitchFamily="18" charset="0"/>
              </a:rPr>
              <a:t>,</a:t>
            </a:r>
            <a:r>
              <a:rPr lang="tr-TR" sz="2400" dirty="0" smtClean="0">
                <a:latin typeface="Times New Roman" pitchFamily="18" charset="0"/>
                <a:cs typeface="Times New Roman" pitchFamily="18" charset="0"/>
              </a:rPr>
              <a:t> daha sonraki dönemlerde bu alacak için karşılık ayrılamaz.</a:t>
            </a:r>
          </a:p>
          <a:p>
            <a:pPr marR="0" lvl="0" algn="just"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Ancak hakim görüşün bu olmasına rağmen aksine mahkeme kararları da mevcuttur.</a:t>
            </a:r>
          </a:p>
          <a:p>
            <a:pPr marR="0" lvl="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p>
          <a:p>
            <a:pPr marR="0" lvl="0" algn="l" defTabSz="457200" rtl="0" eaLnBrk="1" fontAlgn="base" latinLnBrk="0" hangingPunct="1">
              <a:lnSpc>
                <a:spcPct val="100000"/>
              </a:lnSpc>
              <a:spcBef>
                <a:spcPct val="20000"/>
              </a:spcBef>
              <a:spcAft>
                <a:spcPct val="0"/>
              </a:spcAft>
              <a:buClrTx/>
              <a:buSzTx/>
              <a:tabLst/>
              <a:defRPr/>
            </a:pPr>
            <a:endParaRPr lang="tr-TR" sz="2400" b="1" dirty="0" smtClean="0">
              <a:solidFill>
                <a:srgbClr val="FF0000"/>
              </a:solidFill>
              <a:latin typeface="Times New Roman" pitchFamily="18" charset="0"/>
              <a:cs typeface="Times New Roman" pitchFamily="18" charset="0"/>
            </a:endParaRPr>
          </a:p>
          <a:p>
            <a:pPr marR="0" lvl="0" algn="l" defTabSz="457200" rtl="0" eaLnBrk="1" fontAlgn="base" latinLnBrk="0" hangingPunct="1">
              <a:lnSpc>
                <a:spcPct val="100000"/>
              </a:lnSpc>
              <a:spcBef>
                <a:spcPct val="20000"/>
              </a:spcBef>
              <a:spcAft>
                <a:spcPct val="0"/>
              </a:spcAft>
              <a:buClrTx/>
              <a:buSzTx/>
              <a:tabLst/>
              <a:defRPr/>
            </a:pPr>
            <a:endParaRPr lang="tr-TR" sz="2400" dirty="0" smtClean="0">
              <a:latin typeface="Times New Roman" pitchFamily="18" charset="0"/>
              <a:cs typeface="Times New Roman" pitchFamily="18" charset="0"/>
            </a:endParaRPr>
          </a:p>
          <a:p>
            <a:endParaRPr lang="tr-TR" sz="2400" dirty="0"/>
          </a:p>
          <a:p>
            <a:pPr marL="354013" marR="0" lvl="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549776505"/>
      </p:ext>
    </p:extLst>
  </p:cSld>
  <p:clrMapOvr>
    <a:masterClrMapping/>
  </p:clrMapOvr>
  <p:transition spd="med">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25</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560040" y="1000298"/>
            <a:ext cx="8229600" cy="4857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ü"/>
            </a:pPr>
            <a:endParaRPr lang="tr-TR" sz="2000" dirty="0" smtClean="0">
              <a:latin typeface="Times New Roman" pitchFamily="18" charset="0"/>
              <a:cs typeface="Times New Roman" pitchFamily="18" charset="0"/>
            </a:endParaRPr>
          </a:p>
          <a:p>
            <a:pPr>
              <a:buFont typeface="Wingdings" pitchFamily="2" charset="2"/>
              <a:buChar char="ü"/>
            </a:pPr>
            <a:r>
              <a:rPr lang="tr-TR" b="1" dirty="0" smtClean="0">
                <a:latin typeface="Times New Roman" pitchFamily="18" charset="0"/>
                <a:cs typeface="Times New Roman" pitchFamily="18" charset="0"/>
              </a:rPr>
              <a:t>ŞÜPHELİ ALACAK KARŞILIĞI AYRILMASI  İLE İLGİLİ ÖZELLİKLİ DURUMLA</a:t>
            </a:r>
            <a:r>
              <a:rPr lang="tr-TR" sz="2000" b="1" dirty="0" smtClean="0">
                <a:latin typeface="Times New Roman" pitchFamily="18" charset="0"/>
                <a:cs typeface="Times New Roman" pitchFamily="18" charset="0"/>
              </a:rPr>
              <a:t>R</a:t>
            </a:r>
          </a:p>
          <a:p>
            <a:pPr>
              <a:buFont typeface="Wingdings" pitchFamily="2" charset="2"/>
              <a:buChar char="ü"/>
            </a:pPr>
            <a:r>
              <a:rPr lang="tr-TR" sz="2000" dirty="0" smtClean="0">
                <a:latin typeface="Times New Roman" pitchFamily="18" charset="0"/>
                <a:cs typeface="Times New Roman" pitchFamily="18" charset="0"/>
              </a:rPr>
              <a:t>Kampanyalı </a:t>
            </a:r>
            <a:r>
              <a:rPr lang="tr-TR" sz="2000" dirty="0">
                <a:latin typeface="Times New Roman" pitchFamily="18" charset="0"/>
                <a:cs typeface="Times New Roman" pitchFamily="18" charset="0"/>
              </a:rPr>
              <a:t>(</a:t>
            </a:r>
            <a:r>
              <a:rPr lang="tr-TR" sz="2000" b="1" dirty="0">
                <a:latin typeface="Times New Roman" pitchFamily="18" charset="0"/>
                <a:cs typeface="Times New Roman" pitchFamily="18" charset="0"/>
              </a:rPr>
              <a:t>ön ödemeli</a:t>
            </a:r>
            <a:r>
              <a:rPr lang="tr-TR" sz="2000" dirty="0">
                <a:latin typeface="Times New Roman" pitchFamily="18" charset="0"/>
                <a:cs typeface="Times New Roman" pitchFamily="18" charset="0"/>
              </a:rPr>
              <a:t>) satışlardan doğan alacaklar ve </a:t>
            </a:r>
            <a:r>
              <a:rPr lang="tr-TR" sz="2000" b="1" dirty="0" smtClean="0">
                <a:latin typeface="Times New Roman" pitchFamily="18" charset="0"/>
                <a:cs typeface="Times New Roman" pitchFamily="18" charset="0"/>
              </a:rPr>
              <a:t>avans </a:t>
            </a:r>
            <a:r>
              <a:rPr lang="tr-TR" sz="2000" dirty="0" smtClean="0">
                <a:latin typeface="Times New Roman" pitchFamily="18" charset="0"/>
                <a:cs typeface="Times New Roman" pitchFamily="18" charset="0"/>
              </a:rPr>
              <a:t>mahiyetindeki </a:t>
            </a:r>
            <a:r>
              <a:rPr lang="tr-TR" sz="2000" u="sng" dirty="0">
                <a:latin typeface="Times New Roman" pitchFamily="18" charset="0"/>
                <a:cs typeface="Times New Roman" pitchFamily="18" charset="0"/>
              </a:rPr>
              <a:t>alacaklar için karşılık ayrılamaz</a:t>
            </a:r>
            <a:r>
              <a:rPr lang="tr-TR" sz="2000" u="sng" dirty="0" smtClean="0">
                <a:latin typeface="Times New Roman" pitchFamily="18" charset="0"/>
                <a:cs typeface="Times New Roman" pitchFamily="18" charset="0"/>
              </a:rPr>
              <a:t>.</a:t>
            </a:r>
          </a:p>
          <a:p>
            <a:endParaRPr lang="tr-TR" sz="2000" dirty="0">
              <a:latin typeface="Times New Roman" pitchFamily="18" charset="0"/>
              <a:cs typeface="Times New Roman" pitchFamily="18" charset="0"/>
            </a:endParaRPr>
          </a:p>
          <a:p>
            <a:pPr>
              <a:buFont typeface="Wingdings" pitchFamily="2" charset="2"/>
              <a:buChar char="ü"/>
            </a:pPr>
            <a:r>
              <a:rPr lang="tr-TR" sz="2000" dirty="0">
                <a:latin typeface="Times New Roman" pitchFamily="18" charset="0"/>
                <a:cs typeface="Times New Roman" pitchFamily="18" charset="0"/>
              </a:rPr>
              <a:t>334 sayılı VUK Genel Tebliği’ne göre alacağın ilgili dönem kayıtlarına girmiş olması ve </a:t>
            </a:r>
            <a:r>
              <a:rPr lang="tr-TR" sz="2000" u="sng" dirty="0">
                <a:latin typeface="Times New Roman" pitchFamily="18" charset="0"/>
                <a:cs typeface="Times New Roman" pitchFamily="18" charset="0"/>
              </a:rPr>
              <a:t>KDV beyannamelerinde beyan edilmiş olması şartıyla</a:t>
            </a:r>
            <a:r>
              <a:rPr lang="tr-TR" sz="2000" dirty="0">
                <a:latin typeface="Times New Roman" pitchFamily="18" charset="0"/>
                <a:cs typeface="Times New Roman" pitchFamily="18" charset="0"/>
              </a:rPr>
              <a:t>, KDV içeren şüpheli alacaklarda </a:t>
            </a:r>
            <a:r>
              <a:rPr lang="tr-TR" sz="2000" b="1" dirty="0" smtClean="0">
                <a:latin typeface="Times New Roman" pitchFamily="18" charset="0"/>
                <a:cs typeface="Times New Roman" pitchFamily="18" charset="0"/>
              </a:rPr>
              <a:t>KDV </a:t>
            </a:r>
            <a:r>
              <a:rPr lang="tr-TR" sz="2000" b="1" dirty="0">
                <a:latin typeface="Times New Roman" pitchFamily="18" charset="0"/>
                <a:cs typeface="Times New Roman" pitchFamily="18" charset="0"/>
              </a:rPr>
              <a:t>için de karşılık ayrılabilecektir</a:t>
            </a:r>
            <a:r>
              <a:rPr lang="tr-TR" sz="2000" b="1" dirty="0" smtClean="0">
                <a:latin typeface="Times New Roman" pitchFamily="18" charset="0"/>
                <a:cs typeface="Times New Roman" pitchFamily="18" charset="0"/>
              </a:rPr>
              <a:t>.</a:t>
            </a:r>
          </a:p>
          <a:p>
            <a:endParaRPr lang="tr-TR" sz="2000" b="1" dirty="0">
              <a:latin typeface="Times New Roman" pitchFamily="18" charset="0"/>
              <a:cs typeface="Times New Roman" pitchFamily="18" charset="0"/>
            </a:endParaRPr>
          </a:p>
          <a:p>
            <a:pPr>
              <a:buFont typeface="Wingdings" pitchFamily="2" charset="2"/>
              <a:buChar char="ü"/>
            </a:pPr>
            <a:r>
              <a:rPr lang="tr-TR" sz="2000" dirty="0">
                <a:latin typeface="Times New Roman" pitchFamily="18" charset="0"/>
                <a:cs typeface="Times New Roman" pitchFamily="18" charset="0"/>
              </a:rPr>
              <a:t>Aciz vesikasına bağlanan alacaklarda alacağın </a:t>
            </a:r>
            <a:r>
              <a:rPr lang="tr-TR" sz="2000" u="sng" dirty="0">
                <a:latin typeface="Times New Roman" pitchFamily="18" charset="0"/>
                <a:cs typeface="Times New Roman" pitchFamily="18" charset="0"/>
              </a:rPr>
              <a:t>tamamı için değil</a:t>
            </a:r>
            <a:r>
              <a:rPr lang="tr-TR" sz="2000" dirty="0">
                <a:latin typeface="Times New Roman" pitchFamily="18" charset="0"/>
                <a:cs typeface="Times New Roman" pitchFamily="18" charset="0"/>
              </a:rPr>
              <a:t> bu </a:t>
            </a:r>
            <a:r>
              <a:rPr lang="tr-TR" sz="2000" b="1" dirty="0">
                <a:latin typeface="Times New Roman" pitchFamily="18" charset="0"/>
                <a:cs typeface="Times New Roman" pitchFamily="18" charset="0"/>
              </a:rPr>
              <a:t>vesikada yer alan tutar kadar karşılık ayrılabilir</a:t>
            </a:r>
            <a:r>
              <a:rPr lang="tr-TR" sz="2000" b="1" dirty="0" smtClean="0">
                <a:latin typeface="Times New Roman" pitchFamily="18" charset="0"/>
                <a:cs typeface="Times New Roman" pitchFamily="18" charset="0"/>
              </a:rPr>
              <a:t>.</a:t>
            </a:r>
          </a:p>
          <a:p>
            <a:endParaRPr lang="tr-TR" sz="2000" b="1" dirty="0">
              <a:latin typeface="Times New Roman" pitchFamily="18" charset="0"/>
              <a:cs typeface="Times New Roman" pitchFamily="18" charset="0"/>
            </a:endParaRPr>
          </a:p>
          <a:p>
            <a:pPr>
              <a:buFont typeface="Wingdings" pitchFamily="2" charset="2"/>
              <a:buChar char="ü"/>
            </a:pPr>
            <a:r>
              <a:rPr lang="tr-TR" sz="2000" dirty="0">
                <a:latin typeface="Times New Roman" pitchFamily="18" charset="0"/>
                <a:cs typeface="Times New Roman" pitchFamily="18" charset="0"/>
              </a:rPr>
              <a:t>Yurt dışından olan alacaklar içinde dava </a:t>
            </a:r>
            <a:r>
              <a:rPr lang="tr-TR" sz="2000" u="sng" dirty="0">
                <a:latin typeface="Times New Roman" pitchFamily="18" charset="0"/>
                <a:cs typeface="Times New Roman" pitchFamily="18" charset="0"/>
              </a:rPr>
              <a:t>açıldığının dış temsilciliklere onaylatılması şartıyla karşılık </a:t>
            </a:r>
            <a:r>
              <a:rPr lang="tr-TR" sz="2000" u="sng" dirty="0" smtClean="0">
                <a:latin typeface="Times New Roman" pitchFamily="18" charset="0"/>
                <a:cs typeface="Times New Roman" pitchFamily="18" charset="0"/>
              </a:rPr>
              <a:t>ayrılabilir.</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(VUK md 323</a:t>
            </a:r>
            <a:r>
              <a:rPr lang="tr-TR" sz="2000" dirty="0" smtClean="0">
                <a:latin typeface="Times New Roman" pitchFamily="18" charset="0"/>
                <a:cs typeface="Times New Roman" pitchFamily="18" charset="0"/>
              </a:rPr>
              <a:t>)</a:t>
            </a:r>
          </a:p>
          <a:p>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a:buFont typeface="Wingdings" pitchFamily="2" charset="2"/>
              <a:buChar char="ü"/>
            </a:pPr>
            <a:r>
              <a:rPr lang="tr-TR" sz="2000" u="sng" dirty="0" smtClean="0">
                <a:latin typeface="Times New Roman" pitchFamily="18" charset="0"/>
                <a:cs typeface="Times New Roman" pitchFamily="18" charset="0"/>
              </a:rPr>
              <a:t>İştiraklerden </a:t>
            </a:r>
            <a:r>
              <a:rPr lang="tr-TR" sz="2000" u="sng" dirty="0">
                <a:latin typeface="Times New Roman" pitchFamily="18" charset="0"/>
                <a:cs typeface="Times New Roman" pitchFamily="18" charset="0"/>
              </a:rPr>
              <a:t>olan alacaklar için</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karşılık ayrılabilir</a:t>
            </a:r>
            <a:r>
              <a:rPr lang="tr-TR" sz="2000" b="1" dirty="0" smtClean="0">
                <a:latin typeface="Times New Roman" pitchFamily="18" charset="0"/>
                <a:cs typeface="Times New Roman" pitchFamily="18" charset="0"/>
              </a:rPr>
              <a:t>. </a:t>
            </a:r>
          </a:p>
          <a:p>
            <a:r>
              <a:rPr lang="tr-TR" sz="2000" b="1" dirty="0" smtClean="0">
                <a:latin typeface="Times New Roman" pitchFamily="18" charset="0"/>
                <a:cs typeface="Times New Roman" pitchFamily="18" charset="0"/>
              </a:rPr>
              <a:t> </a:t>
            </a:r>
            <a:endParaRPr lang="tr-TR" b="1" dirty="0"/>
          </a:p>
        </p:txBody>
      </p:sp>
    </p:spTree>
    <p:extLst>
      <p:ext uri="{BB962C8B-B14F-4D97-AF65-F5344CB8AC3E}">
        <p14:creationId xmlns:p14="http://schemas.microsoft.com/office/powerpoint/2010/main" val="5725885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 calcmode="lin" valueType="num">
                                      <p:cBhvr additive="base">
                                        <p:cTn id="1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anim calcmode="lin" valueType="num">
                                      <p:cBhvr additive="base">
                                        <p:cTn id="2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26</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ü"/>
            </a:pPr>
            <a:endParaRPr lang="tr-TR" sz="2000" dirty="0" smtClean="0">
              <a:latin typeface="Times New Roman" pitchFamily="18" charset="0"/>
              <a:cs typeface="Times New Roman" pitchFamily="18" charset="0"/>
            </a:endParaRPr>
          </a:p>
          <a:p>
            <a:pPr>
              <a:buFont typeface="Wingdings" pitchFamily="2" charset="2"/>
              <a:buChar char="ü"/>
            </a:pPr>
            <a:r>
              <a:rPr lang="tr-TR" sz="2000" dirty="0" smtClean="0">
                <a:latin typeface="Times New Roman" pitchFamily="18" charset="0"/>
                <a:cs typeface="Times New Roman" pitchFamily="18" charset="0"/>
              </a:rPr>
              <a:t>Dövize </a:t>
            </a:r>
            <a:r>
              <a:rPr lang="tr-TR" sz="2000" dirty="0">
                <a:latin typeface="Times New Roman" pitchFamily="18" charset="0"/>
                <a:cs typeface="Times New Roman" pitchFamily="18" charset="0"/>
              </a:rPr>
              <a:t>endeksli  veya döviz cinsinden olan şüpheli alacaklar için karşılık ayrılmasına karar verilmesi halinde,  </a:t>
            </a:r>
            <a:r>
              <a:rPr lang="tr-TR" sz="2000" u="sng" dirty="0">
                <a:latin typeface="Times New Roman" pitchFamily="18" charset="0"/>
                <a:cs typeface="Times New Roman" pitchFamily="18" charset="0"/>
              </a:rPr>
              <a:t>bu alacağa bağlı olarak ortaya çıkan kur farkları </a:t>
            </a:r>
            <a:r>
              <a:rPr lang="tr-TR" sz="2000" dirty="0" smtClean="0">
                <a:latin typeface="Times New Roman" pitchFamily="18" charset="0"/>
                <a:cs typeface="Times New Roman" pitchFamily="18" charset="0"/>
              </a:rPr>
              <a:t>da </a:t>
            </a:r>
            <a:r>
              <a:rPr lang="tr-TR" sz="2000" b="1" dirty="0" smtClean="0">
                <a:latin typeface="Times New Roman" pitchFamily="18" charset="0"/>
                <a:cs typeface="Times New Roman" pitchFamily="18" charset="0"/>
              </a:rPr>
              <a:t>şüpheli </a:t>
            </a:r>
            <a:r>
              <a:rPr lang="tr-TR" sz="2000" b="1" dirty="0">
                <a:latin typeface="Times New Roman" pitchFamily="18" charset="0"/>
                <a:cs typeface="Times New Roman" pitchFamily="18" charset="0"/>
              </a:rPr>
              <a:t>alacak kabul edilerek karşılık ayrılır. </a:t>
            </a:r>
            <a:endParaRPr lang="tr-TR" sz="2000" b="1" dirty="0" smtClean="0">
              <a:latin typeface="Times New Roman" pitchFamily="18" charset="0"/>
              <a:cs typeface="Times New Roman" pitchFamily="18" charset="0"/>
            </a:endParaRPr>
          </a:p>
          <a:p>
            <a:endParaRPr lang="tr-TR" sz="2000" dirty="0">
              <a:latin typeface="Times New Roman" pitchFamily="18" charset="0"/>
              <a:cs typeface="Times New Roman" pitchFamily="18" charset="0"/>
            </a:endParaRPr>
          </a:p>
          <a:p>
            <a:pPr>
              <a:buFont typeface="Wingdings" pitchFamily="2" charset="2"/>
              <a:buChar char="ü"/>
            </a:pPr>
            <a:r>
              <a:rPr lang="tr-TR" sz="2000" u="sng" dirty="0">
                <a:latin typeface="Times New Roman" pitchFamily="18" charset="0"/>
                <a:cs typeface="Times New Roman" pitchFamily="18" charset="0"/>
              </a:rPr>
              <a:t>İflas halindeki kişilerden olan alacaklar için</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karşılık </a:t>
            </a:r>
            <a:r>
              <a:rPr lang="tr-TR" sz="2000" b="1" dirty="0" smtClean="0">
                <a:latin typeface="Times New Roman" pitchFamily="18" charset="0"/>
                <a:cs typeface="Times New Roman" pitchFamily="18" charset="0"/>
              </a:rPr>
              <a:t>ayrılabilir.</a:t>
            </a:r>
          </a:p>
          <a:p>
            <a:endParaRPr lang="tr-TR" sz="2000" b="1" dirty="0">
              <a:latin typeface="Times New Roman" pitchFamily="18" charset="0"/>
              <a:cs typeface="Times New Roman" pitchFamily="18" charset="0"/>
            </a:endParaRPr>
          </a:p>
          <a:p>
            <a:pPr>
              <a:buFont typeface="Wingdings" pitchFamily="2" charset="2"/>
              <a:buChar char="ü"/>
            </a:pPr>
            <a:r>
              <a:rPr lang="tr-TR" sz="2000" dirty="0">
                <a:latin typeface="Times New Roman" pitchFamily="18" charset="0"/>
                <a:cs typeface="Times New Roman" pitchFamily="18" charset="0"/>
              </a:rPr>
              <a:t>Ferdi işletme ve şahıs şirketlerinde </a:t>
            </a:r>
            <a:r>
              <a:rPr lang="tr-TR" sz="2000" u="sng" dirty="0">
                <a:latin typeface="Times New Roman" pitchFamily="18" charset="0"/>
                <a:cs typeface="Times New Roman" pitchFamily="18" charset="0"/>
              </a:rPr>
              <a:t>şirketin ortaklarından olan alacakları için</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karşılık ayrılamaz</a:t>
            </a:r>
            <a:r>
              <a:rPr lang="tr-TR" sz="2000" b="1" dirty="0" smtClean="0">
                <a:latin typeface="Times New Roman" pitchFamily="18" charset="0"/>
                <a:cs typeface="Times New Roman" pitchFamily="18" charset="0"/>
              </a:rPr>
              <a:t>.</a:t>
            </a:r>
          </a:p>
          <a:p>
            <a:r>
              <a:rPr lang="tr-TR" sz="2000" b="1" dirty="0" smtClean="0">
                <a:latin typeface="Times New Roman" pitchFamily="18" charset="0"/>
                <a:cs typeface="Times New Roman" pitchFamily="18" charset="0"/>
              </a:rPr>
              <a:t> </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    </a:t>
            </a:r>
          </a:p>
          <a:p>
            <a:pPr>
              <a:buFont typeface="Wingdings" pitchFamily="2" charset="2"/>
              <a:buChar char="ü"/>
            </a:pPr>
            <a:r>
              <a:rPr lang="tr-TR" sz="2000" u="sng" dirty="0" smtClean="0">
                <a:latin typeface="Times New Roman" pitchFamily="18" charset="0"/>
                <a:cs typeface="Times New Roman" pitchFamily="18" charset="0"/>
              </a:rPr>
              <a:t>Hatır senetleri için</a:t>
            </a: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şüpheli alacak karşılığı ayrılamaz.</a:t>
            </a:r>
            <a:r>
              <a:rPr lang="tr-TR" sz="2000" dirty="0" smtClean="0">
                <a:latin typeface="Times New Roman" pitchFamily="18" charset="0"/>
                <a:cs typeface="Times New Roman" pitchFamily="18" charset="0"/>
              </a:rPr>
              <a:t> </a:t>
            </a:r>
          </a:p>
          <a:p>
            <a:r>
              <a:rPr lang="tr-TR" sz="2000" dirty="0" smtClean="0">
                <a:latin typeface="Times New Roman" pitchFamily="18" charset="0"/>
                <a:cs typeface="Times New Roman" pitchFamily="18" charset="0"/>
              </a:rPr>
              <a:t> </a:t>
            </a:r>
            <a:endParaRPr lang="tr-TR" dirty="0"/>
          </a:p>
        </p:txBody>
      </p:sp>
    </p:spTree>
    <p:extLst>
      <p:ext uri="{BB962C8B-B14F-4D97-AF65-F5344CB8AC3E}">
        <p14:creationId xmlns:p14="http://schemas.microsoft.com/office/powerpoint/2010/main" val="2277471727"/>
      </p:ext>
    </p:extLst>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 calcmode="lin" valueType="num">
                                      <p:cBhvr additive="base">
                                        <p:cTn id="1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27</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ü"/>
            </a:pPr>
            <a:r>
              <a:rPr lang="tr-TR" sz="2000" u="sng" dirty="0" smtClean="0">
                <a:latin typeface="Times New Roman" pitchFamily="18" charset="0"/>
                <a:cs typeface="Times New Roman" pitchFamily="18" charset="0"/>
              </a:rPr>
              <a:t>Ciro </a:t>
            </a:r>
            <a:r>
              <a:rPr lang="tr-TR" sz="2000" u="sng" dirty="0">
                <a:latin typeface="Times New Roman" pitchFamily="18" charset="0"/>
                <a:cs typeface="Times New Roman" pitchFamily="18" charset="0"/>
              </a:rPr>
              <a:t>edilmek suretiyle gelen senet bedelinin ödenmemiş olması durumunda</a:t>
            </a:r>
            <a:r>
              <a:rPr lang="tr-TR" sz="2000" dirty="0">
                <a:latin typeface="Times New Roman" pitchFamily="18" charset="0"/>
                <a:cs typeface="Times New Roman" pitchFamily="18" charset="0"/>
              </a:rPr>
              <a:t>, şüpheli alacak karşılığı ayrılabilmesi için </a:t>
            </a:r>
            <a:r>
              <a:rPr lang="tr-TR" sz="2000" b="1" dirty="0">
                <a:latin typeface="Times New Roman" pitchFamily="18" charset="0"/>
                <a:cs typeface="Times New Roman" pitchFamily="18" charset="0"/>
              </a:rPr>
              <a:t>bu senedi ciro eden kişi hakkında takibat yapılmış olması gerekir</a:t>
            </a:r>
            <a:r>
              <a:rPr lang="tr-TR" sz="2000" b="1" dirty="0" smtClean="0">
                <a:latin typeface="Times New Roman" pitchFamily="18" charset="0"/>
                <a:cs typeface="Times New Roman" pitchFamily="18" charset="0"/>
              </a:rPr>
              <a:t>.</a:t>
            </a:r>
          </a:p>
          <a:p>
            <a:endParaRPr lang="tr-TR" sz="2000" b="1" dirty="0" smtClean="0">
              <a:latin typeface="Times New Roman" pitchFamily="18" charset="0"/>
              <a:cs typeface="Times New Roman" pitchFamily="18" charset="0"/>
            </a:endParaRPr>
          </a:p>
          <a:p>
            <a:pPr>
              <a:buFont typeface="Wingdings" pitchFamily="2" charset="2"/>
              <a:buChar char="ü"/>
            </a:pPr>
            <a:r>
              <a:rPr lang="tr-TR" sz="2000" u="sng" dirty="0" smtClean="0">
                <a:latin typeface="Times New Roman" pitchFamily="18" charset="0"/>
                <a:cs typeface="Times New Roman" pitchFamily="18" charset="0"/>
              </a:rPr>
              <a:t>Kefalete bağlı olan alacaklard</a:t>
            </a:r>
            <a:r>
              <a:rPr lang="tr-TR" sz="2000" dirty="0" smtClean="0">
                <a:latin typeface="Times New Roman" pitchFamily="18" charset="0"/>
                <a:cs typeface="Times New Roman" pitchFamily="18" charset="0"/>
              </a:rPr>
              <a:t>a asıl borçlunun yanı sıra </a:t>
            </a:r>
            <a:r>
              <a:rPr lang="tr-TR" sz="2000" b="1" dirty="0" smtClean="0">
                <a:latin typeface="Times New Roman" pitchFamily="18" charset="0"/>
                <a:cs typeface="Times New Roman" pitchFamily="18" charset="0"/>
              </a:rPr>
              <a:t>kefil nezdinde de takibata geçilmiş olması gerekir. </a:t>
            </a:r>
          </a:p>
          <a:p>
            <a:endParaRPr lang="tr-TR" sz="2000" b="1" dirty="0" smtClean="0">
              <a:latin typeface="Times New Roman" pitchFamily="18" charset="0"/>
              <a:cs typeface="Times New Roman" pitchFamily="18" charset="0"/>
            </a:endParaRPr>
          </a:p>
          <a:p>
            <a:pPr>
              <a:buFont typeface="Wingdings" pitchFamily="2" charset="2"/>
              <a:buChar char="ü"/>
            </a:pPr>
            <a:r>
              <a:rPr lang="tr-TR" sz="2000" dirty="0" smtClean="0">
                <a:latin typeface="Times New Roman" pitchFamily="18" charset="0"/>
                <a:cs typeface="Times New Roman" pitchFamily="18" charset="0"/>
              </a:rPr>
              <a:t>TMSF’ ye devredilen bankalarda bulunan mevduat ve repo hesapları için karşılık </a:t>
            </a:r>
            <a:r>
              <a:rPr lang="tr-TR" sz="2000" b="1" dirty="0" smtClean="0">
                <a:latin typeface="Times New Roman" pitchFamily="18" charset="0"/>
                <a:cs typeface="Times New Roman" pitchFamily="18" charset="0"/>
              </a:rPr>
              <a:t>ayrılamaz.</a:t>
            </a:r>
          </a:p>
          <a:p>
            <a:endParaRPr lang="tr-TR" sz="2000" dirty="0" smtClean="0">
              <a:latin typeface="Times New Roman" pitchFamily="18" charset="0"/>
              <a:cs typeface="Times New Roman" pitchFamily="18" charset="0"/>
            </a:endParaRPr>
          </a:p>
          <a:p>
            <a:pPr>
              <a:buFont typeface="Wingdings" pitchFamily="2" charset="2"/>
              <a:buChar char="ü"/>
            </a:pPr>
            <a:r>
              <a:rPr lang="tr-TR" sz="2000" dirty="0" smtClean="0">
                <a:latin typeface="Times New Roman" pitchFamily="18" charset="0"/>
                <a:cs typeface="Times New Roman" pitchFamily="18" charset="0"/>
              </a:rPr>
              <a:t>Grup içi firmalardan olan alacaklar için şüpheli alacak ayrılabilir.</a:t>
            </a:r>
          </a:p>
          <a:p>
            <a:pPr>
              <a:buFont typeface="Wingdings" pitchFamily="2" charset="2"/>
              <a:buChar char="ü"/>
            </a:pPr>
            <a:endParaRPr lang="tr-TR" sz="2000" dirty="0" smtClean="0">
              <a:latin typeface="Times New Roman" pitchFamily="18" charset="0"/>
              <a:cs typeface="Times New Roman" pitchFamily="18" charset="0"/>
            </a:endParaRPr>
          </a:p>
          <a:p>
            <a:pPr>
              <a:buFont typeface="Wingdings" pitchFamily="2" charset="2"/>
              <a:buChar char="ü"/>
            </a:pPr>
            <a:r>
              <a:rPr lang="tr-TR" sz="2000" dirty="0" smtClean="0">
                <a:latin typeface="Times New Roman" pitchFamily="18" charset="0"/>
                <a:cs typeface="Times New Roman" pitchFamily="18" charset="0"/>
              </a:rPr>
              <a:t>Kamu idare ve müesseselerinden olan alacaklar için </a:t>
            </a:r>
            <a:r>
              <a:rPr lang="tr-TR" sz="2000" b="1" dirty="0" smtClean="0">
                <a:latin typeface="Times New Roman" pitchFamily="18" charset="0"/>
                <a:cs typeface="Times New Roman" pitchFamily="18" charset="0"/>
              </a:rPr>
              <a:t>şüpheli alacak karşılığı ayrılamaz.</a:t>
            </a:r>
          </a:p>
          <a:p>
            <a:r>
              <a:rPr lang="tr-TR" sz="2000" b="1" dirty="0" smtClean="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a:buFont typeface="Wingdings" pitchFamily="2" charset="2"/>
              <a:buChar char="ü"/>
            </a:pPr>
            <a:endParaRPr lang="tr-TR" sz="2000" dirty="0" smtClean="0">
              <a:latin typeface="Times New Roman" pitchFamily="18" charset="0"/>
              <a:cs typeface="Times New Roman" pitchFamily="18" charset="0"/>
            </a:endParaRPr>
          </a:p>
          <a:p>
            <a:r>
              <a:rPr lang="tr-TR" sz="2000" dirty="0">
                <a:latin typeface="Times New Roman" pitchFamily="18" charset="0"/>
                <a:cs typeface="Times New Roman" pitchFamily="18" charset="0"/>
              </a:rPr>
              <a:t>	</a:t>
            </a:r>
          </a:p>
          <a:p>
            <a:pPr>
              <a:buFont typeface="Wingdings" pitchFamily="2" charset="2"/>
              <a:buChar char="ü"/>
            </a:pPr>
            <a:endParaRPr lang="tr-TR" dirty="0"/>
          </a:p>
        </p:txBody>
      </p:sp>
    </p:spTree>
    <p:extLst>
      <p:ext uri="{BB962C8B-B14F-4D97-AF65-F5344CB8AC3E}">
        <p14:creationId xmlns:p14="http://schemas.microsoft.com/office/powerpoint/2010/main" val="333711140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88640"/>
            <a:ext cx="9144000" cy="792088"/>
          </a:xfrm>
        </p:spPr>
        <p:txBody>
          <a:bodyPr>
            <a:normAutofit fontScale="90000"/>
          </a:bodyPr>
          <a:lstStyle/>
          <a:p>
            <a:pPr marL="900113" indent="-357188"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pPr>
              <a:buNone/>
            </a:pPr>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28</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SzPts val="2700"/>
            </a:pPr>
            <a:endParaRPr lang="tr-TR" sz="2400" b="1" u="sng" dirty="0" smtClean="0">
              <a:solidFill>
                <a:srgbClr val="000000"/>
              </a:solidFill>
              <a:latin typeface="Times New Roman" pitchFamily="18" charset="0"/>
              <a:cs typeface="Times New Roman" pitchFamily="18" charset="0"/>
            </a:endParaRPr>
          </a:p>
          <a:p>
            <a:pPr>
              <a:buSzPts val="2700"/>
            </a:pPr>
            <a:endParaRPr lang="tr-TR" sz="2400" b="1" u="sng" dirty="0" smtClean="0">
              <a:solidFill>
                <a:srgbClr val="000000"/>
              </a:solidFill>
              <a:latin typeface="Times New Roman" pitchFamily="18" charset="0"/>
              <a:cs typeface="Times New Roman" pitchFamily="18" charset="0"/>
            </a:endParaRPr>
          </a:p>
          <a:p>
            <a:pPr>
              <a:buSzPts val="2700"/>
            </a:pPr>
            <a:endParaRPr lang="tr-TR" sz="2400" b="1" u="sng" dirty="0" smtClean="0">
              <a:solidFill>
                <a:srgbClr val="000000"/>
              </a:solidFill>
              <a:latin typeface="Times New Roman" pitchFamily="18" charset="0"/>
              <a:cs typeface="Times New Roman" pitchFamily="18" charset="0"/>
            </a:endParaRPr>
          </a:p>
          <a:p>
            <a:pPr>
              <a:buSzPts val="2700"/>
            </a:pPr>
            <a:endParaRPr lang="tr-TR" sz="2400" u="sng" dirty="0" smtClean="0">
              <a:latin typeface="Times New Roman" pitchFamily="18" charset="0"/>
              <a:cs typeface="Times New Roman" pitchFamily="18" charset="0"/>
            </a:endParaRPr>
          </a:p>
          <a:p>
            <a:pPr marL="722313" lvl="0" indent="-368300" fontAlgn="base">
              <a:spcBef>
                <a:spcPct val="20000"/>
              </a:spcBef>
              <a:spcAft>
                <a:spcPct val="0"/>
              </a:spcAft>
              <a:defRPr/>
            </a:pPr>
            <a:r>
              <a:rPr lang="tr-TR" sz="2400" dirty="0" smtClean="0">
                <a:latin typeface="Times New Roman" pitchFamily="18" charset="0"/>
                <a:cs typeface="Times New Roman" pitchFamily="18" charset="0"/>
              </a:rPr>
              <a:t>						</a:t>
            </a:r>
          </a:p>
          <a:p>
            <a:pPr marL="722313" marR="0" lvl="0" indent="-368300" algn="l" defTabSz="457200" rtl="0" eaLnBrk="1" fontAlgn="base" latinLnBrk="0" hangingPunct="1">
              <a:lnSpc>
                <a:spcPct val="100000"/>
              </a:lnSpc>
              <a:spcBef>
                <a:spcPct val="20000"/>
              </a:spcBef>
              <a:spcAft>
                <a:spcPct val="0"/>
              </a:spcAft>
              <a:buClrTx/>
              <a:buSzTx/>
              <a:tabLst/>
              <a:defRPr/>
            </a:pPr>
            <a:endPar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8" name="7 Dikdörtgen"/>
          <p:cNvSpPr/>
          <p:nvPr/>
        </p:nvSpPr>
        <p:spPr>
          <a:xfrm>
            <a:off x="617014" y="1340767"/>
            <a:ext cx="8275466" cy="5115246"/>
          </a:xfrm>
          <a:prstGeom prst="rect">
            <a:avLst/>
          </a:prstGeom>
        </p:spPr>
        <p:txBody>
          <a:bodyPr wrap="square">
            <a:spAutoFit/>
          </a:bodyPr>
          <a:lstStyle/>
          <a:p>
            <a:pPr>
              <a:lnSpc>
                <a:spcPct val="80000"/>
              </a:lnSpc>
            </a:pPr>
            <a:endParaRPr lang="tr-TR" sz="2000" dirty="0" smtClean="0">
              <a:latin typeface="Times New Roman" pitchFamily="18" charset="0"/>
              <a:cs typeface="Times New Roman" pitchFamily="18" charset="0"/>
            </a:endParaRPr>
          </a:p>
          <a:p>
            <a:pPr>
              <a:lnSpc>
                <a:spcPct val="80000"/>
              </a:lnSpc>
            </a:pPr>
            <a:endParaRPr lang="tr-TR" sz="2000" dirty="0" smtClean="0">
              <a:latin typeface="Times New Roman" pitchFamily="18" charset="0"/>
              <a:cs typeface="Times New Roman" pitchFamily="18" charset="0"/>
            </a:endParaRPr>
          </a:p>
          <a:p>
            <a:pPr>
              <a:lnSpc>
                <a:spcPct val="80000"/>
              </a:lnSpc>
            </a:pPr>
            <a:r>
              <a:rPr lang="tr-TR" sz="2400" b="1" dirty="0" smtClean="0">
                <a:latin typeface="Times New Roman" pitchFamily="18" charset="0"/>
                <a:cs typeface="Times New Roman" pitchFamily="18" charset="0"/>
              </a:rPr>
              <a:t>MUHASEBE KAYITLARI</a:t>
            </a:r>
          </a:p>
          <a:p>
            <a:pPr>
              <a:lnSpc>
                <a:spcPct val="80000"/>
              </a:lnSpc>
            </a:pPr>
            <a:endParaRPr lang="tr-TR" sz="2400" dirty="0" smtClean="0">
              <a:latin typeface="Times New Roman" pitchFamily="18" charset="0"/>
              <a:cs typeface="Times New Roman" pitchFamily="18" charset="0"/>
            </a:endParaRPr>
          </a:p>
          <a:p>
            <a:pPr>
              <a:lnSpc>
                <a:spcPct val="80000"/>
              </a:lnSpc>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    /        --------------------</a:t>
            </a:r>
            <a:endParaRPr lang="tr-TR" sz="2000" dirty="0">
              <a:latin typeface="Times New Roman" pitchFamily="18" charset="0"/>
              <a:cs typeface="Times New Roman" pitchFamily="18" charset="0"/>
            </a:endParaRPr>
          </a:p>
          <a:p>
            <a:pPr lvl="0">
              <a:lnSpc>
                <a:spcPct val="80000"/>
              </a:lnSpc>
            </a:pPr>
            <a:r>
              <a:rPr lang="tr-TR" sz="2000" b="1" dirty="0" smtClean="0">
                <a:latin typeface="Times New Roman" pitchFamily="18" charset="0"/>
                <a:cs typeface="Times New Roman" pitchFamily="18" charset="0"/>
              </a:rPr>
              <a:t>128 ŞÜPHELİ TİCARİ ALACAKLAR                      XXX</a:t>
            </a:r>
          </a:p>
          <a:p>
            <a:pPr>
              <a:lnSpc>
                <a:spcPct val="80000"/>
              </a:lnSpc>
              <a:buFont typeface="Wingdings" pitchFamily="2" charset="2"/>
              <a:buNone/>
            </a:pPr>
            <a:r>
              <a:rPr lang="tr-TR" sz="2000" b="1" dirty="0" smtClean="0">
                <a:latin typeface="Times New Roman" pitchFamily="18" charset="0"/>
                <a:cs typeface="Times New Roman" pitchFamily="18" charset="0"/>
              </a:rPr>
              <a:t>                  120 ALICILAR                                                                  XXX</a:t>
            </a:r>
            <a:endParaRPr lang="tr-TR" sz="2000" b="1" dirty="0">
              <a:latin typeface="Times New Roman" pitchFamily="18" charset="0"/>
              <a:cs typeface="Times New Roman" pitchFamily="18" charset="0"/>
            </a:endParaRPr>
          </a:p>
          <a:p>
            <a:pPr>
              <a:lnSpc>
                <a:spcPct val="80000"/>
              </a:lnSpc>
              <a:buFont typeface="Wingdings" pitchFamily="2" charset="2"/>
              <a:buNone/>
            </a:pPr>
            <a:r>
              <a:rPr lang="tr-TR" sz="2000" b="1" dirty="0" smtClean="0">
                <a:latin typeface="Times New Roman" pitchFamily="18" charset="0"/>
                <a:cs typeface="Times New Roman" pitchFamily="18" charset="0"/>
              </a:rPr>
              <a:t> Alacağın şüpheli alacakları devredilmesi</a:t>
            </a:r>
            <a:endParaRPr lang="tr-TR" sz="2000" b="1" dirty="0">
              <a:latin typeface="Times New Roman" pitchFamily="18" charset="0"/>
              <a:cs typeface="Times New Roman" pitchFamily="18" charset="0"/>
            </a:endParaRPr>
          </a:p>
          <a:p>
            <a:pPr>
              <a:lnSpc>
                <a:spcPct val="80000"/>
              </a:lnSpc>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a:t>
            </a:r>
            <a:endParaRPr lang="tr-TR" sz="2000" b="1" u="sng" dirty="0" smtClean="0">
              <a:latin typeface="Times New Roman" pitchFamily="18" charset="0"/>
              <a:cs typeface="Times New Roman" pitchFamily="18" charset="0"/>
            </a:endParaRPr>
          </a:p>
          <a:p>
            <a:pPr>
              <a:lnSpc>
                <a:spcPct val="80000"/>
              </a:lnSpc>
            </a:pPr>
            <a:endParaRPr lang="tr-TR" sz="2000" b="1" dirty="0" smtClean="0">
              <a:latin typeface="Times New Roman" pitchFamily="18" charset="0"/>
              <a:cs typeface="Times New Roman" pitchFamily="18" charset="0"/>
            </a:endParaRPr>
          </a:p>
          <a:p>
            <a:pPr>
              <a:lnSpc>
                <a:spcPct val="80000"/>
              </a:lnSpc>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    /        --------------------</a:t>
            </a:r>
            <a:endParaRPr lang="tr-TR" sz="2000" dirty="0" smtClean="0">
              <a:latin typeface="Times New Roman" pitchFamily="18" charset="0"/>
              <a:cs typeface="Times New Roman" pitchFamily="18" charset="0"/>
            </a:endParaRPr>
          </a:p>
          <a:p>
            <a:pPr>
              <a:lnSpc>
                <a:spcPct val="80000"/>
              </a:lnSpc>
              <a:buFont typeface="Wingdings" pitchFamily="2" charset="2"/>
              <a:buNone/>
            </a:pPr>
            <a:r>
              <a:rPr lang="tr-TR" sz="2000" b="1" dirty="0" smtClean="0">
                <a:latin typeface="Times New Roman" pitchFamily="18" charset="0"/>
                <a:cs typeface="Times New Roman" pitchFamily="18" charset="0"/>
              </a:rPr>
              <a:t> 654 KARŞILIK GİDERLERİ                                         XXX</a:t>
            </a:r>
          </a:p>
          <a:p>
            <a:pPr>
              <a:lnSpc>
                <a:spcPct val="80000"/>
              </a:lnSpc>
              <a:buFont typeface="Wingdings" pitchFamily="2" charset="2"/>
              <a:buNone/>
            </a:pPr>
            <a:r>
              <a:rPr lang="tr-TR" sz="2000" b="1" dirty="0" smtClean="0">
                <a:latin typeface="Times New Roman" pitchFamily="18" charset="0"/>
                <a:cs typeface="Times New Roman" pitchFamily="18" charset="0"/>
              </a:rPr>
              <a:t>                      129 ŞÜP.TİC.ALACAKLAR KARŞ.                           XXX</a:t>
            </a:r>
          </a:p>
          <a:p>
            <a:pPr>
              <a:lnSpc>
                <a:spcPct val="80000"/>
              </a:lnSpc>
            </a:pPr>
            <a:r>
              <a:rPr lang="tr-TR" sz="2000" b="1" dirty="0" smtClean="0">
                <a:latin typeface="Times New Roman" pitchFamily="18" charset="0"/>
                <a:cs typeface="Times New Roman" pitchFamily="18" charset="0"/>
              </a:rPr>
              <a:t>Şüpheli alacak için karşılık ayrılması</a:t>
            </a:r>
          </a:p>
          <a:p>
            <a:pPr>
              <a:lnSpc>
                <a:spcPct val="80000"/>
              </a:lnSpc>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a:t>
            </a:r>
          </a:p>
          <a:p>
            <a:pPr>
              <a:lnSpc>
                <a:spcPct val="80000"/>
              </a:lnSpc>
            </a:pPr>
            <a:endParaRPr lang="tr-TR" sz="2000" b="1" dirty="0" smtClean="0">
              <a:latin typeface="Times New Roman" pitchFamily="18" charset="0"/>
              <a:cs typeface="Times New Roman" pitchFamily="18" charset="0"/>
            </a:endParaRPr>
          </a:p>
          <a:p>
            <a:pPr>
              <a:lnSpc>
                <a:spcPct val="80000"/>
              </a:lnSpc>
            </a:pPr>
            <a:endParaRPr lang="tr-TR" sz="2000" b="1" dirty="0" smtClean="0">
              <a:latin typeface="Times New Roman" pitchFamily="18" charset="0"/>
              <a:cs typeface="Times New Roman" pitchFamily="18" charset="0"/>
            </a:endParaRPr>
          </a:p>
          <a:p>
            <a:pPr>
              <a:lnSpc>
                <a:spcPct val="80000"/>
              </a:lnSpc>
            </a:pPr>
            <a:endParaRPr lang="tr-TR" sz="2000" b="1" dirty="0" smtClean="0">
              <a:latin typeface="Times New Roman" pitchFamily="18" charset="0"/>
              <a:cs typeface="Times New Roman" pitchFamily="18" charset="0"/>
            </a:endParaRPr>
          </a:p>
          <a:p>
            <a:pPr>
              <a:lnSpc>
                <a:spcPct val="80000"/>
              </a:lnSpc>
            </a:pPr>
            <a:r>
              <a:rPr lang="tr-TR" sz="2000" b="1" dirty="0" smtClean="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a:lnSpc>
                <a:spcPct val="80000"/>
              </a:lnSpc>
              <a:buFont typeface="Wingdings" pitchFamily="2" charset="2"/>
              <a:buNone/>
            </a:pPr>
            <a:endParaRPr lang="tr-TR" sz="20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07978199"/>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 calcmode="lin" valueType="num">
                                      <p:cBhvr additive="base">
                                        <p:cTn id="12"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 calcmode="lin" valueType="num">
                                      <p:cBhvr additive="base">
                                        <p:cTn id="16"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5" end="5"/>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anim calcmode="lin" valueType="num">
                                      <p:cBhvr additive="base">
                                        <p:cTn id="20"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6" end="6"/>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 calcmode="lin" valueType="num">
                                      <p:cBhvr additive="base">
                                        <p:cTn id="24"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7" end="7"/>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 calcmode="lin" valueType="num">
                                      <p:cBhvr additive="base">
                                        <p:cTn id="28"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xEl>
                                              <p:pRg st="10" end="10"/>
                                            </p:txEl>
                                          </p:spTgt>
                                        </p:tgtEl>
                                        <p:attrNameLst>
                                          <p:attrName>style.visibility</p:attrName>
                                        </p:attrNameLst>
                                      </p:cBhvr>
                                      <p:to>
                                        <p:strVal val="visible"/>
                                      </p:to>
                                    </p:set>
                                    <p:anim calcmode="lin" valueType="num">
                                      <p:cBhvr additive="base">
                                        <p:cTn id="34"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
                                            <p:txEl>
                                              <p:pRg st="11" end="11"/>
                                            </p:txEl>
                                          </p:spTgt>
                                        </p:tgtEl>
                                        <p:attrNameLst>
                                          <p:attrName>style.visibility</p:attrName>
                                        </p:attrNameLst>
                                      </p:cBhvr>
                                      <p:to>
                                        <p:strVal val="visible"/>
                                      </p:to>
                                    </p:set>
                                    <p:anim calcmode="lin" valueType="num">
                                      <p:cBhvr additive="base">
                                        <p:cTn id="38"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8">
                                            <p:txEl>
                                              <p:pRg st="12" end="12"/>
                                            </p:txEl>
                                          </p:spTgt>
                                        </p:tgtEl>
                                        <p:attrNameLst>
                                          <p:attrName>style.visibility</p:attrName>
                                        </p:attrNameLst>
                                      </p:cBhvr>
                                      <p:to>
                                        <p:strVal val="visible"/>
                                      </p:to>
                                    </p:set>
                                    <p:anim calcmode="lin" valueType="num">
                                      <p:cBhvr additive="base">
                                        <p:cTn id="42"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8">
                                            <p:txEl>
                                              <p:pRg st="13" end="13"/>
                                            </p:txEl>
                                          </p:spTgt>
                                        </p:tgtEl>
                                        <p:attrNameLst>
                                          <p:attrName>style.visibility</p:attrName>
                                        </p:attrNameLst>
                                      </p:cBhvr>
                                      <p:to>
                                        <p:strVal val="visible"/>
                                      </p:to>
                                    </p:set>
                                    <p:anim calcmode="lin" valueType="num">
                                      <p:cBhvr additive="base">
                                        <p:cTn id="46"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8">
                                            <p:txEl>
                                              <p:pRg st="14" end="14"/>
                                            </p:txEl>
                                          </p:spTgt>
                                        </p:tgtEl>
                                        <p:attrNameLst>
                                          <p:attrName>style.visibility</p:attrName>
                                        </p:attrNameLst>
                                      </p:cBhvr>
                                      <p:to>
                                        <p:strVal val="visible"/>
                                      </p:to>
                                    </p:set>
                                    <p:anim calcmode="lin" valueType="num">
                                      <p:cBhvr additive="base">
                                        <p:cTn id="50"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88640"/>
            <a:ext cx="9144000" cy="792088"/>
          </a:xfrm>
        </p:spPr>
        <p:txBody>
          <a:bodyPr>
            <a:normAutofit fontScale="90000"/>
          </a:bodyPr>
          <a:lstStyle/>
          <a:p>
            <a:pPr marL="900113" indent="-357188"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pPr>
              <a:buNone/>
            </a:pPr>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29</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SzPts val="2700"/>
            </a:pPr>
            <a:endParaRPr lang="tr-TR" sz="2400" b="1" u="sng" dirty="0" smtClean="0">
              <a:solidFill>
                <a:srgbClr val="000000"/>
              </a:solidFill>
              <a:latin typeface="Times New Roman" pitchFamily="18" charset="0"/>
              <a:cs typeface="Times New Roman" pitchFamily="18" charset="0"/>
            </a:endParaRPr>
          </a:p>
          <a:p>
            <a:pPr>
              <a:buSzPts val="2700"/>
            </a:pPr>
            <a:endParaRPr lang="tr-TR" sz="2400" b="1" u="sng" dirty="0" smtClean="0">
              <a:solidFill>
                <a:srgbClr val="000000"/>
              </a:solidFill>
              <a:latin typeface="Times New Roman" pitchFamily="18" charset="0"/>
              <a:cs typeface="Times New Roman" pitchFamily="18" charset="0"/>
            </a:endParaRPr>
          </a:p>
          <a:p>
            <a:pPr>
              <a:buSzPts val="2700"/>
            </a:pPr>
            <a:endParaRPr lang="tr-TR" sz="2400" b="1" u="sng" dirty="0" smtClean="0">
              <a:solidFill>
                <a:srgbClr val="000000"/>
              </a:solidFill>
              <a:latin typeface="Times New Roman" pitchFamily="18" charset="0"/>
              <a:cs typeface="Times New Roman" pitchFamily="18" charset="0"/>
            </a:endParaRPr>
          </a:p>
          <a:p>
            <a:pPr>
              <a:buSzPts val="2700"/>
            </a:pPr>
            <a:endParaRPr lang="tr-TR" sz="2400" u="sng" dirty="0" smtClean="0">
              <a:latin typeface="Times New Roman" pitchFamily="18" charset="0"/>
              <a:cs typeface="Times New Roman" pitchFamily="18" charset="0"/>
            </a:endParaRPr>
          </a:p>
          <a:p>
            <a:pPr marL="722313" lvl="0" indent="-368300" fontAlgn="base">
              <a:spcBef>
                <a:spcPct val="20000"/>
              </a:spcBef>
              <a:spcAft>
                <a:spcPct val="0"/>
              </a:spcAft>
              <a:defRPr/>
            </a:pPr>
            <a:r>
              <a:rPr lang="tr-TR" sz="2400" dirty="0" smtClean="0">
                <a:latin typeface="Times New Roman" pitchFamily="18" charset="0"/>
                <a:cs typeface="Times New Roman" pitchFamily="18" charset="0"/>
              </a:rPr>
              <a:t>						</a:t>
            </a:r>
          </a:p>
          <a:p>
            <a:pPr marL="722313" marR="0" lvl="0" indent="-368300" algn="l" defTabSz="457200" rtl="0" eaLnBrk="1" fontAlgn="base" latinLnBrk="0" hangingPunct="1">
              <a:lnSpc>
                <a:spcPct val="100000"/>
              </a:lnSpc>
              <a:spcBef>
                <a:spcPct val="20000"/>
              </a:spcBef>
              <a:spcAft>
                <a:spcPct val="0"/>
              </a:spcAft>
              <a:buClrTx/>
              <a:buSzTx/>
              <a:tabLst/>
              <a:defRPr/>
            </a:pPr>
            <a:endPar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8" name="7 Dikdörtgen"/>
          <p:cNvSpPr/>
          <p:nvPr/>
        </p:nvSpPr>
        <p:spPr>
          <a:xfrm>
            <a:off x="617014" y="1340767"/>
            <a:ext cx="8275466" cy="4524315"/>
          </a:xfrm>
          <a:prstGeom prst="rect">
            <a:avLst/>
          </a:prstGeom>
        </p:spPr>
        <p:txBody>
          <a:bodyPr wrap="square">
            <a:spAutoFit/>
          </a:bodyPr>
          <a:lstStyle/>
          <a:p>
            <a:pPr>
              <a:lnSpc>
                <a:spcPct val="80000"/>
              </a:lnSpc>
            </a:pPr>
            <a:endParaRPr lang="tr-TR" sz="2000" dirty="0" smtClean="0">
              <a:latin typeface="Times New Roman" pitchFamily="18" charset="0"/>
              <a:cs typeface="Times New Roman" pitchFamily="18" charset="0"/>
            </a:endParaRPr>
          </a:p>
          <a:p>
            <a:pPr>
              <a:lnSpc>
                <a:spcPct val="80000"/>
              </a:lnSpc>
            </a:pPr>
            <a:endParaRPr lang="tr-TR" sz="2000" dirty="0" smtClean="0">
              <a:latin typeface="Times New Roman" pitchFamily="18" charset="0"/>
              <a:cs typeface="Times New Roman" pitchFamily="18" charset="0"/>
            </a:endParaRPr>
          </a:p>
          <a:p>
            <a:pPr>
              <a:lnSpc>
                <a:spcPct val="80000"/>
              </a:lnSpc>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    /        --------------------</a:t>
            </a:r>
            <a:endParaRPr lang="tr-TR" sz="2000" dirty="0">
              <a:latin typeface="Times New Roman" pitchFamily="18" charset="0"/>
              <a:cs typeface="Times New Roman" pitchFamily="18" charset="0"/>
            </a:endParaRPr>
          </a:p>
          <a:p>
            <a:pPr lvl="0">
              <a:lnSpc>
                <a:spcPct val="80000"/>
              </a:lnSpc>
            </a:pPr>
            <a:r>
              <a:rPr lang="tr-TR" sz="2000" b="1" dirty="0" smtClean="0">
                <a:latin typeface="Times New Roman" pitchFamily="18" charset="0"/>
                <a:cs typeface="Times New Roman" pitchFamily="18" charset="0"/>
              </a:rPr>
              <a:t>102 BANKALAR                                                              XX</a:t>
            </a:r>
          </a:p>
          <a:p>
            <a:pPr>
              <a:lnSpc>
                <a:spcPct val="80000"/>
              </a:lnSpc>
              <a:buFont typeface="Wingdings" pitchFamily="2" charset="2"/>
              <a:buNone/>
            </a:pPr>
            <a:r>
              <a:rPr lang="tr-TR" sz="2000" b="1" dirty="0" smtClean="0">
                <a:latin typeface="Times New Roman" pitchFamily="18" charset="0"/>
                <a:cs typeface="Times New Roman" pitchFamily="18" charset="0"/>
              </a:rPr>
              <a:t>                   128 ŞÜP.TİC.ALACAKLAR                                                  XX</a:t>
            </a:r>
            <a:endParaRPr lang="tr-TR" sz="2000" b="1" dirty="0">
              <a:latin typeface="Times New Roman" pitchFamily="18" charset="0"/>
              <a:cs typeface="Times New Roman" pitchFamily="18" charset="0"/>
            </a:endParaRPr>
          </a:p>
          <a:p>
            <a:pPr>
              <a:lnSpc>
                <a:spcPct val="80000"/>
              </a:lnSpc>
              <a:buFont typeface="Wingdings" pitchFamily="2" charset="2"/>
              <a:buNone/>
            </a:pPr>
            <a:r>
              <a:rPr lang="tr-TR" sz="2000" b="1" dirty="0" smtClean="0">
                <a:latin typeface="Times New Roman" pitchFamily="18" charset="0"/>
                <a:cs typeface="Times New Roman" pitchFamily="18" charset="0"/>
              </a:rPr>
              <a:t> Şüpheli alacağın tahsil edilmesi</a:t>
            </a:r>
            <a:endParaRPr lang="tr-TR" sz="2000" b="1" dirty="0">
              <a:latin typeface="Times New Roman" pitchFamily="18" charset="0"/>
              <a:cs typeface="Times New Roman" pitchFamily="18" charset="0"/>
            </a:endParaRPr>
          </a:p>
          <a:p>
            <a:pPr>
              <a:lnSpc>
                <a:spcPct val="80000"/>
              </a:lnSpc>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a:t>
            </a:r>
            <a:endParaRPr lang="tr-TR" sz="2000" b="1" u="sng" dirty="0" smtClean="0">
              <a:latin typeface="Times New Roman" pitchFamily="18" charset="0"/>
              <a:cs typeface="Times New Roman" pitchFamily="18" charset="0"/>
            </a:endParaRPr>
          </a:p>
          <a:p>
            <a:pPr>
              <a:lnSpc>
                <a:spcPct val="80000"/>
              </a:lnSpc>
            </a:pPr>
            <a:endParaRPr lang="tr-TR" sz="2000" b="1" dirty="0" smtClean="0">
              <a:latin typeface="Times New Roman" pitchFamily="18" charset="0"/>
              <a:cs typeface="Times New Roman" pitchFamily="18" charset="0"/>
            </a:endParaRPr>
          </a:p>
          <a:p>
            <a:pPr>
              <a:lnSpc>
                <a:spcPct val="80000"/>
              </a:lnSpc>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    /        --------------------</a:t>
            </a:r>
            <a:endParaRPr lang="tr-TR" sz="2000" dirty="0" smtClean="0">
              <a:latin typeface="Times New Roman" pitchFamily="18" charset="0"/>
              <a:cs typeface="Times New Roman" pitchFamily="18" charset="0"/>
            </a:endParaRPr>
          </a:p>
          <a:p>
            <a:pPr>
              <a:lnSpc>
                <a:spcPct val="80000"/>
              </a:lnSpc>
              <a:buFont typeface="Wingdings" pitchFamily="2" charset="2"/>
              <a:buNone/>
            </a:pPr>
            <a:r>
              <a:rPr lang="tr-TR" sz="2000" b="1" dirty="0" smtClean="0">
                <a:latin typeface="Times New Roman" pitchFamily="18" charset="0"/>
                <a:cs typeface="Times New Roman" pitchFamily="18" charset="0"/>
              </a:rPr>
              <a:t> 129 ŞÜP.TİC.ALACAKLAR KARŞ.                             XX</a:t>
            </a:r>
          </a:p>
          <a:p>
            <a:pPr>
              <a:lnSpc>
                <a:spcPct val="80000"/>
              </a:lnSpc>
              <a:buFont typeface="Wingdings" pitchFamily="2" charset="2"/>
              <a:buNone/>
            </a:pPr>
            <a:r>
              <a:rPr lang="tr-TR" sz="2000" b="1" dirty="0" smtClean="0">
                <a:latin typeface="Times New Roman" pitchFamily="18" charset="0"/>
                <a:cs typeface="Times New Roman" pitchFamily="18" charset="0"/>
              </a:rPr>
              <a:t>                             644 KON.KALMAYAN KARŞILIKLAR                      XX</a:t>
            </a:r>
          </a:p>
          <a:p>
            <a:pPr>
              <a:lnSpc>
                <a:spcPct val="80000"/>
              </a:lnSpc>
            </a:pPr>
            <a:r>
              <a:rPr lang="tr-TR" sz="2000" b="1" dirty="0" smtClean="0">
                <a:latin typeface="Times New Roman" pitchFamily="18" charset="0"/>
                <a:cs typeface="Times New Roman" pitchFamily="18" charset="0"/>
              </a:rPr>
              <a:t>Tahsil edilen XX TL. karşılığın kapatılarak gelir kaydedilmesi</a:t>
            </a:r>
          </a:p>
          <a:p>
            <a:pPr>
              <a:lnSpc>
                <a:spcPct val="80000"/>
              </a:lnSpc>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a:t>
            </a:r>
          </a:p>
          <a:p>
            <a:pPr>
              <a:lnSpc>
                <a:spcPct val="80000"/>
              </a:lnSpc>
            </a:pPr>
            <a:endParaRPr lang="tr-TR" sz="2000" b="1" dirty="0" smtClean="0">
              <a:latin typeface="Times New Roman" pitchFamily="18" charset="0"/>
              <a:cs typeface="Times New Roman" pitchFamily="18" charset="0"/>
            </a:endParaRPr>
          </a:p>
          <a:p>
            <a:pPr>
              <a:lnSpc>
                <a:spcPct val="80000"/>
              </a:lnSpc>
            </a:pPr>
            <a:endParaRPr lang="tr-TR" sz="2000" b="1" dirty="0" smtClean="0">
              <a:latin typeface="Times New Roman" pitchFamily="18" charset="0"/>
              <a:cs typeface="Times New Roman" pitchFamily="18" charset="0"/>
            </a:endParaRPr>
          </a:p>
          <a:p>
            <a:pPr>
              <a:lnSpc>
                <a:spcPct val="80000"/>
              </a:lnSpc>
            </a:pPr>
            <a:endParaRPr lang="tr-TR" sz="2000" b="1" dirty="0" smtClean="0">
              <a:latin typeface="Times New Roman" pitchFamily="18" charset="0"/>
              <a:cs typeface="Times New Roman" pitchFamily="18" charset="0"/>
            </a:endParaRPr>
          </a:p>
          <a:p>
            <a:pPr>
              <a:lnSpc>
                <a:spcPct val="80000"/>
              </a:lnSpc>
            </a:pPr>
            <a:r>
              <a:rPr lang="tr-TR" sz="2000" b="1" dirty="0" smtClean="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a:lnSpc>
                <a:spcPct val="80000"/>
              </a:lnSpc>
              <a:buFont typeface="Wingdings" pitchFamily="2" charset="2"/>
              <a:buNone/>
            </a:pPr>
            <a:endParaRPr lang="tr-TR" sz="20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405457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 calcmode="lin" valueType="num">
                                      <p:cBhvr additive="base">
                                        <p:cTn id="1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 calcmode="lin" valueType="num">
                                      <p:cBhvr additive="base">
                                        <p:cTn id="1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 calcmode="lin" valueType="num">
                                      <p:cBhvr additive="base">
                                        <p:cTn id="2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anim calcmode="lin" valueType="num">
                                      <p:cBhvr additive="base">
                                        <p:cTn id="2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anim calcmode="lin" valueType="num">
                                      <p:cBhvr additive="base">
                                        <p:cTn id="3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 calcmode="lin" valueType="num">
                                      <p:cBhvr additive="base">
                                        <p:cTn id="3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11" end="11"/>
                                            </p:txEl>
                                          </p:spTgt>
                                        </p:tgtEl>
                                        <p:attrNameLst>
                                          <p:attrName>style.visibility</p:attrName>
                                        </p:attrNameLst>
                                      </p:cBhvr>
                                      <p:to>
                                        <p:strVal val="visible"/>
                                      </p:to>
                                    </p:set>
                                    <p:anim calcmode="lin" valueType="num">
                                      <p:cBhvr additive="base">
                                        <p:cTn id="41"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12" end="12"/>
                                            </p:txEl>
                                          </p:spTgt>
                                        </p:tgtEl>
                                        <p:attrNameLst>
                                          <p:attrName>style.visibility</p:attrName>
                                        </p:attrNameLst>
                                      </p:cBhvr>
                                      <p:to>
                                        <p:strVal val="visible"/>
                                      </p:to>
                                    </p:set>
                                    <p:anim calcmode="lin" valueType="num">
                                      <p:cBhvr additive="base">
                                        <p:cTn id="45"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dirty="0"/>
          </a:p>
        </p:txBody>
      </p:sp>
      <p:sp>
        <p:nvSpPr>
          <p:cNvPr id="3" name="2 İçerik Yer Tutucusu"/>
          <p:cNvSpPr>
            <a:spLocks noGrp="1"/>
          </p:cNvSpPr>
          <p:nvPr>
            <p:ph idx="1"/>
          </p:nvPr>
        </p:nvSpPr>
        <p:spPr>
          <a:xfrm>
            <a:off x="463671" y="1639889"/>
            <a:ext cx="8229600" cy="4525963"/>
          </a:xfrm>
        </p:spPr>
        <p:txBody>
          <a:bodyPr>
            <a:normAutofit fontScale="92500" lnSpcReduction="10000"/>
          </a:bodyPr>
          <a:lstStyle/>
          <a:p>
            <a:r>
              <a:rPr lang="tr-TR" sz="2400" b="1" dirty="0" smtClean="0">
                <a:latin typeface="Times New Roman" pitchFamily="18" charset="0"/>
                <a:cs typeface="Times New Roman" pitchFamily="18" charset="0"/>
              </a:rPr>
              <a:t>KASA SAYIM FAZLASI</a:t>
            </a:r>
          </a:p>
          <a:p>
            <a:pPr>
              <a:lnSpc>
                <a:spcPct val="80000"/>
              </a:lnSpc>
              <a:buFont typeface="Wingdings" pitchFamily="2" charset="2"/>
              <a:buNone/>
            </a:pPr>
            <a:r>
              <a:rPr lang="tr-TR" sz="2400" dirty="0" smtClean="0"/>
              <a:t>  </a:t>
            </a:r>
          </a:p>
          <a:p>
            <a:pPr>
              <a:lnSpc>
                <a:spcPct val="80000"/>
              </a:lnSpc>
              <a:buFont typeface="Wingdings" pitchFamily="2" charset="2"/>
              <a:buNone/>
            </a:pPr>
            <a:r>
              <a:rPr lang="tr-TR" sz="2400" b="1" dirty="0" smtClean="0"/>
              <a:t>			 31/12/2014  </a:t>
            </a:r>
          </a:p>
          <a:p>
            <a:pPr>
              <a:lnSpc>
                <a:spcPct val="80000"/>
              </a:lnSpc>
              <a:buFont typeface="Wingdings" pitchFamily="2" charset="2"/>
              <a:buNone/>
            </a:pPr>
            <a:r>
              <a:rPr lang="tr-TR" sz="2400" b="1" dirty="0" smtClean="0"/>
              <a:t>100 KASA                                                                                XXX</a:t>
            </a:r>
          </a:p>
          <a:p>
            <a:pPr>
              <a:lnSpc>
                <a:spcPct val="80000"/>
              </a:lnSpc>
              <a:buFont typeface="Wingdings" pitchFamily="2" charset="2"/>
              <a:buNone/>
            </a:pPr>
            <a:r>
              <a:rPr lang="tr-TR" sz="2400" b="1" dirty="0" smtClean="0"/>
              <a:t>                397 SAYIM VE TESELLUM FAZ.                                               XXX</a:t>
            </a:r>
          </a:p>
          <a:p>
            <a:pPr>
              <a:lnSpc>
                <a:spcPct val="80000"/>
              </a:lnSpc>
              <a:buFont typeface="Wingdings" pitchFamily="2" charset="2"/>
              <a:buNone/>
            </a:pPr>
            <a:r>
              <a:rPr lang="tr-TR" sz="2400" b="1" dirty="0" smtClean="0"/>
              <a:t>		</a:t>
            </a:r>
            <a:r>
              <a:rPr lang="tr-TR" sz="2400" b="1" dirty="0"/>
              <a:t> </a:t>
            </a:r>
            <a:r>
              <a:rPr lang="tr-TR" sz="2400" b="1" dirty="0" smtClean="0"/>
              <a:t>         </a:t>
            </a:r>
          </a:p>
          <a:p>
            <a:pPr>
              <a:lnSpc>
                <a:spcPct val="80000"/>
              </a:lnSpc>
              <a:buFont typeface="Wingdings" pitchFamily="2" charset="2"/>
              <a:buNone/>
            </a:pPr>
            <a:r>
              <a:rPr lang="tr-TR" sz="2400" b="1" dirty="0"/>
              <a:t> </a:t>
            </a:r>
            <a:r>
              <a:rPr lang="tr-TR" sz="2400" b="1" dirty="0" smtClean="0"/>
              <a:t>                             31/12/2014 </a:t>
            </a:r>
          </a:p>
          <a:p>
            <a:pPr>
              <a:lnSpc>
                <a:spcPct val="80000"/>
              </a:lnSpc>
              <a:buFont typeface="Wingdings" pitchFamily="2" charset="2"/>
              <a:buNone/>
            </a:pPr>
            <a:endParaRPr lang="tr-TR" sz="2400" dirty="0" smtClean="0"/>
          </a:p>
          <a:p>
            <a:pPr>
              <a:lnSpc>
                <a:spcPct val="80000"/>
              </a:lnSpc>
              <a:buFont typeface="Wingdings" pitchFamily="2" charset="2"/>
              <a:buNone/>
            </a:pPr>
            <a:r>
              <a:rPr lang="tr-TR" sz="2400" b="1" dirty="0" smtClean="0"/>
              <a:t>397 SAYIM VE TESELLUM FAZ.                                            XXX                </a:t>
            </a:r>
          </a:p>
          <a:p>
            <a:pPr>
              <a:lnSpc>
                <a:spcPct val="80000"/>
              </a:lnSpc>
              <a:buFont typeface="Wingdings" pitchFamily="2" charset="2"/>
              <a:buNone/>
            </a:pPr>
            <a:r>
              <a:rPr lang="tr-TR" sz="2400" b="1" dirty="0" smtClean="0"/>
              <a:t>                679 DİĞER OLAĞAN DIŞI GEL. VE KAR.                               XXX</a:t>
            </a:r>
          </a:p>
          <a:p>
            <a:pPr>
              <a:lnSpc>
                <a:spcPct val="80000"/>
              </a:lnSpc>
              <a:buFont typeface="Wingdings" pitchFamily="2" charset="2"/>
              <a:buNone/>
            </a:pPr>
            <a:endParaRPr lang="tr-TR" sz="2400" b="1" u="sng" dirty="0" smtClean="0"/>
          </a:p>
          <a:p>
            <a:endParaRPr lang="tr-TR" sz="2400" b="1" dirty="0" smtClean="0">
              <a:latin typeface="Times New Roman" pitchFamily="18" charset="0"/>
              <a:cs typeface="Times New Roman" pitchFamily="18" charset="0"/>
            </a:endParaRPr>
          </a:p>
          <a:p>
            <a:pPr lvl="0"/>
            <a:r>
              <a:rPr lang="tr-TR" sz="2400" dirty="0" smtClean="0">
                <a:latin typeface="Times New Roman" pitchFamily="18" charset="0"/>
                <a:cs typeface="Times New Roman" pitchFamily="18" charset="0"/>
              </a:rPr>
              <a:t>(Fazlalığın nedeni bulunmadığı takdirde gelir olarak matraha ilave edilecektir.)</a:t>
            </a:r>
          </a:p>
          <a:p>
            <a:endParaRPr lang="tr-TR" sz="2400" b="1" dirty="0" smtClean="0">
              <a:latin typeface="Times New Roman" pitchFamily="18" charset="0"/>
              <a:cs typeface="Times New Roman" pitchFamily="18" charset="0"/>
            </a:endParaRPr>
          </a:p>
          <a:p>
            <a:endParaRPr lang="tr-TR" sz="2400" b="1" dirty="0">
              <a:latin typeface="Times New Roman" pitchFamily="18" charset="0"/>
              <a:cs typeface="Times New Roman" pitchFamily="18" charset="0"/>
            </a:endParaRPr>
          </a:p>
        </p:txBody>
      </p:sp>
      <p:sp>
        <p:nvSpPr>
          <p:cNvPr id="4" name="3 Veri Yer Tutucusu"/>
          <p:cNvSpPr>
            <a:spLocks noGrp="1"/>
          </p:cNvSpPr>
          <p:nvPr>
            <p:ph type="dt" sz="half" idx="10"/>
          </p:nvPr>
        </p:nvSpPr>
        <p:spPr/>
        <p:txBody>
          <a:bodyPr/>
          <a:lstStyle/>
          <a:p>
            <a:endParaRPr lang="en-US" dirty="0"/>
          </a:p>
        </p:txBody>
      </p:sp>
      <p:sp>
        <p:nvSpPr>
          <p:cNvPr id="5" name="4 Slayt Numarası Yer Tutucusu"/>
          <p:cNvSpPr>
            <a:spLocks noGrp="1"/>
          </p:cNvSpPr>
          <p:nvPr>
            <p:ph type="sldNum" sz="quarter" idx="12"/>
          </p:nvPr>
        </p:nvSpPr>
        <p:spPr/>
        <p:txBody>
          <a:bodyPr/>
          <a:lstStyle/>
          <a:p>
            <a:fld id="{D69FA0D1-DEE6-FA4B-AF71-8F5B3360E0F2}" type="slidenum">
              <a:rPr lang="en-US" smtClean="0"/>
              <a:pPr/>
              <a:t>3</a:t>
            </a:fld>
            <a:endParaRPr lang="en-US" dirty="0"/>
          </a:p>
        </p:txBody>
      </p:sp>
      <p:cxnSp>
        <p:nvCxnSpPr>
          <p:cNvPr id="6" name="5 Düz Bağlayıcı"/>
          <p:cNvCxnSpPr/>
          <p:nvPr/>
        </p:nvCxnSpPr>
        <p:spPr>
          <a:xfrm>
            <a:off x="463671" y="2420888"/>
            <a:ext cx="16556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6 Düz Bağlayıcı"/>
          <p:cNvCxnSpPr/>
          <p:nvPr/>
        </p:nvCxnSpPr>
        <p:spPr>
          <a:xfrm>
            <a:off x="4067944" y="2456039"/>
            <a:ext cx="23762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Düz Bağlayıcı"/>
          <p:cNvCxnSpPr/>
          <p:nvPr/>
        </p:nvCxnSpPr>
        <p:spPr>
          <a:xfrm>
            <a:off x="457200" y="3632773"/>
            <a:ext cx="16556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Düz Bağlayıcı"/>
          <p:cNvCxnSpPr/>
          <p:nvPr/>
        </p:nvCxnSpPr>
        <p:spPr>
          <a:xfrm>
            <a:off x="4067944" y="3645024"/>
            <a:ext cx="23762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457200" y="5229200"/>
            <a:ext cx="59870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Düz Bağlayıcı"/>
          <p:cNvCxnSpPr/>
          <p:nvPr/>
        </p:nvCxnSpPr>
        <p:spPr>
          <a:xfrm rot="5400000">
            <a:off x="4979729" y="39028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rot="5400000">
            <a:off x="7267981" y="39028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Düz Bağlayıcı"/>
          <p:cNvCxnSpPr/>
          <p:nvPr/>
        </p:nvCxnSpPr>
        <p:spPr>
          <a:xfrm rot="5400000">
            <a:off x="6131857" y="3902871"/>
            <a:ext cx="292895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31315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7"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ppt_w/2"/>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strVal val="#ppt_h"/>
                                          </p:val>
                                        </p:tav>
                                        <p:tav tm="100000">
                                          <p:val>
                                            <p:strVal val="#ppt_h"/>
                                          </p:val>
                                        </p:tav>
                                      </p:tavLst>
                                    </p:anim>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left)">
                                      <p:cBhvr>
                                        <p:cTn id="33" dur="500"/>
                                        <p:tgtEl>
                                          <p:spTgt spid="3">
                                            <p:txEl>
                                              <p:pRg st="2" end="2"/>
                                            </p:txEl>
                                          </p:spTgt>
                                        </p:tgtEl>
                                      </p:cBhvr>
                                    </p:animEffect>
                                  </p:childTnLst>
                                </p:cTn>
                              </p:par>
                            </p:childTnLst>
                          </p:cTn>
                        </p:par>
                        <p:par>
                          <p:cTn id="34" fill="hold">
                            <p:stCondLst>
                              <p:cond delay="2000"/>
                            </p:stCondLst>
                            <p:childTnLst>
                              <p:par>
                                <p:cTn id="35" presetID="17"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ppt_w/2"/>
                                          </p:val>
                                        </p:tav>
                                        <p:tav tm="100000">
                                          <p:val>
                                            <p:strVal val="#ppt_x"/>
                                          </p:val>
                                        </p:tav>
                                      </p:tavLst>
                                    </p:anim>
                                    <p:anim calcmode="lin" valueType="num">
                                      <p:cBhvr>
                                        <p:cTn id="38" dur="500" fill="hold"/>
                                        <p:tgtEl>
                                          <p:spTgt spid="7"/>
                                        </p:tgtEl>
                                        <p:attrNameLst>
                                          <p:attrName>ppt_y</p:attrName>
                                        </p:attrNameLst>
                                      </p:cBhvr>
                                      <p:tavLst>
                                        <p:tav tm="0">
                                          <p:val>
                                            <p:strVal val="#ppt_y"/>
                                          </p:val>
                                        </p:tav>
                                        <p:tav tm="100000">
                                          <p:val>
                                            <p:strVal val="#ppt_y"/>
                                          </p:val>
                                        </p:tav>
                                      </p:tavLst>
                                    </p:anim>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strVal val="#ppt_h"/>
                                          </p:val>
                                        </p:tav>
                                        <p:tav tm="100000">
                                          <p:val>
                                            <p:strVal val="#ppt_h"/>
                                          </p:val>
                                        </p:tav>
                                      </p:tavLst>
                                    </p:anim>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left)">
                                      <p:cBhvr>
                                        <p:cTn id="44" dur="500"/>
                                        <p:tgtEl>
                                          <p:spTgt spid="3">
                                            <p:txEl>
                                              <p:pRg st="3" end="3"/>
                                            </p:txEl>
                                          </p:spTgt>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wipe(left)">
                                      <p:cBhvr>
                                        <p:cTn id="48" dur="500"/>
                                        <p:tgtEl>
                                          <p:spTgt spid="3">
                                            <p:txEl>
                                              <p:pRg st="4" end="4"/>
                                            </p:txEl>
                                          </p:spTgt>
                                        </p:tgtEl>
                                      </p:cBhvr>
                                    </p:animEffect>
                                  </p:childTnLst>
                                </p:cTn>
                              </p:par>
                            </p:childTnLst>
                          </p:cTn>
                        </p:par>
                        <p:par>
                          <p:cTn id="49" fill="hold">
                            <p:stCondLst>
                              <p:cond delay="3500"/>
                            </p:stCondLst>
                            <p:childTnLst>
                              <p:par>
                                <p:cTn id="50" presetID="17" presetClass="entr" presetSubtype="8"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ppt_x</p:attrName>
                                        </p:attrNameLst>
                                      </p:cBhvr>
                                      <p:tavLst>
                                        <p:tav tm="0">
                                          <p:val>
                                            <p:strVal val="#ppt_x-#ppt_w/2"/>
                                          </p:val>
                                        </p:tav>
                                        <p:tav tm="100000">
                                          <p:val>
                                            <p:strVal val="#ppt_x"/>
                                          </p:val>
                                        </p:tav>
                                      </p:tavLst>
                                    </p:anim>
                                    <p:anim calcmode="lin" valueType="num">
                                      <p:cBhvr>
                                        <p:cTn id="53" dur="500" fill="hold"/>
                                        <p:tgtEl>
                                          <p:spTgt spid="8"/>
                                        </p:tgtEl>
                                        <p:attrNameLst>
                                          <p:attrName>ppt_y</p:attrName>
                                        </p:attrNameLst>
                                      </p:cBhvr>
                                      <p:tavLst>
                                        <p:tav tm="0">
                                          <p:val>
                                            <p:strVal val="#ppt_y"/>
                                          </p:val>
                                        </p:tav>
                                        <p:tav tm="100000">
                                          <p:val>
                                            <p:strVal val="#ppt_y"/>
                                          </p:val>
                                        </p:tav>
                                      </p:tavLst>
                                    </p:anim>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strVal val="#ppt_h"/>
                                          </p:val>
                                        </p:tav>
                                        <p:tav tm="100000">
                                          <p:val>
                                            <p:strVal val="#ppt_h"/>
                                          </p:val>
                                        </p:tav>
                                      </p:tavLst>
                                    </p:anim>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wipe(left)">
                                      <p:cBhvr>
                                        <p:cTn id="59" dur="500"/>
                                        <p:tgtEl>
                                          <p:spTgt spid="3">
                                            <p:txEl>
                                              <p:pRg st="6" end="6"/>
                                            </p:txEl>
                                          </p:spTgt>
                                        </p:tgtEl>
                                      </p:cBhvr>
                                    </p:animEffect>
                                  </p:childTnLst>
                                </p:cTn>
                              </p:par>
                            </p:childTnLst>
                          </p:cTn>
                        </p:par>
                        <p:par>
                          <p:cTn id="60" fill="hold">
                            <p:stCondLst>
                              <p:cond delay="4500"/>
                            </p:stCondLst>
                            <p:childTnLst>
                              <p:par>
                                <p:cTn id="61" presetID="17" presetClass="entr" presetSubtype="8"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ppt_x</p:attrName>
                                        </p:attrNameLst>
                                      </p:cBhvr>
                                      <p:tavLst>
                                        <p:tav tm="0">
                                          <p:val>
                                            <p:strVal val="#ppt_x-#ppt_w/2"/>
                                          </p:val>
                                        </p:tav>
                                        <p:tav tm="100000">
                                          <p:val>
                                            <p:strVal val="#ppt_x"/>
                                          </p:val>
                                        </p:tav>
                                      </p:tavLst>
                                    </p:anim>
                                    <p:anim calcmode="lin" valueType="num">
                                      <p:cBhvr>
                                        <p:cTn id="64" dur="500" fill="hold"/>
                                        <p:tgtEl>
                                          <p:spTgt spid="9"/>
                                        </p:tgtEl>
                                        <p:attrNameLst>
                                          <p:attrName>ppt_y</p:attrName>
                                        </p:attrNameLst>
                                      </p:cBhvr>
                                      <p:tavLst>
                                        <p:tav tm="0">
                                          <p:val>
                                            <p:strVal val="#ppt_y"/>
                                          </p:val>
                                        </p:tav>
                                        <p:tav tm="100000">
                                          <p:val>
                                            <p:strVal val="#ppt_y"/>
                                          </p:val>
                                        </p:tav>
                                      </p:tavLst>
                                    </p:anim>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strVal val="#ppt_h"/>
                                          </p:val>
                                        </p:tav>
                                        <p:tav tm="100000">
                                          <p:val>
                                            <p:strVal val="#ppt_h"/>
                                          </p:val>
                                        </p:tav>
                                      </p:tavLst>
                                    </p:anim>
                                  </p:childTnLst>
                                </p:cTn>
                              </p:par>
                            </p:childTnLst>
                          </p:cTn>
                        </p:par>
                        <p:par>
                          <p:cTn id="67" fill="hold">
                            <p:stCondLst>
                              <p:cond delay="5000"/>
                            </p:stCondLst>
                            <p:childTnLst>
                              <p:par>
                                <p:cTn id="68" presetID="22" presetClass="entr" presetSubtype="8" fill="hold" nodeType="after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wipe(left)">
                                      <p:cBhvr>
                                        <p:cTn id="70" dur="500"/>
                                        <p:tgtEl>
                                          <p:spTgt spid="3">
                                            <p:txEl>
                                              <p:pRg st="8" end="8"/>
                                            </p:txEl>
                                          </p:spTgt>
                                        </p:tgtEl>
                                      </p:cBhvr>
                                    </p:animEffect>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Effect transition="in" filter="wipe(left)">
                                      <p:cBhvr>
                                        <p:cTn id="74" dur="500"/>
                                        <p:tgtEl>
                                          <p:spTgt spid="3">
                                            <p:txEl>
                                              <p:pRg st="9" end="9"/>
                                            </p:txEl>
                                          </p:spTgt>
                                        </p:tgtEl>
                                      </p:cBhvr>
                                    </p:animEffect>
                                  </p:childTnLst>
                                </p:cTn>
                              </p:par>
                            </p:childTnLst>
                          </p:cTn>
                        </p:par>
                        <p:par>
                          <p:cTn id="75" fill="hold">
                            <p:stCondLst>
                              <p:cond delay="6000"/>
                            </p:stCondLst>
                            <p:childTnLst>
                              <p:par>
                                <p:cTn id="76" presetID="17" presetClass="entr" presetSubtype="8" fill="hold" nodeType="after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ppt_x</p:attrName>
                                        </p:attrNameLst>
                                      </p:cBhvr>
                                      <p:tavLst>
                                        <p:tav tm="0">
                                          <p:val>
                                            <p:strVal val="#ppt_x-#ppt_w/2"/>
                                          </p:val>
                                        </p:tav>
                                        <p:tav tm="100000">
                                          <p:val>
                                            <p:strVal val="#ppt_x"/>
                                          </p:val>
                                        </p:tav>
                                      </p:tavLst>
                                    </p:anim>
                                    <p:anim calcmode="lin" valueType="num">
                                      <p:cBhvr>
                                        <p:cTn id="79" dur="500" fill="hold"/>
                                        <p:tgtEl>
                                          <p:spTgt spid="10"/>
                                        </p:tgtEl>
                                        <p:attrNameLst>
                                          <p:attrName>ppt_y</p:attrName>
                                        </p:attrNameLst>
                                      </p:cBhvr>
                                      <p:tavLst>
                                        <p:tav tm="0">
                                          <p:val>
                                            <p:strVal val="#ppt_y"/>
                                          </p:val>
                                        </p:tav>
                                        <p:tav tm="100000">
                                          <p:val>
                                            <p:strVal val="#ppt_y"/>
                                          </p:val>
                                        </p:tav>
                                      </p:tavLst>
                                    </p:anim>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p>
        </p:txBody>
      </p:sp>
      <p:sp>
        <p:nvSpPr>
          <p:cNvPr id="3" name="2 İçerik Yer Tutucusu"/>
          <p:cNvSpPr>
            <a:spLocks noGrp="1"/>
          </p:cNvSpPr>
          <p:nvPr>
            <p:ph idx="1"/>
          </p:nvPr>
        </p:nvSpPr>
        <p:spPr>
          <a:xfrm>
            <a:off x="457200" y="1600200"/>
            <a:ext cx="8435280" cy="4525963"/>
          </a:xfrm>
        </p:spPr>
        <p:txBody>
          <a:bodyPr/>
          <a:lstStyle/>
          <a:p>
            <a:r>
              <a:rPr lang="tr-TR" sz="2400" b="1" dirty="0" smtClean="0">
                <a:latin typeface="Times New Roman" pitchFamily="18" charset="0"/>
                <a:cs typeface="Times New Roman" pitchFamily="18" charset="0"/>
              </a:rPr>
              <a:t>DEĞERSİZ ALACAKLAR (V.U.K. 322)</a:t>
            </a:r>
          </a:p>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30</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229600" cy="4997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r-TR" sz="2200" dirty="0" smtClean="0">
              <a:latin typeface="Times New Roman" pitchFamily="18" charset="0"/>
              <a:cs typeface="Times New Roman" pitchFamily="18" charset="0"/>
            </a:endParaRPr>
          </a:p>
          <a:p>
            <a:pPr algn="just"/>
            <a:r>
              <a:rPr lang="tr-TR" sz="2200" dirty="0" smtClean="0">
                <a:latin typeface="Times New Roman" pitchFamily="18" charset="0"/>
                <a:cs typeface="Times New Roman" pitchFamily="18" charset="0"/>
              </a:rPr>
              <a:t>Değersiz alacak, </a:t>
            </a:r>
            <a:r>
              <a:rPr lang="tr-TR" sz="2200" b="1" dirty="0" smtClean="0">
                <a:latin typeface="Times New Roman" pitchFamily="18" charset="0"/>
                <a:cs typeface="Times New Roman" pitchFamily="18" charset="0"/>
              </a:rPr>
              <a:t>bir yargı kararına </a:t>
            </a:r>
            <a:r>
              <a:rPr lang="tr-TR" sz="2200" dirty="0" smtClean="0">
                <a:latin typeface="Times New Roman" pitchFamily="18" charset="0"/>
                <a:cs typeface="Times New Roman" pitchFamily="18" charset="0"/>
              </a:rPr>
              <a:t>veya </a:t>
            </a:r>
            <a:r>
              <a:rPr lang="tr-TR" sz="2200" b="1" dirty="0" smtClean="0">
                <a:latin typeface="Times New Roman" pitchFamily="18" charset="0"/>
                <a:cs typeface="Times New Roman" pitchFamily="18" charset="0"/>
              </a:rPr>
              <a:t>kanaat verici bir belgeye </a:t>
            </a:r>
            <a:r>
              <a:rPr lang="tr-TR" sz="2200" dirty="0" smtClean="0">
                <a:latin typeface="Times New Roman" pitchFamily="18" charset="0"/>
                <a:cs typeface="Times New Roman" pitchFamily="18" charset="0"/>
              </a:rPr>
              <a:t>istinaden tahsiline olanak kalmayan alacaklardır.</a:t>
            </a:r>
          </a:p>
          <a:p>
            <a:pPr algn="just"/>
            <a:endParaRPr lang="tr-TR" sz="2200" dirty="0" smtClean="0">
              <a:latin typeface="Times New Roman" pitchFamily="18" charset="0"/>
              <a:cs typeface="Times New Roman" pitchFamily="18" charset="0"/>
            </a:endParaRPr>
          </a:p>
          <a:p>
            <a:pPr algn="just"/>
            <a:endParaRPr lang="tr-TR" sz="2200" dirty="0" smtClean="0">
              <a:latin typeface="Times New Roman" pitchFamily="18" charset="0"/>
              <a:cs typeface="Times New Roman" pitchFamily="18" charset="0"/>
            </a:endParaRPr>
          </a:p>
          <a:p>
            <a:pPr algn="just"/>
            <a:r>
              <a:rPr lang="tr-TR" sz="2200" dirty="0" smtClean="0">
                <a:latin typeface="Times New Roman" pitchFamily="18" charset="0"/>
                <a:cs typeface="Times New Roman" pitchFamily="18" charset="0"/>
              </a:rPr>
              <a:t>Şüpheli alacaklar ile değersiz alacaklar arasındaki en önemli fark; </a:t>
            </a:r>
          </a:p>
          <a:p>
            <a:pPr algn="just"/>
            <a:r>
              <a:rPr lang="tr-TR" sz="2200" dirty="0" smtClean="0">
                <a:latin typeface="Times New Roman" pitchFamily="18" charset="0"/>
                <a:cs typeface="Times New Roman" pitchFamily="18" charset="0"/>
              </a:rPr>
              <a:t>değersiz hale gelen alacağın tahsili artık imkansızdır.</a:t>
            </a:r>
          </a:p>
          <a:p>
            <a:pPr algn="just"/>
            <a:endParaRPr lang="tr-TR" sz="2200" dirty="0" smtClean="0">
              <a:latin typeface="Times New Roman" pitchFamily="18" charset="0"/>
              <a:cs typeface="Times New Roman" pitchFamily="18" charset="0"/>
            </a:endParaRPr>
          </a:p>
          <a:p>
            <a:pPr algn="just"/>
            <a:r>
              <a:rPr lang="tr-TR" sz="2200" dirty="0" smtClean="0">
                <a:latin typeface="Times New Roman" pitchFamily="18" charset="0"/>
                <a:cs typeface="Times New Roman" pitchFamily="18" charset="0"/>
              </a:rPr>
              <a:t>Oysa şüpheli alacağın tahsili her zaman gerçekleşebilir.</a:t>
            </a:r>
          </a:p>
          <a:p>
            <a:pPr algn="just"/>
            <a:endParaRPr lang="tr-TR" sz="2200" dirty="0" smtClean="0">
              <a:latin typeface="Times New Roman" pitchFamily="18" charset="0"/>
              <a:cs typeface="Times New Roman" pitchFamily="18" charset="0"/>
            </a:endParaRPr>
          </a:p>
          <a:p>
            <a:pPr algn="just"/>
            <a:r>
              <a:rPr lang="tr-TR" sz="2200" dirty="0" smtClean="0">
                <a:latin typeface="Times New Roman" pitchFamily="18" charset="0"/>
                <a:cs typeface="Times New Roman" pitchFamily="18" charset="0"/>
              </a:rPr>
              <a:t>Bir alacağın değersiz alacak sayılabilmesi için tüm hukuki yolların tüketilmiş olması gerekir.</a:t>
            </a:r>
          </a:p>
          <a:p>
            <a:pPr algn="just"/>
            <a:r>
              <a:rPr lang="tr-TR" sz="22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a:buFont typeface="Wingdings" pitchFamily="2" charset="2"/>
              <a:buChar char="ü"/>
            </a:pPr>
            <a:endParaRPr lang="tr-TR" dirty="0"/>
          </a:p>
        </p:txBody>
      </p:sp>
    </p:spTree>
    <p:extLst>
      <p:ext uri="{BB962C8B-B14F-4D97-AF65-F5344CB8AC3E}">
        <p14:creationId xmlns:p14="http://schemas.microsoft.com/office/powerpoint/2010/main" val="177807824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dissolve">
                                      <p:cBhvr>
                                        <p:cTn id="7" dur="500"/>
                                        <p:tgtEl>
                                          <p:spTgt spid="6">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dissolve">
                                      <p:cBhvr>
                                        <p:cTn id="10" dur="500"/>
                                        <p:tgtEl>
                                          <p:spTgt spid="6">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Effect transition="in" filter="dissolve">
                                      <p:cBhvr>
                                        <p:cTn id="13" dur="500"/>
                                        <p:tgtEl>
                                          <p:spTgt spid="6">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xEl>
                                              <p:pRg st="9" end="9"/>
                                            </p:txEl>
                                          </p:spTgt>
                                        </p:tgtEl>
                                        <p:attrNameLst>
                                          <p:attrName>style.visibility</p:attrName>
                                        </p:attrNameLst>
                                      </p:cBhvr>
                                      <p:to>
                                        <p:strVal val="visible"/>
                                      </p:to>
                                    </p:set>
                                    <p:animEffect transition="in" filter="dissolve">
                                      <p:cBhvr>
                                        <p:cTn id="18"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p>
        </p:txBody>
      </p:sp>
      <p:sp>
        <p:nvSpPr>
          <p:cNvPr id="3" name="2 İçerik Yer Tutucusu"/>
          <p:cNvSpPr>
            <a:spLocks noGrp="1"/>
          </p:cNvSpPr>
          <p:nvPr>
            <p:ph idx="1"/>
          </p:nvPr>
        </p:nvSpPr>
        <p:spPr>
          <a:xfrm>
            <a:off x="457200" y="1600200"/>
            <a:ext cx="8435280" cy="4525963"/>
          </a:xfrm>
        </p:spPr>
        <p:txBody>
          <a:bodyPr/>
          <a:lstStyle/>
          <a:p>
            <a:r>
              <a:rPr lang="tr-TR" sz="2400" b="1" dirty="0" smtClean="0">
                <a:latin typeface="Times New Roman" pitchFamily="18" charset="0"/>
                <a:cs typeface="Times New Roman" pitchFamily="18" charset="0"/>
              </a:rPr>
              <a:t>DEĞERSİZ ALACAKLARDA KANAAT VERİCİ VESİKA</a:t>
            </a:r>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31</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43528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r-TR" sz="2000"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Kanaat verici vesikaların neler oldukları vergi kanunlarında </a:t>
            </a:r>
            <a:r>
              <a:rPr lang="tr-TR" sz="2000" b="1" dirty="0" smtClean="0">
                <a:latin typeface="Times New Roman" pitchFamily="18" charset="0"/>
                <a:cs typeface="Times New Roman" pitchFamily="18" charset="0"/>
              </a:rPr>
              <a:t>sayılmamış </a:t>
            </a:r>
            <a:r>
              <a:rPr lang="tr-TR" sz="2000" dirty="0" smtClean="0">
                <a:latin typeface="Times New Roman" pitchFamily="18" charset="0"/>
                <a:cs typeface="Times New Roman" pitchFamily="18" charset="0"/>
              </a:rPr>
              <a:t>olmakla birlikte </a:t>
            </a:r>
            <a:r>
              <a:rPr lang="tr-TR" sz="2000" b="1" dirty="0" smtClean="0">
                <a:latin typeface="Times New Roman" pitchFamily="18" charset="0"/>
                <a:cs typeface="Times New Roman" pitchFamily="18" charset="0"/>
              </a:rPr>
              <a:t>yargı kararlarına göre </a:t>
            </a:r>
            <a:r>
              <a:rPr lang="tr-TR" sz="2000" dirty="0" smtClean="0">
                <a:latin typeface="Times New Roman" pitchFamily="18" charset="0"/>
                <a:cs typeface="Times New Roman" pitchFamily="18" charset="0"/>
              </a:rPr>
              <a:t>kanaat verici vesikalar şunlardır;</a:t>
            </a:r>
          </a:p>
          <a:p>
            <a:endParaRPr lang="tr-TR" sz="2000" dirty="0" smtClean="0">
              <a:latin typeface="Times New Roman" pitchFamily="18" charset="0"/>
              <a:cs typeface="Times New Roman" pitchFamily="18" charset="0"/>
            </a:endParaRPr>
          </a:p>
          <a:p>
            <a:pPr>
              <a:buFont typeface="Wingdings" pitchFamily="2" charset="2"/>
              <a:buChar char="Ø"/>
            </a:pPr>
            <a:r>
              <a:rPr lang="tr-TR" sz="2000" dirty="0" smtClean="0">
                <a:latin typeface="Times New Roman" pitchFamily="18" charset="0"/>
                <a:cs typeface="Times New Roman" pitchFamily="18" charset="0"/>
              </a:rPr>
              <a:t> Alacaktan vazgeçildiğine dair </a:t>
            </a:r>
            <a:r>
              <a:rPr lang="tr-TR" sz="2000" b="1" dirty="0" smtClean="0">
                <a:latin typeface="Times New Roman" pitchFamily="18" charset="0"/>
                <a:cs typeface="Times New Roman" pitchFamily="18" charset="0"/>
              </a:rPr>
              <a:t>konkordato anlaşması,</a:t>
            </a:r>
          </a:p>
          <a:p>
            <a:pPr>
              <a:buFont typeface="Wingdings" pitchFamily="2" charset="2"/>
              <a:buChar char="Ø"/>
            </a:pPr>
            <a:r>
              <a:rPr lang="tr-TR" sz="2000" dirty="0" smtClean="0">
                <a:latin typeface="Times New Roman" pitchFamily="18" charset="0"/>
                <a:cs typeface="Times New Roman" pitchFamily="18" charset="0"/>
              </a:rPr>
              <a:t> Borçlunun ülkeye dönmemek üzere </a:t>
            </a:r>
            <a:r>
              <a:rPr lang="tr-TR" sz="2000" b="1" dirty="0" smtClean="0">
                <a:latin typeface="Times New Roman" pitchFamily="18" charset="0"/>
                <a:cs typeface="Times New Roman" pitchFamily="18" charset="0"/>
              </a:rPr>
              <a:t>terk ettiğini ve haczi mümkün mal bulunmadığını gösteren belgeler,</a:t>
            </a:r>
          </a:p>
          <a:p>
            <a:pPr>
              <a:buFont typeface="Wingdings" pitchFamily="2" charset="2"/>
              <a:buChar char="Ø"/>
            </a:pPr>
            <a:r>
              <a:rPr lang="tr-TR" sz="2000" dirty="0" smtClean="0">
                <a:latin typeface="Times New Roman" pitchFamily="18" charset="0"/>
                <a:cs typeface="Times New Roman" pitchFamily="18" charset="0"/>
              </a:rPr>
              <a:t> Borçlunun </a:t>
            </a:r>
            <a:r>
              <a:rPr lang="tr-TR" sz="2000" b="1" dirty="0" smtClean="0">
                <a:latin typeface="Times New Roman" pitchFamily="18" charset="0"/>
                <a:cs typeface="Times New Roman" pitchFamily="18" charset="0"/>
              </a:rPr>
              <a:t>gaipliğine ilişkin mahkeme kararı,</a:t>
            </a:r>
          </a:p>
          <a:p>
            <a:pPr>
              <a:buFont typeface="Wingdings" pitchFamily="2" charset="2"/>
              <a:buChar char="Ø"/>
            </a:pPr>
            <a:r>
              <a:rPr lang="tr-TR" sz="2000" dirty="0" smtClean="0">
                <a:latin typeface="Times New Roman" pitchFamily="18" charset="0"/>
                <a:cs typeface="Times New Roman" pitchFamily="18" charset="0"/>
              </a:rPr>
              <a:t> Mahkeme tarafından kabul edilen </a:t>
            </a:r>
            <a:r>
              <a:rPr lang="tr-TR" sz="2000" b="1" dirty="0" smtClean="0">
                <a:latin typeface="Times New Roman" pitchFamily="18" charset="0"/>
                <a:cs typeface="Times New Roman" pitchFamily="18" charset="0"/>
              </a:rPr>
              <a:t>alacaktan vazgeçildiğine dair belgeler,</a:t>
            </a:r>
          </a:p>
          <a:p>
            <a:pPr>
              <a:buFont typeface="Wingdings" pitchFamily="2" charset="2"/>
              <a:buChar char="Ø"/>
            </a:pPr>
            <a:r>
              <a:rPr lang="tr-TR" sz="2000" dirty="0" smtClean="0">
                <a:latin typeface="Times New Roman" pitchFamily="18" charset="0"/>
                <a:cs typeface="Times New Roman" pitchFamily="18" charset="0"/>
              </a:rPr>
              <a:t> Borçlunun </a:t>
            </a:r>
            <a:r>
              <a:rPr lang="tr-TR" sz="2000" u="sng" dirty="0" smtClean="0">
                <a:latin typeface="Times New Roman" pitchFamily="18" charset="0"/>
                <a:cs typeface="Times New Roman" pitchFamily="18" charset="0"/>
              </a:rPr>
              <a:t>mal varlığı bırakmadan ölümü</a:t>
            </a:r>
            <a:r>
              <a:rPr lang="tr-TR" sz="2000" dirty="0" smtClean="0">
                <a:latin typeface="Times New Roman" pitchFamily="18" charset="0"/>
                <a:cs typeface="Times New Roman" pitchFamily="18" charset="0"/>
              </a:rPr>
              <a:t> ve </a:t>
            </a:r>
            <a:r>
              <a:rPr lang="tr-TR" sz="2000" b="1" dirty="0" smtClean="0">
                <a:latin typeface="Times New Roman" pitchFamily="18" charset="0"/>
                <a:cs typeface="Times New Roman" pitchFamily="18" charset="0"/>
              </a:rPr>
              <a:t>mirasçıların mirası reddettiklerine dair resmi belgeler,</a:t>
            </a:r>
          </a:p>
          <a:p>
            <a:pPr>
              <a:buFont typeface="Wingdings" pitchFamily="2" charset="2"/>
              <a:buChar char="Ø"/>
            </a:pPr>
            <a:r>
              <a:rPr lang="tr-TR" sz="2000" dirty="0" smtClean="0">
                <a:latin typeface="Times New Roman" pitchFamily="18" charset="0"/>
                <a:cs typeface="Times New Roman" pitchFamily="18" charset="0"/>
              </a:rPr>
              <a:t>Ticaret mahkemesince borçlu hakkında verilmiş ve ilgili masa tarafından tasfiyeye tutulmuş </a:t>
            </a:r>
            <a:r>
              <a:rPr lang="tr-TR" sz="2000" b="1" dirty="0" smtClean="0">
                <a:latin typeface="Times New Roman" pitchFamily="18" charset="0"/>
                <a:cs typeface="Times New Roman" pitchFamily="18" charset="0"/>
              </a:rPr>
              <a:t>iflas kararına ilişkin belgeler.</a:t>
            </a:r>
          </a:p>
          <a:p>
            <a:pPr>
              <a:buFont typeface="Wingdings" pitchFamily="2" charset="2"/>
              <a:buChar char="Ø"/>
            </a:pPr>
            <a:endParaRPr lang="tr-TR" sz="2000" b="1" dirty="0" smtClean="0">
              <a:latin typeface="Times New Roman" pitchFamily="18" charset="0"/>
              <a:cs typeface="Times New Roman" pitchFamily="18" charset="0"/>
            </a:endParaRPr>
          </a:p>
          <a:p>
            <a:pPr>
              <a:buFont typeface="Wingdings" pitchFamily="2" charset="2"/>
              <a:buChar char="Ø"/>
            </a:pPr>
            <a:r>
              <a:rPr lang="tr-TR" sz="2000" b="1" dirty="0" smtClean="0">
                <a:latin typeface="Times New Roman" pitchFamily="18" charset="0"/>
                <a:cs typeface="Times New Roman" pitchFamily="18" charset="0"/>
              </a:rPr>
              <a:t>Aciz vesikası </a:t>
            </a:r>
            <a:r>
              <a:rPr lang="tr-TR" sz="2000" b="1" dirty="0" smtClean="0">
                <a:solidFill>
                  <a:srgbClr val="FF0000"/>
                </a:solidFill>
                <a:latin typeface="Times New Roman" pitchFamily="18" charset="0"/>
                <a:cs typeface="Times New Roman" pitchFamily="18" charset="0"/>
              </a:rPr>
              <a:t>kanaat verici belge değildir.</a:t>
            </a:r>
            <a:endParaRPr lang="tr-TR" sz="2000" b="1" dirty="0" smtClean="0">
              <a:latin typeface="Times New Roman" pitchFamily="18" charset="0"/>
              <a:cs typeface="Times New Roman" pitchFamily="18" charset="0"/>
            </a:endParaRPr>
          </a:p>
          <a:p>
            <a:pPr>
              <a:buFont typeface="Wingdings" pitchFamily="2" charset="2"/>
              <a:buChar char="Ø"/>
            </a:pPr>
            <a:endParaRPr lang="tr-TR" sz="2000" b="1" dirty="0" smtClean="0">
              <a:latin typeface="Times New Roman" pitchFamily="18" charset="0"/>
              <a:cs typeface="Times New Roman" pitchFamily="18" charset="0"/>
            </a:endParaRPr>
          </a:p>
          <a:p>
            <a:pPr>
              <a:buFont typeface="Wingdings" pitchFamily="2" charset="2"/>
              <a:buChar char="Ø"/>
            </a:pPr>
            <a:endParaRPr lang="tr-TR" sz="2000" dirty="0" smtClean="0">
              <a:latin typeface="Times New Roman" pitchFamily="18" charset="0"/>
              <a:cs typeface="Times New Roman" pitchFamily="18" charset="0"/>
            </a:endParaRPr>
          </a:p>
          <a:p>
            <a:r>
              <a:rPr lang="tr-TR" sz="2000" dirty="0">
                <a:latin typeface="Times New Roman" pitchFamily="18" charset="0"/>
                <a:cs typeface="Times New Roman" pitchFamily="18" charset="0"/>
              </a:rPr>
              <a:t>	</a:t>
            </a:r>
          </a:p>
          <a:p>
            <a:pPr>
              <a:buFont typeface="Wingdings" pitchFamily="2" charset="2"/>
              <a:buChar char="ü"/>
            </a:pPr>
            <a:endParaRPr lang="tr-TR" dirty="0"/>
          </a:p>
        </p:txBody>
      </p:sp>
    </p:spTree>
    <p:extLst>
      <p:ext uri="{BB962C8B-B14F-4D97-AF65-F5344CB8AC3E}">
        <p14:creationId xmlns:p14="http://schemas.microsoft.com/office/powerpoint/2010/main" val="27310537"/>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 calcmode="lin" valueType="num">
                                      <p:cBhvr additive="base">
                                        <p:cTn id="4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nodeType="clickEffect">
                                  <p:stCondLst>
                                    <p:cond delay="0"/>
                                  </p:stCondLst>
                                  <p:childTnLst>
                                    <p:animRot by="21600000">
                                      <p:cBhvr>
                                        <p:cTn id="48" dur="2000" fill="hold"/>
                                        <p:tgtEl>
                                          <p:spTgt spid="6">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p>
        </p:txBody>
      </p:sp>
      <p:sp>
        <p:nvSpPr>
          <p:cNvPr id="3" name="2 İçerik Yer Tutucusu"/>
          <p:cNvSpPr>
            <a:spLocks noGrp="1"/>
          </p:cNvSpPr>
          <p:nvPr>
            <p:ph idx="1"/>
          </p:nvPr>
        </p:nvSpPr>
        <p:spPr>
          <a:xfrm>
            <a:off x="457200" y="1600200"/>
            <a:ext cx="8435280" cy="4525963"/>
          </a:xfrm>
        </p:spPr>
        <p:txBody>
          <a:bodyPr/>
          <a:lstStyle/>
          <a:p>
            <a:r>
              <a:rPr lang="tr-TR" sz="2400" b="1" dirty="0" smtClean="0">
                <a:latin typeface="Times New Roman" pitchFamily="18" charset="0"/>
                <a:cs typeface="Times New Roman" pitchFamily="18" charset="0"/>
              </a:rPr>
              <a:t>DEĞERSİZ ALACAKLARDA                                                                            ZARAR YAZILACAĞI DÖNEM (VUK 322 f.2,3)</a:t>
            </a:r>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32</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43528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Değersiz alacaklar, </a:t>
            </a:r>
            <a:r>
              <a:rPr lang="tr-TR" sz="2400" u="sng" dirty="0" smtClean="0">
                <a:latin typeface="Times New Roman" pitchFamily="18" charset="0"/>
                <a:cs typeface="Times New Roman" pitchFamily="18" charset="0"/>
              </a:rPr>
              <a:t>bu kapsama girdikleri tarihte</a:t>
            </a:r>
            <a:r>
              <a:rPr lang="tr-TR" sz="2400"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tasarruf değerlerini kaybederler </a:t>
            </a:r>
            <a:r>
              <a:rPr lang="tr-TR" sz="2400" dirty="0" smtClean="0">
                <a:latin typeface="Times New Roman" pitchFamily="18" charset="0"/>
                <a:cs typeface="Times New Roman" pitchFamily="18" charset="0"/>
              </a:rPr>
              <a:t>ve kayıtlı değerleri </a:t>
            </a:r>
            <a:r>
              <a:rPr lang="tr-TR" sz="2400" b="1" dirty="0" smtClean="0">
                <a:solidFill>
                  <a:srgbClr val="FF0000"/>
                </a:solidFill>
                <a:latin typeface="Times New Roman" pitchFamily="18" charset="0"/>
                <a:cs typeface="Times New Roman" pitchFamily="18" charset="0"/>
              </a:rPr>
              <a:t>zarara geçirilerek yok edilirler.</a:t>
            </a:r>
          </a:p>
          <a:p>
            <a:endParaRPr lang="tr-TR" sz="2400" b="1" u="sng" dirty="0" smtClean="0">
              <a:solidFill>
                <a:srgbClr val="FF0000"/>
              </a:solidFill>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İşletme hesabı </a:t>
            </a:r>
            <a:r>
              <a:rPr lang="tr-TR" sz="2400" dirty="0" smtClean="0">
                <a:latin typeface="Times New Roman" pitchFamily="18" charset="0"/>
                <a:cs typeface="Times New Roman" pitchFamily="18" charset="0"/>
              </a:rPr>
              <a:t>esasına göre defter tutan mükelleflerde değersiz alacaklar, </a:t>
            </a:r>
            <a:r>
              <a:rPr lang="tr-TR" sz="2400" b="1" dirty="0" smtClean="0">
                <a:solidFill>
                  <a:srgbClr val="FF0000"/>
                </a:solidFill>
                <a:latin typeface="Times New Roman" pitchFamily="18" charset="0"/>
                <a:cs typeface="Times New Roman" pitchFamily="18" charset="0"/>
              </a:rPr>
              <a:t>gider kaydedilmek suretiyle yok edilirler.</a:t>
            </a:r>
          </a:p>
          <a:p>
            <a:endParaRPr lang="tr-TR" sz="2400" b="1" dirty="0" smtClean="0">
              <a:solidFill>
                <a:srgbClr val="FF0000"/>
              </a:solidFill>
              <a:latin typeface="Times New Roman" pitchFamily="18" charset="0"/>
              <a:cs typeface="Times New Roman" pitchFamily="18" charset="0"/>
            </a:endParaRPr>
          </a:p>
          <a:p>
            <a:r>
              <a:rPr lang="tr-TR" sz="2400" dirty="0" smtClean="0">
                <a:latin typeface="Times New Roman" pitchFamily="18" charset="0"/>
                <a:cs typeface="Times New Roman" pitchFamily="18" charset="0"/>
              </a:rPr>
              <a:t>İlgili yılda zarara geçirilmeyen değersiz alacağın, </a:t>
            </a:r>
            <a:r>
              <a:rPr lang="tr-TR" sz="2400" b="1" dirty="0" smtClean="0">
                <a:latin typeface="Times New Roman" pitchFamily="18" charset="0"/>
                <a:cs typeface="Times New Roman" pitchFamily="18" charset="0"/>
              </a:rPr>
              <a:t>sonraki yıllarda zarar yazılabilmesi </a:t>
            </a:r>
            <a:r>
              <a:rPr lang="tr-TR" sz="2400" b="1" dirty="0" smtClean="0">
                <a:solidFill>
                  <a:srgbClr val="FF0000"/>
                </a:solidFill>
                <a:latin typeface="Times New Roman" pitchFamily="18" charset="0"/>
                <a:cs typeface="Times New Roman" pitchFamily="18" charset="0"/>
              </a:rPr>
              <a:t>mümkün değildir.</a:t>
            </a:r>
          </a:p>
          <a:p>
            <a:r>
              <a:rPr lang="tr-TR" sz="2400" b="1" dirty="0" smtClean="0">
                <a:solidFill>
                  <a:srgbClr val="FF0000"/>
                </a:solidFill>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pPr>
              <a:buFont typeface="Wingdings" pitchFamily="2" charset="2"/>
              <a:buChar char="Ø"/>
            </a:pPr>
            <a:endParaRPr lang="tr-TR" sz="2000" dirty="0" smtClean="0">
              <a:latin typeface="Times New Roman" pitchFamily="18" charset="0"/>
              <a:cs typeface="Times New Roman" pitchFamily="18" charset="0"/>
            </a:endParaRPr>
          </a:p>
          <a:p>
            <a:r>
              <a:rPr lang="tr-TR" sz="2000" dirty="0">
                <a:latin typeface="Times New Roman" pitchFamily="18" charset="0"/>
                <a:cs typeface="Times New Roman" pitchFamily="18" charset="0"/>
              </a:rPr>
              <a:t>	</a:t>
            </a:r>
          </a:p>
          <a:p>
            <a:pPr>
              <a:buFont typeface="Wingdings" pitchFamily="2" charset="2"/>
              <a:buChar char="ü"/>
            </a:pPr>
            <a:endParaRPr lang="tr-TR" dirty="0"/>
          </a:p>
        </p:txBody>
      </p:sp>
    </p:spTree>
    <p:extLst>
      <p:ext uri="{BB962C8B-B14F-4D97-AF65-F5344CB8AC3E}">
        <p14:creationId xmlns:p14="http://schemas.microsoft.com/office/powerpoint/2010/main" val="102918797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dissolv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dissolve">
                                      <p:cBhvr>
                                        <p:cTn id="1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88640"/>
            <a:ext cx="9144000" cy="792088"/>
          </a:xfrm>
        </p:spPr>
        <p:txBody>
          <a:bodyPr>
            <a:normAutofit fontScale="90000"/>
          </a:bodyPr>
          <a:lstStyle/>
          <a:p>
            <a:pPr marL="900113" indent="-357188"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pPr>
              <a:buNone/>
            </a:pPr>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33</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SzPts val="2700"/>
            </a:pPr>
            <a:endParaRPr lang="tr-TR" sz="2400" b="1" u="sng" dirty="0" smtClean="0">
              <a:solidFill>
                <a:srgbClr val="000000"/>
              </a:solidFill>
              <a:latin typeface="Times New Roman" pitchFamily="18" charset="0"/>
              <a:cs typeface="Times New Roman" pitchFamily="18" charset="0"/>
            </a:endParaRPr>
          </a:p>
          <a:p>
            <a:pPr>
              <a:buSzPts val="2700"/>
            </a:pPr>
            <a:endParaRPr lang="tr-TR" sz="2400" b="1" u="sng" dirty="0" smtClean="0">
              <a:solidFill>
                <a:srgbClr val="000000"/>
              </a:solidFill>
              <a:latin typeface="Times New Roman" pitchFamily="18" charset="0"/>
              <a:cs typeface="Times New Roman" pitchFamily="18" charset="0"/>
            </a:endParaRPr>
          </a:p>
          <a:p>
            <a:pPr>
              <a:buSzPts val="2700"/>
            </a:pPr>
            <a:endParaRPr lang="tr-TR" sz="2400" b="1" u="sng" dirty="0" smtClean="0">
              <a:solidFill>
                <a:srgbClr val="000000"/>
              </a:solidFill>
              <a:latin typeface="Times New Roman" pitchFamily="18" charset="0"/>
              <a:cs typeface="Times New Roman" pitchFamily="18" charset="0"/>
            </a:endParaRPr>
          </a:p>
          <a:p>
            <a:pPr>
              <a:buSzPts val="2700"/>
            </a:pPr>
            <a:endParaRPr lang="tr-TR" sz="2400" u="sng" dirty="0" smtClean="0">
              <a:latin typeface="Times New Roman" pitchFamily="18" charset="0"/>
              <a:cs typeface="Times New Roman" pitchFamily="18" charset="0"/>
            </a:endParaRPr>
          </a:p>
          <a:p>
            <a:pPr marL="722313" lvl="0" indent="-368300" fontAlgn="base">
              <a:spcBef>
                <a:spcPct val="20000"/>
              </a:spcBef>
              <a:spcAft>
                <a:spcPct val="0"/>
              </a:spcAft>
              <a:defRPr/>
            </a:pPr>
            <a:r>
              <a:rPr lang="tr-TR" sz="2400" dirty="0" smtClean="0">
                <a:latin typeface="Times New Roman" pitchFamily="18" charset="0"/>
                <a:cs typeface="Times New Roman" pitchFamily="18" charset="0"/>
              </a:rPr>
              <a:t>						</a:t>
            </a:r>
          </a:p>
          <a:p>
            <a:pPr marL="722313" marR="0" lvl="0" indent="-368300" algn="l" defTabSz="457200" rtl="0" eaLnBrk="1" fontAlgn="base" latinLnBrk="0" hangingPunct="1">
              <a:lnSpc>
                <a:spcPct val="100000"/>
              </a:lnSpc>
              <a:spcBef>
                <a:spcPct val="20000"/>
              </a:spcBef>
              <a:spcAft>
                <a:spcPct val="0"/>
              </a:spcAft>
              <a:buClrTx/>
              <a:buSzTx/>
              <a:tabLst/>
              <a:defRPr/>
            </a:pPr>
            <a:endPar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8" name="7 Dikdörtgen"/>
          <p:cNvSpPr/>
          <p:nvPr/>
        </p:nvSpPr>
        <p:spPr>
          <a:xfrm>
            <a:off x="617014" y="1340767"/>
            <a:ext cx="8275466" cy="4130361"/>
          </a:xfrm>
          <a:prstGeom prst="rect">
            <a:avLst/>
          </a:prstGeom>
        </p:spPr>
        <p:txBody>
          <a:bodyPr wrap="square">
            <a:spAutoFit/>
          </a:bodyPr>
          <a:lstStyle/>
          <a:p>
            <a:pPr>
              <a:lnSpc>
                <a:spcPct val="80000"/>
              </a:lnSpc>
            </a:pPr>
            <a:endParaRPr lang="tr-TR" sz="2000" dirty="0" smtClean="0">
              <a:latin typeface="Times New Roman" pitchFamily="18" charset="0"/>
              <a:cs typeface="Times New Roman" pitchFamily="18" charset="0"/>
            </a:endParaRPr>
          </a:p>
          <a:p>
            <a:pPr>
              <a:lnSpc>
                <a:spcPct val="80000"/>
              </a:lnSpc>
            </a:pPr>
            <a:endParaRPr lang="tr-TR" sz="2000" dirty="0" smtClean="0">
              <a:latin typeface="Times New Roman" pitchFamily="18" charset="0"/>
              <a:cs typeface="Times New Roman" pitchFamily="18" charset="0"/>
            </a:endParaRPr>
          </a:p>
          <a:p>
            <a:pPr>
              <a:lnSpc>
                <a:spcPct val="80000"/>
              </a:lnSpc>
            </a:pPr>
            <a:endParaRPr lang="tr-TR" sz="2000" dirty="0" smtClean="0">
              <a:latin typeface="Times New Roman" pitchFamily="18" charset="0"/>
              <a:cs typeface="Times New Roman" pitchFamily="18" charset="0"/>
            </a:endParaRPr>
          </a:p>
          <a:p>
            <a:pPr>
              <a:lnSpc>
                <a:spcPct val="80000"/>
              </a:lnSpc>
            </a:pPr>
            <a:r>
              <a:rPr lang="tr-TR" sz="2400" b="1" dirty="0" smtClean="0">
                <a:latin typeface="Times New Roman" pitchFamily="18" charset="0"/>
                <a:cs typeface="Times New Roman" pitchFamily="18" charset="0"/>
              </a:rPr>
              <a:t>MUHASEBE KAYITLARI</a:t>
            </a:r>
          </a:p>
          <a:p>
            <a:pPr>
              <a:lnSpc>
                <a:spcPct val="80000"/>
              </a:lnSpc>
            </a:pPr>
            <a:endParaRPr lang="tr-TR" sz="2400" dirty="0" smtClean="0">
              <a:latin typeface="Times New Roman" pitchFamily="18" charset="0"/>
              <a:cs typeface="Times New Roman" pitchFamily="18" charset="0"/>
            </a:endParaRPr>
          </a:p>
          <a:p>
            <a:pPr>
              <a:lnSpc>
                <a:spcPct val="80000"/>
              </a:lnSpc>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    /        --------------------</a:t>
            </a:r>
            <a:endParaRPr lang="tr-TR" sz="2000" dirty="0">
              <a:latin typeface="Times New Roman" pitchFamily="18" charset="0"/>
              <a:cs typeface="Times New Roman" pitchFamily="18" charset="0"/>
            </a:endParaRPr>
          </a:p>
          <a:p>
            <a:pPr lvl="0">
              <a:lnSpc>
                <a:spcPct val="80000"/>
              </a:lnSpc>
            </a:pPr>
            <a:r>
              <a:rPr lang="tr-TR" sz="2000" b="1" dirty="0" smtClean="0">
                <a:latin typeface="Times New Roman" pitchFamily="18" charset="0"/>
                <a:cs typeface="Times New Roman" pitchFamily="18" charset="0"/>
              </a:rPr>
              <a:t>659 DİĞER OLAĞAN GİDER VE ZARARLAR    XXX</a:t>
            </a:r>
          </a:p>
          <a:p>
            <a:pPr>
              <a:lnSpc>
                <a:spcPct val="80000"/>
              </a:lnSpc>
              <a:buFont typeface="Wingdings" pitchFamily="2" charset="2"/>
              <a:buNone/>
            </a:pPr>
            <a:r>
              <a:rPr lang="tr-TR" sz="2000" b="1" dirty="0" smtClean="0">
                <a:latin typeface="Times New Roman" pitchFamily="18" charset="0"/>
                <a:cs typeface="Times New Roman" pitchFamily="18" charset="0"/>
              </a:rPr>
              <a:t>                   120 ALICILAR                                                                      XXX</a:t>
            </a:r>
            <a:endParaRPr lang="tr-TR" sz="2000" b="1" dirty="0">
              <a:latin typeface="Times New Roman" pitchFamily="18" charset="0"/>
              <a:cs typeface="Times New Roman" pitchFamily="18" charset="0"/>
            </a:endParaRPr>
          </a:p>
          <a:p>
            <a:pPr>
              <a:lnSpc>
                <a:spcPct val="80000"/>
              </a:lnSpc>
              <a:buFont typeface="Wingdings" pitchFamily="2" charset="2"/>
              <a:buNone/>
            </a:pPr>
            <a:r>
              <a:rPr lang="tr-TR" sz="2000" b="1" dirty="0" smtClean="0">
                <a:latin typeface="Times New Roman" pitchFamily="18" charset="0"/>
                <a:cs typeface="Times New Roman" pitchFamily="18" charset="0"/>
              </a:rPr>
              <a:t> Alacağın değersiz hale gelmesi</a:t>
            </a:r>
            <a:endParaRPr lang="tr-TR" sz="2000" b="1" dirty="0">
              <a:latin typeface="Times New Roman" pitchFamily="18" charset="0"/>
              <a:cs typeface="Times New Roman" pitchFamily="18" charset="0"/>
            </a:endParaRPr>
          </a:p>
          <a:p>
            <a:pPr>
              <a:lnSpc>
                <a:spcPct val="80000"/>
              </a:lnSpc>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a:t>
            </a:r>
            <a:endParaRPr lang="tr-TR" sz="2000" b="1" u="sng" dirty="0" smtClean="0">
              <a:latin typeface="Times New Roman" pitchFamily="18" charset="0"/>
              <a:cs typeface="Times New Roman" pitchFamily="18" charset="0"/>
            </a:endParaRPr>
          </a:p>
          <a:p>
            <a:pPr>
              <a:lnSpc>
                <a:spcPct val="80000"/>
              </a:lnSpc>
            </a:pPr>
            <a:endParaRPr lang="tr-TR" sz="2000" b="1" dirty="0" smtClean="0">
              <a:latin typeface="Times New Roman" pitchFamily="18" charset="0"/>
              <a:cs typeface="Times New Roman" pitchFamily="18" charset="0"/>
            </a:endParaRPr>
          </a:p>
          <a:p>
            <a:pPr>
              <a:lnSpc>
                <a:spcPct val="80000"/>
              </a:lnSpc>
            </a:pPr>
            <a:endParaRPr lang="tr-TR" sz="2000" b="1" dirty="0" smtClean="0">
              <a:latin typeface="Times New Roman" pitchFamily="18" charset="0"/>
              <a:cs typeface="Times New Roman" pitchFamily="18" charset="0"/>
            </a:endParaRPr>
          </a:p>
          <a:p>
            <a:pPr>
              <a:lnSpc>
                <a:spcPct val="80000"/>
              </a:lnSpc>
            </a:pPr>
            <a:endParaRPr lang="tr-TR" sz="2000" b="1" dirty="0" smtClean="0">
              <a:latin typeface="Times New Roman" pitchFamily="18" charset="0"/>
              <a:cs typeface="Times New Roman" pitchFamily="18" charset="0"/>
            </a:endParaRPr>
          </a:p>
          <a:p>
            <a:pPr>
              <a:lnSpc>
                <a:spcPct val="80000"/>
              </a:lnSpc>
            </a:pPr>
            <a:endParaRPr lang="tr-TR" sz="2000" b="1" dirty="0" smtClean="0">
              <a:latin typeface="Times New Roman" pitchFamily="18" charset="0"/>
              <a:cs typeface="Times New Roman" pitchFamily="18" charset="0"/>
            </a:endParaRPr>
          </a:p>
          <a:p>
            <a:pPr>
              <a:lnSpc>
                <a:spcPct val="80000"/>
              </a:lnSpc>
            </a:pPr>
            <a:r>
              <a:rPr lang="tr-TR" sz="2000" b="1" dirty="0" smtClean="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a:lnSpc>
                <a:spcPct val="80000"/>
              </a:lnSpc>
              <a:buFont typeface="Wingdings" pitchFamily="2" charset="2"/>
              <a:buNone/>
            </a:pPr>
            <a:endParaRPr lang="tr-TR" sz="20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904008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 calcmode="lin" valueType="num">
                                      <p:cBhvr additive="base">
                                        <p:cTn id="1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5" end="5"/>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anim calcmode="lin" valueType="num">
                                      <p:cBhvr additive="base">
                                        <p:cTn id="16"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6" end="6"/>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xEl>
                                              <p:pRg st="7" end="7"/>
                                            </p:txEl>
                                          </p:spTgt>
                                        </p:tgtEl>
                                        <p:attrNameLst>
                                          <p:attrName>style.visibility</p:attrName>
                                        </p:attrNameLst>
                                      </p:cBhvr>
                                      <p:to>
                                        <p:strVal val="visible"/>
                                      </p:to>
                                    </p:set>
                                    <p:anim calcmode="lin" valueType="num">
                                      <p:cBhvr additive="base">
                                        <p:cTn id="20"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7" end="7"/>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xEl>
                                              <p:pRg st="8" end="8"/>
                                            </p:txEl>
                                          </p:spTgt>
                                        </p:tgtEl>
                                        <p:attrNameLst>
                                          <p:attrName>style.visibility</p:attrName>
                                        </p:attrNameLst>
                                      </p:cBhvr>
                                      <p:to>
                                        <p:strVal val="visible"/>
                                      </p:to>
                                    </p:set>
                                    <p:anim calcmode="lin" valueType="num">
                                      <p:cBhvr additive="base">
                                        <p:cTn id="24"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8" end="8"/>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xEl>
                                              <p:pRg st="9" end="9"/>
                                            </p:txEl>
                                          </p:spTgt>
                                        </p:tgtEl>
                                        <p:attrNameLst>
                                          <p:attrName>style.visibility</p:attrName>
                                        </p:attrNameLst>
                                      </p:cBhvr>
                                      <p:to>
                                        <p:strVal val="visible"/>
                                      </p:to>
                                    </p:set>
                                    <p:anim calcmode="lin" valueType="num">
                                      <p:cBhvr additive="base">
                                        <p:cTn id="28"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p>
        </p:txBody>
      </p:sp>
      <p:sp>
        <p:nvSpPr>
          <p:cNvPr id="3" name="2 İçerik Yer Tutucusu"/>
          <p:cNvSpPr>
            <a:spLocks noGrp="1"/>
          </p:cNvSpPr>
          <p:nvPr>
            <p:ph idx="1"/>
          </p:nvPr>
        </p:nvSpPr>
        <p:spPr>
          <a:xfrm>
            <a:off x="457200" y="1600200"/>
            <a:ext cx="8435280" cy="4525963"/>
          </a:xfrm>
        </p:spPr>
        <p:txBody>
          <a:bodyPr/>
          <a:lstStyle/>
          <a:p>
            <a:pPr>
              <a:buFont typeface="Wingdings" pitchFamily="2" charset="2"/>
              <a:buChar char="Ø"/>
            </a:pPr>
            <a:r>
              <a:rPr lang="tr-TR" sz="2400" b="1" dirty="0" smtClean="0">
                <a:latin typeface="Times New Roman" pitchFamily="18" charset="0"/>
                <a:cs typeface="Times New Roman" pitchFamily="18" charset="0"/>
              </a:rPr>
              <a:t>VAZGEÇİLEN ALACAKLAR (VUK 324)</a:t>
            </a:r>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34</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43528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r-TR" sz="2000"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Vazgeçilen alacak, </a:t>
            </a:r>
            <a:r>
              <a:rPr lang="tr-TR" sz="2000" b="1" dirty="0" smtClean="0">
                <a:latin typeface="Times New Roman" pitchFamily="18" charset="0"/>
                <a:cs typeface="Times New Roman" pitchFamily="18" charset="0"/>
              </a:rPr>
              <a:t>konkordato</a:t>
            </a:r>
            <a:r>
              <a:rPr lang="tr-TR" sz="2000" dirty="0" smtClean="0">
                <a:latin typeface="Times New Roman" pitchFamily="18" charset="0"/>
                <a:cs typeface="Times New Roman" pitchFamily="18" charset="0"/>
              </a:rPr>
              <a:t> veya </a:t>
            </a:r>
            <a:r>
              <a:rPr lang="tr-TR" sz="2000" b="1" dirty="0" smtClean="0">
                <a:latin typeface="Times New Roman" pitchFamily="18" charset="0"/>
                <a:cs typeface="Times New Roman" pitchFamily="18" charset="0"/>
              </a:rPr>
              <a:t>sulh yoluyla</a:t>
            </a:r>
            <a:r>
              <a:rPr lang="tr-TR" sz="2000" dirty="0" smtClean="0">
                <a:latin typeface="Times New Roman" pitchFamily="18" charset="0"/>
                <a:cs typeface="Times New Roman" pitchFamily="18" charset="0"/>
              </a:rPr>
              <a:t> alınmasından vazgeçilen alacaklardır.</a:t>
            </a:r>
          </a:p>
          <a:p>
            <a:endParaRPr lang="tr-TR" sz="2000"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Vazgeçilen alacakları değersiz alacaklardan ayıran en önemli husus </a:t>
            </a:r>
            <a:r>
              <a:rPr lang="tr-TR" sz="2000" b="1" dirty="0" smtClean="0">
                <a:latin typeface="Times New Roman" pitchFamily="18" charset="0"/>
                <a:cs typeface="Times New Roman" pitchFamily="18" charset="0"/>
              </a:rPr>
              <a:t>sulh yoluyla alacaktan vazgeçilmesidir.</a:t>
            </a:r>
          </a:p>
          <a:p>
            <a:endParaRPr lang="tr-TR" sz="2000" b="1"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Sulh yolunun kabul edilebilmesi için sulhun yine de </a:t>
            </a:r>
            <a:r>
              <a:rPr lang="tr-TR" sz="2000" b="1" dirty="0" smtClean="0">
                <a:latin typeface="Times New Roman" pitchFamily="18" charset="0"/>
                <a:cs typeface="Times New Roman" pitchFamily="18" charset="0"/>
              </a:rPr>
              <a:t>mahkeme sürecinde </a:t>
            </a:r>
            <a:r>
              <a:rPr lang="tr-TR" sz="2000" dirty="0" smtClean="0">
                <a:latin typeface="Times New Roman" pitchFamily="18" charset="0"/>
                <a:cs typeface="Times New Roman" pitchFamily="18" charset="0"/>
              </a:rPr>
              <a:t>ve </a:t>
            </a:r>
            <a:r>
              <a:rPr lang="tr-TR" sz="2000" b="1" dirty="0" smtClean="0">
                <a:latin typeface="Times New Roman" pitchFamily="18" charset="0"/>
                <a:cs typeface="Times New Roman" pitchFamily="18" charset="0"/>
              </a:rPr>
              <a:t>mahkeme vasıtasıyla </a:t>
            </a:r>
            <a:r>
              <a:rPr lang="tr-TR" sz="2000" dirty="0" smtClean="0">
                <a:latin typeface="Times New Roman" pitchFamily="18" charset="0"/>
                <a:cs typeface="Times New Roman" pitchFamily="18" charset="0"/>
              </a:rPr>
              <a:t>sağlanmış olması gereklidir.</a:t>
            </a:r>
          </a:p>
          <a:p>
            <a:endParaRPr lang="tr-TR" sz="2000"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Vazgeçilen alacak, borçlu açısından </a:t>
            </a:r>
            <a:r>
              <a:rPr lang="tr-TR" sz="2000" b="1" dirty="0" smtClean="0">
                <a:solidFill>
                  <a:srgbClr val="FF0000"/>
                </a:solidFill>
                <a:latin typeface="Times New Roman" pitchFamily="18" charset="0"/>
                <a:cs typeface="Times New Roman" pitchFamily="18" charset="0"/>
              </a:rPr>
              <a:t>kar hükmünde olup, </a:t>
            </a:r>
            <a:r>
              <a:rPr lang="tr-TR" sz="2000" dirty="0" smtClean="0">
                <a:latin typeface="Times New Roman" pitchFamily="18" charset="0"/>
                <a:cs typeface="Times New Roman" pitchFamily="18" charset="0"/>
              </a:rPr>
              <a:t>borçlunun defterinde özel bir karşılık hesabına alınır.</a:t>
            </a:r>
          </a:p>
          <a:p>
            <a:endParaRPr lang="tr-TR" sz="2000"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Bu hesabın muhteviyatı </a:t>
            </a:r>
            <a:r>
              <a:rPr lang="tr-TR" sz="2000" u="sng" dirty="0" smtClean="0">
                <a:latin typeface="Times New Roman" pitchFamily="18" charset="0"/>
                <a:cs typeface="Times New Roman" pitchFamily="18" charset="0"/>
              </a:rPr>
              <a:t>alacaktan vazgeçildiği yılın sonundan başlayarak</a:t>
            </a: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üç yıl içinde zararla itfa edilmediği takdirde</a:t>
            </a:r>
            <a:r>
              <a:rPr lang="tr-TR" sz="2000" dirty="0" smtClean="0">
                <a:latin typeface="Times New Roman" pitchFamily="18" charset="0"/>
                <a:cs typeface="Times New Roman" pitchFamily="18" charset="0"/>
              </a:rPr>
              <a:t> </a:t>
            </a:r>
            <a:r>
              <a:rPr lang="tr-TR" sz="2000" b="1" dirty="0" smtClean="0">
                <a:solidFill>
                  <a:srgbClr val="FF0000"/>
                </a:solidFill>
                <a:latin typeface="Times New Roman" pitchFamily="18" charset="0"/>
                <a:cs typeface="Times New Roman" pitchFamily="18" charset="0"/>
              </a:rPr>
              <a:t>kar hesabına aktarılır. </a:t>
            </a:r>
          </a:p>
          <a:p>
            <a:r>
              <a:rPr lang="tr-TR" sz="2000" b="1" dirty="0" smtClean="0">
                <a:solidFill>
                  <a:srgbClr val="FF0000"/>
                </a:solidFill>
                <a:latin typeface="Times New Roman" pitchFamily="18" charset="0"/>
                <a:cs typeface="Times New Roman" pitchFamily="18" charset="0"/>
              </a:rPr>
              <a:t> </a:t>
            </a:r>
          </a:p>
          <a:p>
            <a:r>
              <a:rPr lang="tr-TR" sz="2000" dirty="0">
                <a:latin typeface="Times New Roman" pitchFamily="18" charset="0"/>
                <a:cs typeface="Times New Roman" pitchFamily="18" charset="0"/>
              </a:rPr>
              <a:t>	</a:t>
            </a:r>
          </a:p>
          <a:p>
            <a:pPr>
              <a:buFont typeface="Wingdings" pitchFamily="2" charset="2"/>
              <a:buChar char="ü"/>
            </a:pPr>
            <a:endParaRPr lang="tr-TR" dirty="0"/>
          </a:p>
        </p:txBody>
      </p:sp>
    </p:spTree>
    <p:extLst>
      <p:ext uri="{BB962C8B-B14F-4D97-AF65-F5344CB8AC3E}">
        <p14:creationId xmlns:p14="http://schemas.microsoft.com/office/powerpoint/2010/main" val="2256545120"/>
      </p:ext>
    </p:extLst>
  </p:cSld>
  <p:clrMapOvr>
    <a:masterClrMapping/>
  </p:clrMapOvr>
  <p:transition spd="med">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35</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43528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r-TR" sz="2000" b="1"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Üç yıllık bekleme süresi içerisinde borçlunun </a:t>
            </a:r>
            <a:r>
              <a:rPr lang="tr-TR" sz="2000" b="1" dirty="0" smtClean="0">
                <a:latin typeface="Times New Roman" pitchFamily="18" charset="0"/>
                <a:cs typeface="Times New Roman" pitchFamily="18" charset="0"/>
              </a:rPr>
              <a:t>işi terki, ölümü </a:t>
            </a:r>
            <a:r>
              <a:rPr lang="tr-TR" sz="2000" dirty="0" smtClean="0">
                <a:latin typeface="Times New Roman" pitchFamily="18" charset="0"/>
                <a:cs typeface="Times New Roman" pitchFamily="18" charset="0"/>
              </a:rPr>
              <a:t>ve </a:t>
            </a:r>
            <a:r>
              <a:rPr lang="tr-TR" sz="2000" b="1" dirty="0" smtClean="0">
                <a:latin typeface="Times New Roman" pitchFamily="18" charset="0"/>
                <a:cs typeface="Times New Roman" pitchFamily="18" charset="0"/>
              </a:rPr>
              <a:t>kurumlarda devir halinde </a:t>
            </a:r>
            <a:r>
              <a:rPr lang="tr-TR" sz="2000" dirty="0" smtClean="0">
                <a:latin typeface="Times New Roman" pitchFamily="18" charset="0"/>
                <a:cs typeface="Times New Roman" pitchFamily="18" charset="0"/>
              </a:rPr>
              <a:t>ertelenen tutar </a:t>
            </a:r>
            <a:r>
              <a:rPr lang="tr-TR" sz="2000" b="1" dirty="0" smtClean="0">
                <a:solidFill>
                  <a:srgbClr val="FF0000"/>
                </a:solidFill>
                <a:latin typeface="Times New Roman" pitchFamily="18" charset="0"/>
                <a:cs typeface="Times New Roman" pitchFamily="18" charset="0"/>
              </a:rPr>
              <a:t>o yılın karına eklenir.</a:t>
            </a:r>
          </a:p>
          <a:p>
            <a:endParaRPr lang="tr-TR" sz="2000" b="1" dirty="0" smtClean="0">
              <a:solidFill>
                <a:srgbClr val="FF0000"/>
              </a:solidFill>
              <a:latin typeface="Times New Roman" pitchFamily="18" charset="0"/>
              <a:cs typeface="Times New Roman" pitchFamily="18" charset="0"/>
            </a:endParaRPr>
          </a:p>
          <a:p>
            <a:r>
              <a:rPr lang="tr-TR" sz="2000" dirty="0" smtClean="0">
                <a:latin typeface="Times New Roman" pitchFamily="18" charset="0"/>
                <a:cs typeface="Times New Roman" pitchFamily="18" charset="0"/>
              </a:rPr>
              <a:t>Kaynağı ne olursa olsun geçmiş yıllara ait zararların, vazgeçilen alacaklar sebebiyle oluşturulan karşılıklardan </a:t>
            </a:r>
            <a:r>
              <a:rPr lang="tr-TR" sz="2000" b="1" dirty="0" smtClean="0">
                <a:latin typeface="Times New Roman" pitchFamily="18" charset="0"/>
                <a:cs typeface="Times New Roman" pitchFamily="18" charset="0"/>
              </a:rPr>
              <a:t>mahsup edilmeleri mümkün değildir.</a:t>
            </a:r>
          </a:p>
          <a:p>
            <a:endParaRPr lang="tr-TR" sz="2000" b="1"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Sadece üç yıllık bekleme süresi içerisinde oluşan zararların vazgeçilen alacaklar sebebiyle ayrılan karşılık tutarından </a:t>
            </a:r>
            <a:r>
              <a:rPr lang="tr-TR" sz="2000" b="1" dirty="0" smtClean="0">
                <a:latin typeface="Times New Roman" pitchFamily="18" charset="0"/>
                <a:cs typeface="Times New Roman" pitchFamily="18" charset="0"/>
              </a:rPr>
              <a:t>mahsup edilebilmeleri mümkündür.</a:t>
            </a:r>
          </a:p>
          <a:p>
            <a:r>
              <a:rPr lang="tr-TR" sz="2000" b="1" dirty="0" smtClean="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endParaRPr lang="tr-TR" sz="2000" b="1" dirty="0" smtClean="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pPr>
              <a:buFont typeface="Wingdings" pitchFamily="2" charset="2"/>
              <a:buChar char="ü"/>
            </a:pPr>
            <a:endParaRPr lang="tr-TR" dirty="0"/>
          </a:p>
        </p:txBody>
      </p:sp>
    </p:spTree>
    <p:extLst>
      <p:ext uri="{BB962C8B-B14F-4D97-AF65-F5344CB8AC3E}">
        <p14:creationId xmlns:p14="http://schemas.microsoft.com/office/powerpoint/2010/main" val="3388928028"/>
      </p:ext>
    </p:extLst>
  </p:cSld>
  <p:clrMapOvr>
    <a:masterClrMapping/>
  </p:clrMapOvr>
  <p:transition spd="med">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88640"/>
            <a:ext cx="9144000" cy="792088"/>
          </a:xfrm>
        </p:spPr>
        <p:txBody>
          <a:bodyPr>
            <a:normAutofit fontScale="90000"/>
          </a:bodyPr>
          <a:lstStyle/>
          <a:p>
            <a:pPr marL="900113" indent="-357188" defTabSz="400050">
              <a:buNone/>
            </a:pPr>
            <a:r>
              <a:rPr lang="tr-TR" sz="2800" b="1" dirty="0" smtClean="0">
                <a:latin typeface="Times New Roman" pitchFamily="18" charset="0"/>
                <a:cs typeface="Times New Roman" pitchFamily="18" charset="0"/>
              </a:rPr>
              <a:t>GÜNCEL VERGİ VE MUHASEBE </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UYGULAMALARI</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pPr>
              <a:buNone/>
            </a:pPr>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36</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SzPts val="2700"/>
            </a:pPr>
            <a:endParaRPr lang="tr-TR" sz="2400" b="1" u="sng" dirty="0" smtClean="0">
              <a:solidFill>
                <a:srgbClr val="000000"/>
              </a:solidFill>
              <a:latin typeface="Times New Roman" pitchFamily="18" charset="0"/>
              <a:cs typeface="Times New Roman" pitchFamily="18" charset="0"/>
            </a:endParaRPr>
          </a:p>
          <a:p>
            <a:pPr>
              <a:buSzPts val="2700"/>
            </a:pPr>
            <a:endParaRPr lang="tr-TR" sz="2400" b="1" u="sng" dirty="0" smtClean="0">
              <a:solidFill>
                <a:srgbClr val="000000"/>
              </a:solidFill>
              <a:latin typeface="Times New Roman" pitchFamily="18" charset="0"/>
              <a:cs typeface="Times New Roman" pitchFamily="18" charset="0"/>
            </a:endParaRPr>
          </a:p>
          <a:p>
            <a:pPr>
              <a:buSzPts val="2700"/>
            </a:pPr>
            <a:endParaRPr lang="tr-TR" sz="2400" b="1" u="sng" dirty="0" smtClean="0">
              <a:solidFill>
                <a:srgbClr val="000000"/>
              </a:solidFill>
              <a:latin typeface="Times New Roman" pitchFamily="18" charset="0"/>
              <a:cs typeface="Times New Roman" pitchFamily="18" charset="0"/>
            </a:endParaRPr>
          </a:p>
          <a:p>
            <a:pPr>
              <a:buSzPts val="2700"/>
            </a:pPr>
            <a:endParaRPr lang="tr-TR" sz="2400" u="sng" dirty="0" smtClean="0">
              <a:latin typeface="Times New Roman" pitchFamily="18" charset="0"/>
              <a:cs typeface="Times New Roman" pitchFamily="18" charset="0"/>
            </a:endParaRPr>
          </a:p>
          <a:p>
            <a:pPr marL="722313" lvl="0" indent="-368300" fontAlgn="base">
              <a:spcBef>
                <a:spcPct val="20000"/>
              </a:spcBef>
              <a:spcAft>
                <a:spcPct val="0"/>
              </a:spcAft>
              <a:defRPr/>
            </a:pPr>
            <a:r>
              <a:rPr lang="tr-TR" sz="2400" dirty="0" smtClean="0">
                <a:latin typeface="Times New Roman" pitchFamily="18" charset="0"/>
                <a:cs typeface="Times New Roman" pitchFamily="18" charset="0"/>
              </a:rPr>
              <a:t>						</a:t>
            </a:r>
          </a:p>
          <a:p>
            <a:pPr marL="722313" marR="0" lvl="0" indent="-368300" algn="l" defTabSz="457200" rtl="0" eaLnBrk="1" fontAlgn="base" latinLnBrk="0" hangingPunct="1">
              <a:lnSpc>
                <a:spcPct val="100000"/>
              </a:lnSpc>
              <a:spcBef>
                <a:spcPct val="20000"/>
              </a:spcBef>
              <a:spcAft>
                <a:spcPct val="0"/>
              </a:spcAft>
              <a:buClrTx/>
              <a:buSzTx/>
              <a:tabLst/>
              <a:defRPr/>
            </a:pPr>
            <a:endPar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8" name="7 Dikdörtgen"/>
          <p:cNvSpPr/>
          <p:nvPr/>
        </p:nvSpPr>
        <p:spPr>
          <a:xfrm>
            <a:off x="323528" y="1340767"/>
            <a:ext cx="8712968" cy="6297108"/>
          </a:xfrm>
          <a:prstGeom prst="rect">
            <a:avLst/>
          </a:prstGeom>
        </p:spPr>
        <p:txBody>
          <a:bodyPr wrap="square">
            <a:spAutoFit/>
          </a:bodyPr>
          <a:lstStyle/>
          <a:p>
            <a:pPr>
              <a:lnSpc>
                <a:spcPct val="80000"/>
              </a:lnSpc>
            </a:pPr>
            <a:r>
              <a:rPr lang="tr-TR" sz="2400" b="1" dirty="0" smtClean="0">
                <a:latin typeface="Times New Roman" pitchFamily="18" charset="0"/>
                <a:cs typeface="Times New Roman" pitchFamily="18" charset="0"/>
              </a:rPr>
              <a:t>MUHASEBE KAYITLARI</a:t>
            </a:r>
          </a:p>
          <a:p>
            <a:pPr>
              <a:lnSpc>
                <a:spcPct val="80000"/>
              </a:lnSpc>
            </a:pPr>
            <a:endParaRPr lang="tr-TR" sz="2000" b="1" dirty="0" smtClean="0">
              <a:latin typeface="Times New Roman" pitchFamily="18" charset="0"/>
              <a:cs typeface="Times New Roman" pitchFamily="18" charset="0"/>
            </a:endParaRPr>
          </a:p>
          <a:p>
            <a:pPr>
              <a:lnSpc>
                <a:spcPct val="80000"/>
              </a:lnSpc>
            </a:pPr>
            <a:r>
              <a:rPr lang="tr-TR" sz="2000" b="1" dirty="0" smtClean="0">
                <a:latin typeface="Times New Roman" pitchFamily="18" charset="0"/>
                <a:cs typeface="Times New Roman" pitchFamily="18" charset="0"/>
              </a:rPr>
              <a:t>ALACAKLININ MUHASEBE KAYDI</a:t>
            </a:r>
            <a:endParaRPr lang="tr-TR" sz="2000" dirty="0">
              <a:latin typeface="Times New Roman" pitchFamily="18" charset="0"/>
              <a:cs typeface="Times New Roman" pitchFamily="18" charset="0"/>
            </a:endParaRPr>
          </a:p>
          <a:p>
            <a:pPr lvl="0">
              <a:lnSpc>
                <a:spcPct val="80000"/>
              </a:lnSpc>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    /        --------------------</a:t>
            </a:r>
          </a:p>
          <a:p>
            <a:pPr lvl="0">
              <a:lnSpc>
                <a:spcPct val="80000"/>
              </a:lnSpc>
            </a:pPr>
            <a:r>
              <a:rPr lang="tr-TR" sz="2000" b="1" dirty="0" smtClean="0">
                <a:latin typeface="Times New Roman" pitchFamily="18" charset="0"/>
                <a:cs typeface="Times New Roman" pitchFamily="18" charset="0"/>
              </a:rPr>
              <a:t>689 OLAĞANDIŞI GİDER VE ZARARLAR              XXX</a:t>
            </a:r>
          </a:p>
          <a:p>
            <a:pPr>
              <a:lnSpc>
                <a:spcPct val="80000"/>
              </a:lnSpc>
              <a:buFont typeface="Wingdings" pitchFamily="2" charset="2"/>
              <a:buNone/>
            </a:pPr>
            <a:r>
              <a:rPr lang="tr-TR" sz="2000" b="1" dirty="0" smtClean="0">
                <a:latin typeface="Times New Roman" pitchFamily="18" charset="0"/>
                <a:cs typeface="Times New Roman" pitchFamily="18" charset="0"/>
              </a:rPr>
              <a:t>                   120 ALICILAR                                                                             XXX</a:t>
            </a:r>
            <a:endParaRPr lang="tr-TR" sz="2000" b="1" dirty="0">
              <a:latin typeface="Times New Roman" pitchFamily="18" charset="0"/>
              <a:cs typeface="Times New Roman" pitchFamily="18" charset="0"/>
            </a:endParaRPr>
          </a:p>
          <a:p>
            <a:pPr>
              <a:lnSpc>
                <a:spcPct val="80000"/>
              </a:lnSpc>
              <a:buFont typeface="Wingdings" pitchFamily="2" charset="2"/>
              <a:buNone/>
            </a:pPr>
            <a:r>
              <a:rPr lang="tr-TR" sz="2000" b="1" dirty="0" smtClean="0">
                <a:latin typeface="Times New Roman" pitchFamily="18" charset="0"/>
                <a:cs typeface="Times New Roman" pitchFamily="18" charset="0"/>
              </a:rPr>
              <a:t> Vazgeçilen alacağın zarara aktarılması</a:t>
            </a:r>
            <a:endParaRPr lang="tr-TR" sz="2000" b="1" dirty="0">
              <a:latin typeface="Times New Roman" pitchFamily="18" charset="0"/>
              <a:cs typeface="Times New Roman" pitchFamily="18" charset="0"/>
            </a:endParaRPr>
          </a:p>
          <a:p>
            <a:pPr>
              <a:lnSpc>
                <a:spcPct val="80000"/>
              </a:lnSpc>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a:t>
            </a:r>
            <a:endParaRPr lang="tr-TR" sz="2000" b="1" u="sng" dirty="0" smtClean="0">
              <a:latin typeface="Times New Roman" pitchFamily="18" charset="0"/>
              <a:cs typeface="Times New Roman" pitchFamily="18" charset="0"/>
            </a:endParaRPr>
          </a:p>
          <a:p>
            <a:pPr>
              <a:lnSpc>
                <a:spcPct val="80000"/>
              </a:lnSpc>
            </a:pPr>
            <a:endParaRPr lang="tr-TR" sz="2000" b="1" dirty="0" smtClean="0">
              <a:latin typeface="Times New Roman" pitchFamily="18" charset="0"/>
              <a:cs typeface="Times New Roman" pitchFamily="18" charset="0"/>
            </a:endParaRPr>
          </a:p>
          <a:p>
            <a:pPr>
              <a:lnSpc>
                <a:spcPct val="80000"/>
              </a:lnSpc>
            </a:pPr>
            <a:r>
              <a:rPr lang="tr-TR" sz="2000" b="1" dirty="0" smtClean="0">
                <a:latin typeface="Times New Roman" pitchFamily="18" charset="0"/>
                <a:cs typeface="Times New Roman" pitchFamily="18" charset="0"/>
              </a:rPr>
              <a:t>BORÇLUNUN MUHASEBE KAYITLARI</a:t>
            </a:r>
          </a:p>
          <a:p>
            <a:pPr>
              <a:lnSpc>
                <a:spcPct val="80000"/>
              </a:lnSpc>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    /        --------------------</a:t>
            </a:r>
            <a:endParaRPr lang="tr-TR" sz="2000" dirty="0" smtClean="0">
              <a:latin typeface="Times New Roman" pitchFamily="18" charset="0"/>
              <a:cs typeface="Times New Roman" pitchFamily="18" charset="0"/>
            </a:endParaRPr>
          </a:p>
          <a:p>
            <a:pPr>
              <a:lnSpc>
                <a:spcPct val="80000"/>
              </a:lnSpc>
              <a:buFont typeface="Wingdings" pitchFamily="2" charset="2"/>
              <a:buNone/>
            </a:pPr>
            <a:r>
              <a:rPr lang="tr-TR" sz="2000" b="1" dirty="0" smtClean="0">
                <a:latin typeface="Times New Roman" pitchFamily="18" charset="0"/>
                <a:cs typeface="Times New Roman" pitchFamily="18" charset="0"/>
              </a:rPr>
              <a:t>320 SATICILAR                                                               XXX</a:t>
            </a:r>
          </a:p>
          <a:p>
            <a:pPr>
              <a:lnSpc>
                <a:spcPct val="80000"/>
              </a:lnSpc>
              <a:buFont typeface="Wingdings" pitchFamily="2" charset="2"/>
              <a:buNone/>
            </a:pPr>
            <a:r>
              <a:rPr lang="tr-TR" sz="2000" b="1" dirty="0" smtClean="0">
                <a:latin typeface="Times New Roman" pitchFamily="18" charset="0"/>
                <a:cs typeface="Times New Roman" pitchFamily="18" charset="0"/>
              </a:rPr>
              <a:t>                             549 ÖZEL FONLAR                                                            XXX</a:t>
            </a:r>
          </a:p>
          <a:p>
            <a:pPr>
              <a:lnSpc>
                <a:spcPct val="80000"/>
              </a:lnSpc>
            </a:pPr>
            <a:r>
              <a:rPr lang="tr-TR" sz="2000" b="1" dirty="0" smtClean="0">
                <a:latin typeface="Times New Roman" pitchFamily="18" charset="0"/>
                <a:cs typeface="Times New Roman" pitchFamily="18" charset="0"/>
              </a:rPr>
              <a:t>Vazgeçilen borcun özel fon hesabına aktarılması</a:t>
            </a:r>
          </a:p>
          <a:p>
            <a:pPr>
              <a:lnSpc>
                <a:spcPct val="80000"/>
              </a:lnSpc>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a:t>
            </a:r>
          </a:p>
          <a:p>
            <a:pPr>
              <a:lnSpc>
                <a:spcPct val="80000"/>
              </a:lnSpc>
            </a:pPr>
            <a:r>
              <a:rPr lang="tr-TR" sz="2000" b="1" dirty="0" smtClean="0">
                <a:latin typeface="Times New Roman" pitchFamily="18" charset="0"/>
                <a:cs typeface="Times New Roman" pitchFamily="18" charset="0"/>
              </a:rPr>
              <a:t>Üç Yıl İçerisinde Zararla İtfa Edilemeyen Tutarın Gelir Hesabına Aktarılması</a:t>
            </a:r>
          </a:p>
          <a:p>
            <a:pPr>
              <a:lnSpc>
                <a:spcPct val="80000"/>
              </a:lnSpc>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    /        --------------------</a:t>
            </a:r>
            <a:endParaRPr lang="tr-TR" sz="2000" dirty="0" smtClean="0">
              <a:latin typeface="Times New Roman" pitchFamily="18" charset="0"/>
              <a:cs typeface="Times New Roman" pitchFamily="18" charset="0"/>
            </a:endParaRPr>
          </a:p>
          <a:p>
            <a:pPr>
              <a:lnSpc>
                <a:spcPct val="80000"/>
              </a:lnSpc>
              <a:buFont typeface="Wingdings" pitchFamily="2" charset="2"/>
              <a:buNone/>
            </a:pPr>
            <a:r>
              <a:rPr lang="tr-TR" sz="2000" b="1" dirty="0" smtClean="0">
                <a:latin typeface="Times New Roman" pitchFamily="18" charset="0"/>
                <a:cs typeface="Times New Roman" pitchFamily="18" charset="0"/>
              </a:rPr>
              <a:t>549 ÖZEL FONLAR                                                         XXX</a:t>
            </a:r>
          </a:p>
          <a:p>
            <a:pPr>
              <a:lnSpc>
                <a:spcPct val="80000"/>
              </a:lnSpc>
              <a:buFont typeface="Wingdings" pitchFamily="2" charset="2"/>
              <a:buNone/>
            </a:pPr>
            <a:r>
              <a:rPr lang="tr-TR" sz="2000" b="1" dirty="0" smtClean="0">
                <a:latin typeface="Times New Roman" pitchFamily="18" charset="0"/>
                <a:cs typeface="Times New Roman" pitchFamily="18" charset="0"/>
              </a:rPr>
              <a:t>                             679 D.OLAĞANDIŞI GELİR VE KARLAR                     XXX</a:t>
            </a:r>
          </a:p>
          <a:p>
            <a:pPr>
              <a:lnSpc>
                <a:spcPct val="80000"/>
              </a:lnSpc>
            </a:pPr>
            <a:r>
              <a:rPr lang="tr-TR" sz="2000" b="1" dirty="0" smtClean="0">
                <a:latin typeface="Times New Roman" pitchFamily="18" charset="0"/>
                <a:cs typeface="Times New Roman" pitchFamily="18" charset="0"/>
              </a:rPr>
              <a:t>İtfa edilemeyen fon hesabının gelir hesabına aktarılması</a:t>
            </a:r>
          </a:p>
          <a:p>
            <a:pPr>
              <a:lnSpc>
                <a:spcPct val="80000"/>
              </a:lnSpc>
            </a:pP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                   --------------------</a:t>
            </a:r>
          </a:p>
          <a:p>
            <a:pPr>
              <a:lnSpc>
                <a:spcPct val="80000"/>
              </a:lnSpc>
            </a:pPr>
            <a:endParaRPr lang="tr-TR" sz="2000" b="1" dirty="0" smtClean="0">
              <a:latin typeface="Times New Roman" pitchFamily="18" charset="0"/>
              <a:cs typeface="Times New Roman" pitchFamily="18" charset="0"/>
            </a:endParaRPr>
          </a:p>
          <a:p>
            <a:pPr>
              <a:lnSpc>
                <a:spcPct val="80000"/>
              </a:lnSpc>
            </a:pPr>
            <a:endParaRPr lang="tr-TR" sz="2000" b="1" dirty="0" smtClean="0">
              <a:latin typeface="Times New Roman" pitchFamily="18" charset="0"/>
              <a:cs typeface="Times New Roman" pitchFamily="18" charset="0"/>
            </a:endParaRPr>
          </a:p>
          <a:p>
            <a:pPr>
              <a:lnSpc>
                <a:spcPct val="80000"/>
              </a:lnSpc>
            </a:pPr>
            <a:r>
              <a:rPr lang="tr-TR" sz="2000" b="1" dirty="0" smtClean="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a:lnSpc>
                <a:spcPct val="80000"/>
              </a:lnSpc>
              <a:buFont typeface="Wingdings" pitchFamily="2" charset="2"/>
              <a:buNone/>
            </a:pPr>
            <a:endParaRPr lang="tr-TR" sz="20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86680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 calcmode="lin" valueType="num">
                                      <p:cBhvr additive="base">
                                        <p:cTn id="1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 calcmode="lin" valueType="num">
                                      <p:cBhvr additive="base">
                                        <p:cTn id="20"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 calcmode="lin" valueType="num">
                                      <p:cBhvr additive="base">
                                        <p:cTn id="24"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 calcmode="lin" valueType="num">
                                      <p:cBhvr additive="base">
                                        <p:cTn id="28"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 calcmode="lin" valueType="num">
                                      <p:cBhvr additive="base">
                                        <p:cTn id="32"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 calcmode="lin" valueType="num">
                                      <p:cBhvr additive="base">
                                        <p:cTn id="38"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anim calcmode="lin" valueType="num">
                                      <p:cBhvr additive="base">
                                        <p:cTn id="43"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xEl>
                                              <p:pRg st="11" end="11"/>
                                            </p:txEl>
                                          </p:spTgt>
                                        </p:tgtEl>
                                        <p:attrNameLst>
                                          <p:attrName>style.visibility</p:attrName>
                                        </p:attrNameLst>
                                      </p:cBhvr>
                                      <p:to>
                                        <p:strVal val="visible"/>
                                      </p:to>
                                    </p:set>
                                    <p:anim calcmode="lin" valueType="num">
                                      <p:cBhvr additive="base">
                                        <p:cTn id="47"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
                                            <p:txEl>
                                              <p:pRg st="12" end="12"/>
                                            </p:txEl>
                                          </p:spTgt>
                                        </p:tgtEl>
                                        <p:attrNameLst>
                                          <p:attrName>style.visibility</p:attrName>
                                        </p:attrNameLst>
                                      </p:cBhvr>
                                      <p:to>
                                        <p:strVal val="visible"/>
                                      </p:to>
                                    </p:set>
                                    <p:anim calcmode="lin" valueType="num">
                                      <p:cBhvr additive="base">
                                        <p:cTn id="51"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
                                            <p:txEl>
                                              <p:pRg st="13" end="13"/>
                                            </p:txEl>
                                          </p:spTgt>
                                        </p:tgtEl>
                                        <p:attrNameLst>
                                          <p:attrName>style.visibility</p:attrName>
                                        </p:attrNameLst>
                                      </p:cBhvr>
                                      <p:to>
                                        <p:strVal val="visible"/>
                                      </p:to>
                                    </p:set>
                                    <p:anim calcmode="lin" valueType="num">
                                      <p:cBhvr additive="base">
                                        <p:cTn id="55"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
                                            <p:txEl>
                                              <p:pRg st="14" end="14"/>
                                            </p:txEl>
                                          </p:spTgt>
                                        </p:tgtEl>
                                        <p:attrNameLst>
                                          <p:attrName>style.visibility</p:attrName>
                                        </p:attrNameLst>
                                      </p:cBhvr>
                                      <p:to>
                                        <p:strVal val="visible"/>
                                      </p:to>
                                    </p:set>
                                    <p:anim calcmode="lin" valueType="num">
                                      <p:cBhvr additive="base">
                                        <p:cTn id="59"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
                                            <p:txEl>
                                              <p:pRg st="15" end="15"/>
                                            </p:txEl>
                                          </p:spTgt>
                                        </p:tgtEl>
                                        <p:attrNameLst>
                                          <p:attrName>style.visibility</p:attrName>
                                        </p:attrNameLst>
                                      </p:cBhvr>
                                      <p:to>
                                        <p:strVal val="visible"/>
                                      </p:to>
                                    </p:set>
                                    <p:anim calcmode="lin" valueType="num">
                                      <p:cBhvr additive="base">
                                        <p:cTn id="65"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15" end="1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
                                            <p:txEl>
                                              <p:pRg st="16" end="16"/>
                                            </p:txEl>
                                          </p:spTgt>
                                        </p:tgtEl>
                                        <p:attrNameLst>
                                          <p:attrName>style.visibility</p:attrName>
                                        </p:attrNameLst>
                                      </p:cBhvr>
                                      <p:to>
                                        <p:strVal val="visible"/>
                                      </p:to>
                                    </p:set>
                                    <p:anim calcmode="lin" valueType="num">
                                      <p:cBhvr additive="base">
                                        <p:cTn id="69" dur="500" fill="hold"/>
                                        <p:tgtEl>
                                          <p:spTgt spid="8">
                                            <p:txEl>
                                              <p:pRg st="16" end="1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16" end="16"/>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8">
                                            <p:txEl>
                                              <p:pRg st="17" end="17"/>
                                            </p:txEl>
                                          </p:spTgt>
                                        </p:tgtEl>
                                        <p:attrNameLst>
                                          <p:attrName>style.visibility</p:attrName>
                                        </p:attrNameLst>
                                      </p:cBhvr>
                                      <p:to>
                                        <p:strVal val="visible"/>
                                      </p:to>
                                    </p:set>
                                    <p:anim calcmode="lin" valueType="num">
                                      <p:cBhvr additive="base">
                                        <p:cTn id="73" dur="500" fill="hold"/>
                                        <p:tgtEl>
                                          <p:spTgt spid="8">
                                            <p:txEl>
                                              <p:pRg st="17" end="1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17" end="17"/>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
                                            <p:txEl>
                                              <p:pRg st="18" end="18"/>
                                            </p:txEl>
                                          </p:spTgt>
                                        </p:tgtEl>
                                        <p:attrNameLst>
                                          <p:attrName>style.visibility</p:attrName>
                                        </p:attrNameLst>
                                      </p:cBhvr>
                                      <p:to>
                                        <p:strVal val="visible"/>
                                      </p:to>
                                    </p:set>
                                    <p:anim calcmode="lin" valueType="num">
                                      <p:cBhvr additive="base">
                                        <p:cTn id="77" dur="500" fill="hold"/>
                                        <p:tgtEl>
                                          <p:spTgt spid="8">
                                            <p:txEl>
                                              <p:pRg st="18" end="1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18" end="18"/>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
                                            <p:txEl>
                                              <p:pRg st="19" end="19"/>
                                            </p:txEl>
                                          </p:spTgt>
                                        </p:tgtEl>
                                        <p:attrNameLst>
                                          <p:attrName>style.visibility</p:attrName>
                                        </p:attrNameLst>
                                      </p:cBhvr>
                                      <p:to>
                                        <p:strVal val="visible"/>
                                      </p:to>
                                    </p:set>
                                    <p:anim calcmode="lin" valueType="num">
                                      <p:cBhvr additive="base">
                                        <p:cTn id="81" dur="500" fill="hold"/>
                                        <p:tgtEl>
                                          <p:spTgt spid="8">
                                            <p:txEl>
                                              <p:pRg st="19" end="19"/>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8">
                                            <p:txEl>
                                              <p:pRg st="19" end="19"/>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8">
                                            <p:txEl>
                                              <p:pRg st="20" end="20"/>
                                            </p:txEl>
                                          </p:spTgt>
                                        </p:tgtEl>
                                        <p:attrNameLst>
                                          <p:attrName>style.visibility</p:attrName>
                                        </p:attrNameLst>
                                      </p:cBhvr>
                                      <p:to>
                                        <p:strVal val="visible"/>
                                      </p:to>
                                    </p:set>
                                    <p:anim calcmode="lin" valueType="num">
                                      <p:cBhvr additive="base">
                                        <p:cTn id="85" dur="500" fill="hold"/>
                                        <p:tgtEl>
                                          <p:spTgt spid="8">
                                            <p:txEl>
                                              <p:pRg st="20" end="2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dirty="0"/>
          </a:p>
        </p:txBody>
      </p:sp>
      <p:sp>
        <p:nvSpPr>
          <p:cNvPr id="3" name="2 İçerik Yer Tutucusu"/>
          <p:cNvSpPr>
            <a:spLocks noGrp="1"/>
          </p:cNvSpPr>
          <p:nvPr>
            <p:ph idx="1"/>
          </p:nvPr>
        </p:nvSpPr>
        <p:spPr/>
        <p:txBody>
          <a:bodyPr>
            <a:normAutofit fontScale="92500" lnSpcReduction="10000"/>
          </a:bodyPr>
          <a:lstStyle/>
          <a:p>
            <a:pPr lvl="0">
              <a:buFont typeface="Wingdings" pitchFamily="2" charset="2"/>
              <a:buChar char="Ø"/>
            </a:pPr>
            <a:r>
              <a:rPr lang="tr-TR" sz="1800" b="1" dirty="0">
                <a:latin typeface="Times New Roman" pitchFamily="18" charset="0"/>
                <a:cs typeface="Times New Roman" pitchFamily="18" charset="0"/>
              </a:rPr>
              <a:t>ALACAK VE BORÇ SENETLERİ </a:t>
            </a:r>
            <a:r>
              <a:rPr lang="tr-TR" sz="1800" b="1" dirty="0" smtClean="0">
                <a:latin typeface="Times New Roman" pitchFamily="18" charset="0"/>
                <a:cs typeface="Times New Roman" pitchFamily="18" charset="0"/>
              </a:rPr>
              <a:t>REESKONTU</a:t>
            </a:r>
          </a:p>
          <a:p>
            <a:pPr algn="ctr">
              <a:buNone/>
            </a:pPr>
            <a:endParaRPr lang="tr-TR" sz="1800" b="1" dirty="0" smtClean="0">
              <a:latin typeface="Times New Roman" pitchFamily="18" charset="0"/>
              <a:cs typeface="Times New Roman" pitchFamily="18" charset="0"/>
            </a:endParaRPr>
          </a:p>
          <a:p>
            <a:pPr>
              <a:buSzPts val="2000"/>
            </a:pPr>
            <a:r>
              <a:rPr lang="tr-TR" sz="1800" b="1" u="sng" dirty="0">
                <a:solidFill>
                  <a:srgbClr val="FF0000"/>
                </a:solidFill>
                <a:latin typeface="Times New Roman" pitchFamily="18" charset="0"/>
                <a:cs typeface="Times New Roman" pitchFamily="18" charset="0"/>
              </a:rPr>
              <a:t>Reeskont,</a:t>
            </a:r>
            <a:r>
              <a:rPr lang="tr-TR" sz="1800" b="1" u="sng" dirty="0">
                <a:solidFill>
                  <a:srgbClr val="000000"/>
                </a:solidFill>
                <a:latin typeface="Times New Roman" pitchFamily="18" charset="0"/>
                <a:cs typeface="Times New Roman" pitchFamily="18" charset="0"/>
              </a:rPr>
              <a:t> işletme aktifinde veya pasifinde yer alan alacak ve borç senetlerinin değerleme günündeki gerçek değerine indirgenmesidir. </a:t>
            </a:r>
          </a:p>
          <a:p>
            <a:pPr>
              <a:buSzPts val="2000"/>
            </a:pPr>
            <a:endParaRPr lang="tr-TR" sz="1800" b="1" u="sng" dirty="0">
              <a:solidFill>
                <a:srgbClr val="000000"/>
              </a:solidFill>
              <a:latin typeface="Times New Roman" pitchFamily="18" charset="0"/>
              <a:cs typeface="Times New Roman" pitchFamily="18" charset="0"/>
            </a:endParaRPr>
          </a:p>
          <a:p>
            <a:pPr>
              <a:buSzPts val="1800"/>
              <a:buFont typeface="Wingdings"/>
              <a:buChar char="ü"/>
            </a:pPr>
            <a:r>
              <a:rPr lang="tr-TR" sz="1800" b="1" u="sng" dirty="0">
                <a:solidFill>
                  <a:srgbClr val="FF0000"/>
                </a:solidFill>
                <a:latin typeface="Times New Roman" pitchFamily="18" charset="0"/>
                <a:cs typeface="Times New Roman" pitchFamily="18" charset="0"/>
              </a:rPr>
              <a:t>Şartları</a:t>
            </a:r>
          </a:p>
          <a:p>
            <a:pPr>
              <a:buSzPts val="2000"/>
              <a:buFont typeface="Arial"/>
              <a:buChar char="•"/>
            </a:pPr>
            <a:r>
              <a:rPr lang="tr-TR" sz="1800" b="1" dirty="0">
                <a:solidFill>
                  <a:srgbClr val="000000"/>
                </a:solidFill>
                <a:latin typeface="Times New Roman" pitchFamily="18" charset="0"/>
                <a:cs typeface="Times New Roman" pitchFamily="18" charset="0"/>
              </a:rPr>
              <a:t>Alacak veya borç senede  veya çeke bağlı olmalıdır.</a:t>
            </a:r>
          </a:p>
          <a:p>
            <a:pPr>
              <a:buSzPts val="2000"/>
              <a:buFont typeface="Arial"/>
              <a:buChar char="•"/>
            </a:pPr>
            <a:r>
              <a:rPr lang="tr-TR" sz="1800" b="1" dirty="0">
                <a:solidFill>
                  <a:srgbClr val="000000"/>
                </a:solidFill>
                <a:latin typeface="Times New Roman" pitchFamily="18" charset="0"/>
                <a:cs typeface="Times New Roman" pitchFamily="18" charset="0"/>
              </a:rPr>
              <a:t>Senet, vade içermelidir.</a:t>
            </a:r>
          </a:p>
          <a:p>
            <a:pPr>
              <a:buSzPts val="2000"/>
              <a:buFont typeface="Arial"/>
              <a:buChar char="•"/>
            </a:pPr>
            <a:r>
              <a:rPr lang="tr-TR" sz="1800" b="1" dirty="0">
                <a:solidFill>
                  <a:srgbClr val="000000"/>
                </a:solidFill>
                <a:latin typeface="Times New Roman" pitchFamily="18" charset="0"/>
                <a:cs typeface="Times New Roman" pitchFamily="18" charset="0"/>
              </a:rPr>
              <a:t>Senedin vadesi değerleme günü itibariyle gelmemiş olmalıdır.</a:t>
            </a:r>
          </a:p>
          <a:p>
            <a:pPr>
              <a:buSzPts val="2000"/>
              <a:buFont typeface="Arial"/>
              <a:buChar char="•"/>
            </a:pPr>
            <a:r>
              <a:rPr lang="tr-TR" sz="1800" b="1" dirty="0">
                <a:solidFill>
                  <a:srgbClr val="000000"/>
                </a:solidFill>
                <a:latin typeface="Times New Roman" pitchFamily="18" charset="0"/>
                <a:cs typeface="Times New Roman" pitchFamily="18" charset="0"/>
              </a:rPr>
              <a:t>Senet bilançoda yer almalıdır.</a:t>
            </a:r>
          </a:p>
          <a:p>
            <a:pPr>
              <a:buSzPts val="2000"/>
              <a:buFont typeface="Arial"/>
              <a:buChar char="•"/>
            </a:pPr>
            <a:r>
              <a:rPr lang="tr-TR" sz="1800" b="1" dirty="0">
                <a:solidFill>
                  <a:srgbClr val="000000"/>
                </a:solidFill>
                <a:latin typeface="Times New Roman" pitchFamily="18" charset="0"/>
                <a:cs typeface="Times New Roman" pitchFamily="18" charset="0"/>
              </a:rPr>
              <a:t>Senet kazancın elde edilmesine yönelik olmalıdır. </a:t>
            </a:r>
          </a:p>
          <a:p>
            <a:pPr>
              <a:buSzPts val="2000"/>
              <a:buFont typeface="Arial"/>
              <a:buChar char="•"/>
            </a:pPr>
            <a:r>
              <a:rPr lang="tr-TR" sz="1800" dirty="0">
                <a:solidFill>
                  <a:srgbClr val="000000"/>
                </a:solidFill>
                <a:latin typeface="Times New Roman" pitchFamily="18" charset="0"/>
                <a:cs typeface="Times New Roman" pitchFamily="18" charset="0"/>
              </a:rPr>
              <a:t>Borç senedi veya çeki  gider veya maliyet özelliği taşımalıdır</a:t>
            </a:r>
            <a:endParaRPr lang="tr-TR" sz="1800" b="1" dirty="0">
              <a:solidFill>
                <a:srgbClr val="000000"/>
              </a:solidFill>
              <a:latin typeface="Times New Roman" pitchFamily="18" charset="0"/>
              <a:cs typeface="Times New Roman" pitchFamily="18" charset="0"/>
            </a:endParaRPr>
          </a:p>
          <a:p>
            <a:pPr>
              <a:buSzPts val="2000"/>
              <a:buFont typeface="Arial"/>
              <a:buChar char="•"/>
            </a:pPr>
            <a:r>
              <a:rPr lang="tr-TR" sz="1800" b="1" dirty="0" smtClean="0">
                <a:solidFill>
                  <a:srgbClr val="C00000"/>
                </a:solidFill>
                <a:latin typeface="Times New Roman" pitchFamily="18" charset="0"/>
                <a:cs typeface="Times New Roman" pitchFamily="18" charset="0"/>
              </a:rPr>
              <a:t>14.12.2014 </a:t>
            </a:r>
            <a:r>
              <a:rPr lang="tr-TR" sz="1800" b="1" dirty="0">
                <a:solidFill>
                  <a:srgbClr val="C00000"/>
                </a:solidFill>
                <a:latin typeface="Times New Roman" pitchFamily="18" charset="0"/>
                <a:cs typeface="Times New Roman" pitchFamily="18" charset="0"/>
              </a:rPr>
              <a:t>tarihinden itibaren yapılacak olan reeskont işlemlerinde % </a:t>
            </a:r>
            <a:r>
              <a:rPr lang="tr-TR" sz="1800" b="1" dirty="0" smtClean="0">
                <a:solidFill>
                  <a:srgbClr val="C00000"/>
                </a:solidFill>
                <a:latin typeface="Times New Roman" pitchFamily="18" charset="0"/>
                <a:cs typeface="Times New Roman" pitchFamily="18" charset="0"/>
              </a:rPr>
              <a:t>10,25 </a:t>
            </a:r>
            <a:r>
              <a:rPr lang="tr-TR" sz="1800" b="1" dirty="0">
                <a:solidFill>
                  <a:srgbClr val="C00000"/>
                </a:solidFill>
                <a:latin typeface="Times New Roman" pitchFamily="18" charset="0"/>
                <a:cs typeface="Times New Roman" pitchFamily="18" charset="0"/>
              </a:rPr>
              <a:t>oranı uygulanacaktır.</a:t>
            </a:r>
          </a:p>
          <a:p>
            <a:pPr algn="ctr">
              <a:buNone/>
            </a:pPr>
            <a:endParaRPr lang="tr-TR" sz="1800" b="1" dirty="0" smtClean="0">
              <a:latin typeface="Times New Roman" pitchFamily="18" charset="0"/>
              <a:cs typeface="Times New Roman" pitchFamily="18" charset="0"/>
            </a:endParaRPr>
          </a:p>
          <a:p>
            <a:pPr algn="ctr">
              <a:buNone/>
            </a:pPr>
            <a:r>
              <a:rPr lang="tr-TR" sz="1800" b="1" dirty="0" smtClean="0">
                <a:latin typeface="Times New Roman" pitchFamily="18" charset="0"/>
                <a:cs typeface="Times New Roman" pitchFamily="18" charset="0"/>
              </a:rPr>
              <a:t> </a:t>
            </a:r>
          </a:p>
          <a:p>
            <a:pPr lvl="5">
              <a:buFont typeface="Wingdings" pitchFamily="2" charset="2"/>
              <a:buChar char="Ø"/>
            </a:pPr>
            <a:endParaRPr lang="tr-TR" sz="1800" b="1" dirty="0" smtClean="0">
              <a:latin typeface="Times New Roman" pitchFamily="18" charset="0"/>
              <a:cs typeface="Times New Roman" pitchFamily="18" charset="0"/>
            </a:endParaRPr>
          </a:p>
          <a:p>
            <a:pPr lvl="5">
              <a:buFont typeface="Wingdings" pitchFamily="2" charset="2"/>
              <a:buChar char="Ø"/>
            </a:pPr>
            <a:endParaRPr lang="tr-TR" sz="1800" b="1" dirty="0">
              <a:latin typeface="Times New Roman" pitchFamily="18" charset="0"/>
              <a:cs typeface="Times New Roman" pitchFamily="18" charset="0"/>
            </a:endParaRPr>
          </a:p>
        </p:txBody>
      </p:sp>
      <p:sp>
        <p:nvSpPr>
          <p:cNvPr id="4" name="3 Veri Yer Tutucusu"/>
          <p:cNvSpPr>
            <a:spLocks noGrp="1"/>
          </p:cNvSpPr>
          <p:nvPr>
            <p:ph type="dt" sz="half" idx="10"/>
          </p:nvPr>
        </p:nvSpPr>
        <p:spPr/>
        <p:txBody>
          <a:bodyPr/>
          <a:lstStyle/>
          <a:p>
            <a:endParaRPr lang="en-US" dirty="0"/>
          </a:p>
        </p:txBody>
      </p:sp>
      <p:sp>
        <p:nvSpPr>
          <p:cNvPr id="5" name="4 Slayt Numarası Yer Tutucusu"/>
          <p:cNvSpPr>
            <a:spLocks noGrp="1"/>
          </p:cNvSpPr>
          <p:nvPr>
            <p:ph type="sldNum" sz="quarter" idx="12"/>
          </p:nvPr>
        </p:nvSpPr>
        <p:spPr/>
        <p:txBody>
          <a:bodyPr/>
          <a:lstStyle/>
          <a:p>
            <a:fld id="{D69FA0D1-DEE6-FA4B-AF71-8F5B3360E0F2}" type="slidenum">
              <a:rPr lang="en-US" smtClean="0"/>
              <a:pPr/>
              <a:t>37</a:t>
            </a:fld>
            <a:endParaRPr lang="en-US" dirty="0"/>
          </a:p>
        </p:txBody>
      </p:sp>
    </p:spTree>
    <p:extLst>
      <p:ext uri="{BB962C8B-B14F-4D97-AF65-F5344CB8AC3E}">
        <p14:creationId xmlns:p14="http://schemas.microsoft.com/office/powerpoint/2010/main" val="2540262905"/>
      </p:ext>
    </p:extLst>
  </p:cSld>
  <p:clrMapOvr>
    <a:masterClrMapping/>
  </p:clrMapOvr>
  <p:transition spd="med">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dirty="0"/>
          </a:p>
        </p:txBody>
      </p:sp>
      <p:sp>
        <p:nvSpPr>
          <p:cNvPr id="3" name="2 İçerik Yer Tutucusu"/>
          <p:cNvSpPr>
            <a:spLocks noGrp="1"/>
          </p:cNvSpPr>
          <p:nvPr>
            <p:ph idx="1"/>
          </p:nvPr>
        </p:nvSpPr>
        <p:spPr/>
        <p:txBody>
          <a:bodyPr/>
          <a:lstStyle/>
          <a:p>
            <a:pPr marL="0" lvl="0" indent="0" algn="ctr">
              <a:buSzPts val="2500"/>
              <a:buNone/>
            </a:pPr>
            <a:r>
              <a:rPr lang="tr-TR" sz="2400" b="1" dirty="0">
                <a:latin typeface="Times New Roman" pitchFamily="18" charset="0"/>
                <a:cs typeface="Times New Roman" pitchFamily="18" charset="0"/>
              </a:rPr>
              <a:t>REESKONTTA ÖZELLİKLİ </a:t>
            </a:r>
            <a:r>
              <a:rPr lang="tr-TR" sz="2400" b="1" dirty="0" smtClean="0">
                <a:latin typeface="Times New Roman" pitchFamily="18" charset="0"/>
                <a:cs typeface="Times New Roman" pitchFamily="18" charset="0"/>
              </a:rPr>
              <a:t>DURUMLAR</a:t>
            </a:r>
            <a:endParaRPr lang="tr-TR" sz="2400" dirty="0">
              <a:latin typeface="Arial Black" pitchFamily="34" charset="0"/>
            </a:endParaRPr>
          </a:p>
          <a:p>
            <a:pPr>
              <a:buSzPts val="2500"/>
              <a:buFont typeface="Arial"/>
              <a:buChar char="•"/>
            </a:pPr>
            <a:endParaRPr lang="tr-TR" sz="1800" dirty="0">
              <a:solidFill>
                <a:srgbClr val="000000"/>
              </a:solidFill>
            </a:endParaRPr>
          </a:p>
          <a:p>
            <a:pPr>
              <a:buSzPts val="2500"/>
              <a:buFont typeface="Arial"/>
              <a:buChar char="•"/>
            </a:pPr>
            <a:r>
              <a:rPr lang="tr-TR" sz="2000" dirty="0" smtClean="0">
                <a:solidFill>
                  <a:srgbClr val="000000"/>
                </a:solidFill>
                <a:latin typeface="Times New Roman" pitchFamily="18" charset="0"/>
                <a:cs typeface="Times New Roman" pitchFamily="18" charset="0"/>
              </a:rPr>
              <a:t>Bankalar</a:t>
            </a:r>
            <a:r>
              <a:rPr lang="tr-TR" sz="2000" dirty="0">
                <a:solidFill>
                  <a:srgbClr val="000000"/>
                </a:solidFill>
                <a:latin typeface="Times New Roman" pitchFamily="18" charset="0"/>
                <a:cs typeface="Times New Roman" pitchFamily="18" charset="0"/>
              </a:rPr>
              <a:t>, bankerler ve sigorta şirketleri dışında kalan ve </a:t>
            </a:r>
            <a:r>
              <a:rPr lang="tr-TR" sz="2000" b="1" dirty="0">
                <a:solidFill>
                  <a:srgbClr val="000000"/>
                </a:solidFill>
                <a:latin typeface="Times New Roman" pitchFamily="18" charset="0"/>
                <a:cs typeface="Times New Roman" pitchFamily="18" charset="0"/>
              </a:rPr>
              <a:t>bilanço esasına </a:t>
            </a:r>
            <a:r>
              <a:rPr lang="tr-TR" sz="2000" dirty="0">
                <a:solidFill>
                  <a:srgbClr val="000000"/>
                </a:solidFill>
                <a:latin typeface="Times New Roman" pitchFamily="18" charset="0"/>
                <a:cs typeface="Times New Roman" pitchFamily="18" charset="0"/>
              </a:rPr>
              <a:t>göre defter tutan mükellefler için reeskont işlemi </a:t>
            </a:r>
            <a:r>
              <a:rPr lang="tr-TR" sz="2000" b="1" u="sng" dirty="0">
                <a:solidFill>
                  <a:srgbClr val="000000"/>
                </a:solidFill>
                <a:latin typeface="Times New Roman" pitchFamily="18" charset="0"/>
                <a:cs typeface="Times New Roman" pitchFamily="18" charset="0"/>
              </a:rPr>
              <a:t>ihtiyaridir. </a:t>
            </a:r>
          </a:p>
          <a:p>
            <a:pPr>
              <a:buSzPts val="2500"/>
              <a:buFont typeface="Arial"/>
              <a:buChar char="•"/>
            </a:pPr>
            <a:r>
              <a:rPr lang="tr-TR" sz="2000" dirty="0" smtClean="0">
                <a:solidFill>
                  <a:srgbClr val="000000"/>
                </a:solidFill>
                <a:latin typeface="Times New Roman" pitchFamily="18" charset="0"/>
                <a:cs typeface="Times New Roman" pitchFamily="18" charset="0"/>
              </a:rPr>
              <a:t>Ancak </a:t>
            </a:r>
            <a:r>
              <a:rPr lang="tr-TR" sz="2000" dirty="0">
                <a:solidFill>
                  <a:srgbClr val="000000"/>
                </a:solidFill>
                <a:latin typeface="Times New Roman" pitchFamily="18" charset="0"/>
                <a:cs typeface="Times New Roman" pitchFamily="18" charset="0"/>
              </a:rPr>
              <a:t>alacak senetlerini reeskonta tabi tutan kuruluşlar, borç senetlerini de reeskonta tabi tutmak zorundadır.  </a:t>
            </a:r>
            <a:r>
              <a:rPr lang="tr-TR" sz="2000" b="1" u="sng" dirty="0">
                <a:solidFill>
                  <a:srgbClr val="000000"/>
                </a:solidFill>
                <a:latin typeface="Times New Roman" pitchFamily="18" charset="0"/>
                <a:cs typeface="Times New Roman" pitchFamily="18" charset="0"/>
              </a:rPr>
              <a:t>Kısmi reeskont işlemi yapılamaz</a:t>
            </a:r>
            <a:r>
              <a:rPr lang="tr-TR" sz="2000" u="sng" dirty="0">
                <a:solidFill>
                  <a:srgbClr val="000000"/>
                </a:solidFill>
                <a:latin typeface="Times New Roman" pitchFamily="18" charset="0"/>
                <a:cs typeface="Times New Roman" pitchFamily="18" charset="0"/>
              </a:rPr>
              <a:t>. Örneğin; alacak senetlerinin bir kısmını reeskonta tabi tutup, diğer kısmını tutmamak olmaz. </a:t>
            </a:r>
          </a:p>
          <a:p>
            <a:pPr>
              <a:buSzPts val="2500"/>
              <a:buFont typeface="Arial"/>
              <a:buChar char="•"/>
            </a:pPr>
            <a:r>
              <a:rPr lang="tr-TR" sz="2000" dirty="0" smtClean="0">
                <a:solidFill>
                  <a:srgbClr val="000000"/>
                </a:solidFill>
                <a:latin typeface="Times New Roman" pitchFamily="18" charset="0"/>
                <a:cs typeface="Times New Roman" pitchFamily="18" charset="0"/>
              </a:rPr>
              <a:t>Bankalara </a:t>
            </a:r>
            <a:r>
              <a:rPr lang="tr-TR" sz="2000" dirty="0">
                <a:solidFill>
                  <a:srgbClr val="000000"/>
                </a:solidFill>
                <a:latin typeface="Times New Roman" pitchFamily="18" charset="0"/>
                <a:cs typeface="Times New Roman" pitchFamily="18" charset="0"/>
              </a:rPr>
              <a:t>Teminata ve tahsilata verilen senetler için reeskont hesaplanabilir.</a:t>
            </a:r>
          </a:p>
          <a:p>
            <a:pPr>
              <a:buSzPts val="2500"/>
              <a:buFont typeface="Arial"/>
              <a:buChar char="•"/>
            </a:pPr>
            <a:r>
              <a:rPr lang="tr-TR" sz="2000" dirty="0" smtClean="0">
                <a:solidFill>
                  <a:srgbClr val="000000"/>
                </a:solidFill>
                <a:latin typeface="Times New Roman" pitchFamily="18" charset="0"/>
                <a:cs typeface="Times New Roman" pitchFamily="18" charset="0"/>
              </a:rPr>
              <a:t>Kampanyalı </a:t>
            </a:r>
            <a:r>
              <a:rPr lang="tr-TR" sz="2000" dirty="0">
                <a:solidFill>
                  <a:srgbClr val="000000"/>
                </a:solidFill>
                <a:latin typeface="Times New Roman" pitchFamily="18" charset="0"/>
                <a:cs typeface="Times New Roman" pitchFamily="18" charset="0"/>
              </a:rPr>
              <a:t>( ön ödemeli ) satışlarla ilgili olarak alınan senetler için reeskont hesaplanamaz.</a:t>
            </a:r>
          </a:p>
          <a:p>
            <a:pPr>
              <a:buSzPts val="2500"/>
              <a:buFont typeface="Arial"/>
              <a:buChar char="•"/>
            </a:pPr>
            <a:r>
              <a:rPr lang="tr-TR" sz="2000" dirty="0" smtClean="0">
                <a:solidFill>
                  <a:srgbClr val="000000"/>
                </a:solidFill>
                <a:latin typeface="Times New Roman" pitchFamily="18" charset="0"/>
                <a:cs typeface="Times New Roman" pitchFamily="18" charset="0"/>
              </a:rPr>
              <a:t>Hatır </a:t>
            </a:r>
            <a:r>
              <a:rPr lang="tr-TR" sz="2000" dirty="0">
                <a:solidFill>
                  <a:srgbClr val="000000"/>
                </a:solidFill>
                <a:latin typeface="Times New Roman" pitchFamily="18" charset="0"/>
                <a:cs typeface="Times New Roman" pitchFamily="18" charset="0"/>
              </a:rPr>
              <a:t>senetleri için reeskont hesaplanamaz. </a:t>
            </a:r>
          </a:p>
          <a:p>
            <a:pPr lvl="5">
              <a:buFont typeface="Wingdings" pitchFamily="2" charset="2"/>
              <a:buChar char="Ø"/>
            </a:pPr>
            <a:endParaRPr lang="tr-TR" sz="1800" b="1" dirty="0" smtClean="0">
              <a:latin typeface="Times New Roman" pitchFamily="18" charset="0"/>
              <a:cs typeface="Times New Roman" pitchFamily="18" charset="0"/>
            </a:endParaRPr>
          </a:p>
          <a:p>
            <a:pPr lvl="5">
              <a:buFont typeface="Wingdings" pitchFamily="2" charset="2"/>
              <a:buChar char="Ø"/>
            </a:pPr>
            <a:endParaRPr lang="tr-TR" sz="1800" b="1" dirty="0">
              <a:latin typeface="Times New Roman" pitchFamily="18" charset="0"/>
              <a:cs typeface="Times New Roman" pitchFamily="18" charset="0"/>
            </a:endParaRPr>
          </a:p>
        </p:txBody>
      </p:sp>
      <p:sp>
        <p:nvSpPr>
          <p:cNvPr id="4" name="3 Veri Yer Tutucusu"/>
          <p:cNvSpPr>
            <a:spLocks noGrp="1"/>
          </p:cNvSpPr>
          <p:nvPr>
            <p:ph type="dt" sz="half" idx="10"/>
          </p:nvPr>
        </p:nvSpPr>
        <p:spPr/>
        <p:txBody>
          <a:bodyPr/>
          <a:lstStyle/>
          <a:p>
            <a:endParaRPr lang="en-US" dirty="0"/>
          </a:p>
        </p:txBody>
      </p:sp>
      <p:sp>
        <p:nvSpPr>
          <p:cNvPr id="5" name="4 Slayt Numarası Yer Tutucusu"/>
          <p:cNvSpPr>
            <a:spLocks noGrp="1"/>
          </p:cNvSpPr>
          <p:nvPr>
            <p:ph type="sldNum" sz="quarter" idx="12"/>
          </p:nvPr>
        </p:nvSpPr>
        <p:spPr/>
        <p:txBody>
          <a:bodyPr/>
          <a:lstStyle/>
          <a:p>
            <a:fld id="{D69FA0D1-DEE6-FA4B-AF71-8F5B3360E0F2}" type="slidenum">
              <a:rPr lang="en-US" smtClean="0"/>
              <a:pPr/>
              <a:t>38</a:t>
            </a:fld>
            <a:endParaRPr lang="en-US" dirty="0"/>
          </a:p>
        </p:txBody>
      </p:sp>
    </p:spTree>
    <p:extLst>
      <p:ext uri="{BB962C8B-B14F-4D97-AF65-F5344CB8AC3E}">
        <p14:creationId xmlns:p14="http://schemas.microsoft.com/office/powerpoint/2010/main" val="1456438392"/>
      </p:ext>
    </p:extLst>
  </p:cSld>
  <p:clrMapOvr>
    <a:masterClrMapping/>
  </p:clrMapOvr>
  <p:transition spd="med">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dirty="0"/>
          </a:p>
        </p:txBody>
      </p:sp>
      <p:sp>
        <p:nvSpPr>
          <p:cNvPr id="3" name="2 İçerik Yer Tutucusu"/>
          <p:cNvSpPr>
            <a:spLocks noGrp="1"/>
          </p:cNvSpPr>
          <p:nvPr>
            <p:ph idx="1"/>
          </p:nvPr>
        </p:nvSpPr>
        <p:spPr/>
        <p:txBody>
          <a:bodyPr/>
          <a:lstStyle/>
          <a:p>
            <a:pPr>
              <a:buFont typeface="Wingdings" pitchFamily="2" charset="2"/>
              <a:buChar char="Ø"/>
            </a:pPr>
            <a:endParaRPr lang="tr-TR" sz="1800" b="1" dirty="0" smtClean="0">
              <a:latin typeface="Times New Roman" pitchFamily="18" charset="0"/>
              <a:cs typeface="Times New Roman" pitchFamily="18" charset="0"/>
            </a:endParaRPr>
          </a:p>
          <a:p>
            <a:pPr algn="just">
              <a:buSzPts val="2500"/>
              <a:buFont typeface="Arial"/>
              <a:buChar char="•"/>
            </a:pPr>
            <a:r>
              <a:rPr lang="tr-TR" sz="2000" dirty="0">
                <a:solidFill>
                  <a:srgbClr val="000000"/>
                </a:solidFill>
                <a:latin typeface="Times New Roman" pitchFamily="18" charset="0"/>
                <a:cs typeface="Times New Roman" pitchFamily="18" charset="0"/>
              </a:rPr>
              <a:t>Yıllara sari inşaat dolayısı ile alınan senetler için reeskont hesaplanamaz.</a:t>
            </a:r>
          </a:p>
          <a:p>
            <a:pPr algn="just">
              <a:buSzPts val="2500"/>
              <a:buFont typeface="Arial"/>
              <a:buChar char="•"/>
            </a:pPr>
            <a:r>
              <a:rPr lang="tr-TR" sz="2000" dirty="0">
                <a:solidFill>
                  <a:srgbClr val="000000"/>
                </a:solidFill>
                <a:latin typeface="Times New Roman" pitchFamily="18" charset="0"/>
                <a:cs typeface="Times New Roman" pitchFamily="18" charset="0"/>
              </a:rPr>
              <a:t>Vadesi belli olan senetsiz alacak ve borçlar için reeskont hesaplanamaz.</a:t>
            </a:r>
          </a:p>
          <a:p>
            <a:pPr algn="just">
              <a:buSzPts val="2500"/>
              <a:buFont typeface="Arial"/>
              <a:buChar char="•"/>
            </a:pPr>
            <a:r>
              <a:rPr lang="tr-TR" sz="2000" dirty="0">
                <a:solidFill>
                  <a:srgbClr val="000000"/>
                </a:solidFill>
                <a:latin typeface="Times New Roman" pitchFamily="18" charset="0"/>
                <a:cs typeface="Times New Roman" pitchFamily="18" charset="0"/>
              </a:rPr>
              <a:t>Müflisten olan alacaklar için reeskont hesaplanamaz.</a:t>
            </a:r>
          </a:p>
          <a:p>
            <a:pPr algn="just">
              <a:buSzPts val="2500"/>
              <a:buFont typeface="Arial"/>
              <a:buChar char="•"/>
            </a:pPr>
            <a:r>
              <a:rPr lang="tr-TR" sz="2000" dirty="0">
                <a:solidFill>
                  <a:srgbClr val="000000"/>
                </a:solidFill>
                <a:latin typeface="Times New Roman" pitchFamily="18" charset="0"/>
                <a:cs typeface="Times New Roman" pitchFamily="18" charset="0"/>
              </a:rPr>
              <a:t>Senet tutarı KDV’de içeriyorsa, KDV hasılat unsuru olmadığından, reeskont işlemi yapılırken bu kısım senet bedelinden düşülüp düşülmeyeceği tartışmalıdır </a:t>
            </a:r>
          </a:p>
          <a:p>
            <a:pPr algn="just">
              <a:buSzPts val="2500"/>
              <a:buFont typeface="Arial"/>
              <a:buChar char="•"/>
            </a:pPr>
            <a:r>
              <a:rPr lang="tr-TR" sz="2000" dirty="0">
                <a:solidFill>
                  <a:srgbClr val="000000"/>
                </a:solidFill>
                <a:latin typeface="Times New Roman" pitchFamily="18" charset="0"/>
                <a:cs typeface="Times New Roman" pitchFamily="18" charset="0"/>
              </a:rPr>
              <a:t>Vade içermeyen senetler için reeskont işlemi yapılamayacaktır. Vade, reeskont hesaplamasında teknik bir gerekliliktir.</a:t>
            </a:r>
          </a:p>
          <a:p>
            <a:pPr indent="-285750" algn="just">
              <a:buSzPts val="2500"/>
              <a:buFont typeface="Arial"/>
              <a:buChar char="•"/>
            </a:pPr>
            <a:r>
              <a:rPr lang="tr-TR" sz="2000" dirty="0">
                <a:solidFill>
                  <a:srgbClr val="FF0000"/>
                </a:solidFill>
                <a:latin typeface="Times New Roman" pitchFamily="18" charset="0"/>
                <a:cs typeface="Times New Roman" pitchFamily="18" charset="0"/>
              </a:rPr>
              <a:t>31/12/2017 tarihine kadar, üzerinde yazılı düzenleme tarihinden önce çekin ödenmek için muhatap bankaya ibrazı geçersizdir.</a:t>
            </a:r>
          </a:p>
          <a:p>
            <a:pPr algn="ctr">
              <a:buNone/>
            </a:pPr>
            <a:endParaRPr lang="tr-TR" sz="1800" b="1" dirty="0" smtClean="0">
              <a:latin typeface="Times New Roman" pitchFamily="18" charset="0"/>
              <a:cs typeface="Times New Roman" pitchFamily="18" charset="0"/>
            </a:endParaRPr>
          </a:p>
          <a:p>
            <a:pPr algn="ctr">
              <a:buNone/>
            </a:pPr>
            <a:r>
              <a:rPr lang="tr-TR" sz="1800" b="1" dirty="0" smtClean="0">
                <a:latin typeface="Times New Roman" pitchFamily="18" charset="0"/>
                <a:cs typeface="Times New Roman" pitchFamily="18" charset="0"/>
              </a:rPr>
              <a:t> </a:t>
            </a:r>
          </a:p>
          <a:p>
            <a:pPr lvl="5">
              <a:buFont typeface="Wingdings" pitchFamily="2" charset="2"/>
              <a:buChar char="Ø"/>
            </a:pPr>
            <a:endParaRPr lang="tr-TR" sz="1800" b="1" dirty="0" smtClean="0">
              <a:latin typeface="Times New Roman" pitchFamily="18" charset="0"/>
              <a:cs typeface="Times New Roman" pitchFamily="18" charset="0"/>
            </a:endParaRPr>
          </a:p>
          <a:p>
            <a:pPr lvl="5">
              <a:buFont typeface="Wingdings" pitchFamily="2" charset="2"/>
              <a:buChar char="Ø"/>
            </a:pPr>
            <a:endParaRPr lang="tr-TR" sz="1800" b="1" dirty="0">
              <a:latin typeface="Times New Roman" pitchFamily="18" charset="0"/>
              <a:cs typeface="Times New Roman" pitchFamily="18" charset="0"/>
            </a:endParaRPr>
          </a:p>
        </p:txBody>
      </p:sp>
      <p:sp>
        <p:nvSpPr>
          <p:cNvPr id="4" name="3 Veri Yer Tutucusu"/>
          <p:cNvSpPr>
            <a:spLocks noGrp="1"/>
          </p:cNvSpPr>
          <p:nvPr>
            <p:ph type="dt" sz="half" idx="10"/>
          </p:nvPr>
        </p:nvSpPr>
        <p:spPr/>
        <p:txBody>
          <a:bodyPr/>
          <a:lstStyle/>
          <a:p>
            <a:endParaRPr lang="en-US" dirty="0"/>
          </a:p>
        </p:txBody>
      </p:sp>
      <p:sp>
        <p:nvSpPr>
          <p:cNvPr id="5" name="4 Slayt Numarası Yer Tutucusu"/>
          <p:cNvSpPr>
            <a:spLocks noGrp="1"/>
          </p:cNvSpPr>
          <p:nvPr>
            <p:ph type="sldNum" sz="quarter" idx="12"/>
          </p:nvPr>
        </p:nvSpPr>
        <p:spPr/>
        <p:txBody>
          <a:bodyPr/>
          <a:lstStyle/>
          <a:p>
            <a:fld id="{D69FA0D1-DEE6-FA4B-AF71-8F5B3360E0F2}" type="slidenum">
              <a:rPr lang="en-US" smtClean="0"/>
              <a:pPr/>
              <a:t>39</a:t>
            </a:fld>
            <a:endParaRPr lang="en-US" dirty="0"/>
          </a:p>
        </p:txBody>
      </p:sp>
    </p:spTree>
    <p:extLst>
      <p:ext uri="{BB962C8B-B14F-4D97-AF65-F5344CB8AC3E}">
        <p14:creationId xmlns:p14="http://schemas.microsoft.com/office/powerpoint/2010/main" val="3292572652"/>
      </p:ext>
    </p:extLst>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dirty="0"/>
          </a:p>
        </p:txBody>
      </p:sp>
      <p:sp>
        <p:nvSpPr>
          <p:cNvPr id="3" name="2 İçerik Yer Tutucusu"/>
          <p:cNvSpPr>
            <a:spLocks noGrp="1"/>
          </p:cNvSpPr>
          <p:nvPr>
            <p:ph idx="1"/>
          </p:nvPr>
        </p:nvSpPr>
        <p:spPr/>
        <p:txBody>
          <a:bodyPr>
            <a:normAutofit lnSpcReduction="10000"/>
          </a:bodyPr>
          <a:lstStyle/>
          <a:p>
            <a:r>
              <a:rPr lang="tr-TR" sz="2400" b="1" dirty="0" smtClean="0">
                <a:latin typeface="Times New Roman" pitchFamily="18" charset="0"/>
                <a:cs typeface="Times New Roman" pitchFamily="18" charset="0"/>
              </a:rPr>
              <a:t>KASA SAYIM NOKSANI</a:t>
            </a:r>
          </a:p>
          <a:p>
            <a:pPr>
              <a:lnSpc>
                <a:spcPct val="80000"/>
              </a:lnSpc>
              <a:buFont typeface="Wingdings" pitchFamily="2" charset="2"/>
              <a:buNone/>
            </a:pPr>
            <a:r>
              <a:rPr lang="tr-TR" sz="2400" dirty="0" smtClean="0"/>
              <a:t> 			</a:t>
            </a:r>
            <a:r>
              <a:rPr lang="tr-TR" sz="2400" b="1" dirty="0" smtClean="0"/>
              <a:t>31/12/2014</a:t>
            </a:r>
            <a:endParaRPr lang="tr-TR" sz="2400" dirty="0" smtClean="0"/>
          </a:p>
          <a:p>
            <a:pPr>
              <a:lnSpc>
                <a:spcPct val="80000"/>
              </a:lnSpc>
              <a:buFont typeface="Wingdings" pitchFamily="2" charset="2"/>
              <a:buNone/>
            </a:pPr>
            <a:endParaRPr lang="tr-TR" sz="2400" b="1" dirty="0" smtClean="0"/>
          </a:p>
          <a:p>
            <a:pPr>
              <a:lnSpc>
                <a:spcPct val="80000"/>
              </a:lnSpc>
              <a:buFont typeface="Wingdings" pitchFamily="2" charset="2"/>
              <a:buNone/>
            </a:pPr>
            <a:r>
              <a:rPr lang="tr-TR" sz="2400" b="1" dirty="0" smtClean="0"/>
              <a:t>197 SAYIM TESELLÜM NOKSANLARI                         XXX</a:t>
            </a:r>
          </a:p>
          <a:p>
            <a:pPr>
              <a:lnSpc>
                <a:spcPct val="80000"/>
              </a:lnSpc>
              <a:buFont typeface="Wingdings" pitchFamily="2" charset="2"/>
              <a:buNone/>
            </a:pPr>
            <a:r>
              <a:rPr lang="tr-TR" sz="2400" b="1" dirty="0" smtClean="0"/>
              <a:t>                100 KASA                                                                           XXX</a:t>
            </a:r>
          </a:p>
          <a:p>
            <a:pPr>
              <a:lnSpc>
                <a:spcPct val="80000"/>
              </a:lnSpc>
              <a:buFont typeface="Wingdings" pitchFamily="2" charset="2"/>
              <a:buNone/>
            </a:pPr>
            <a:endParaRPr lang="tr-TR" sz="2400" b="1" dirty="0" smtClean="0"/>
          </a:p>
          <a:p>
            <a:pPr>
              <a:lnSpc>
                <a:spcPct val="80000"/>
              </a:lnSpc>
              <a:buFont typeface="Wingdings" pitchFamily="2" charset="2"/>
              <a:buNone/>
            </a:pPr>
            <a:r>
              <a:rPr lang="tr-TR" sz="2400" b="1" dirty="0" smtClean="0"/>
              <a:t>                            31/12/2014   </a:t>
            </a:r>
            <a:endParaRPr lang="tr-TR" sz="2400" dirty="0" smtClean="0"/>
          </a:p>
          <a:p>
            <a:pPr>
              <a:lnSpc>
                <a:spcPct val="80000"/>
              </a:lnSpc>
              <a:buFont typeface="Wingdings" pitchFamily="2" charset="2"/>
              <a:buNone/>
            </a:pPr>
            <a:endParaRPr lang="tr-TR" sz="2400" dirty="0" smtClean="0"/>
          </a:p>
          <a:p>
            <a:pPr>
              <a:lnSpc>
                <a:spcPct val="80000"/>
              </a:lnSpc>
              <a:buFont typeface="Wingdings" pitchFamily="2" charset="2"/>
              <a:buNone/>
            </a:pPr>
            <a:r>
              <a:rPr lang="tr-TR" sz="2400" b="1" dirty="0" smtClean="0"/>
              <a:t>689 DİĞER OLAĞAN DIŞI GİDER VE ZARARLAR       XXX                </a:t>
            </a:r>
          </a:p>
          <a:p>
            <a:pPr>
              <a:lnSpc>
                <a:spcPct val="80000"/>
              </a:lnSpc>
              <a:buFont typeface="Wingdings" pitchFamily="2" charset="2"/>
              <a:buNone/>
            </a:pPr>
            <a:r>
              <a:rPr lang="tr-TR" sz="2400" b="1" dirty="0" smtClean="0"/>
              <a:t>                197 SAYIM TESELLÜM NOKSANLARI                             XXX</a:t>
            </a:r>
          </a:p>
          <a:p>
            <a:endParaRPr lang="tr-TR" sz="2400" b="1" dirty="0" smtClean="0">
              <a:latin typeface="Times New Roman" pitchFamily="18" charset="0"/>
              <a:cs typeface="Times New Roman" pitchFamily="18" charset="0"/>
            </a:endParaRPr>
          </a:p>
          <a:p>
            <a:pPr lvl="0">
              <a:spcBef>
                <a:spcPct val="0"/>
              </a:spcBef>
            </a:pPr>
            <a:r>
              <a:rPr lang="tr-TR" sz="2400" dirty="0" smtClean="0">
                <a:latin typeface="Times New Roman" pitchFamily="18" charset="0"/>
                <a:cs typeface="Times New Roman" pitchFamily="18" charset="0"/>
              </a:rPr>
              <a:t>(Kanunen Kabul Edilmeyen Gider olarak matraha dahil edilecektir.)</a:t>
            </a:r>
          </a:p>
        </p:txBody>
      </p:sp>
      <p:sp>
        <p:nvSpPr>
          <p:cNvPr id="4" name="3 Veri Yer Tutucusu"/>
          <p:cNvSpPr>
            <a:spLocks noGrp="1"/>
          </p:cNvSpPr>
          <p:nvPr>
            <p:ph type="dt" sz="half" idx="10"/>
          </p:nvPr>
        </p:nvSpPr>
        <p:spPr/>
        <p:txBody>
          <a:bodyPr/>
          <a:lstStyle/>
          <a:p>
            <a:endParaRPr lang="en-US" dirty="0"/>
          </a:p>
        </p:txBody>
      </p:sp>
      <p:sp>
        <p:nvSpPr>
          <p:cNvPr id="5" name="4 Slayt Numarası Yer Tutucusu"/>
          <p:cNvSpPr>
            <a:spLocks noGrp="1"/>
          </p:cNvSpPr>
          <p:nvPr>
            <p:ph type="sldNum" sz="quarter" idx="12"/>
          </p:nvPr>
        </p:nvSpPr>
        <p:spPr/>
        <p:txBody>
          <a:bodyPr/>
          <a:lstStyle/>
          <a:p>
            <a:fld id="{D69FA0D1-DEE6-FA4B-AF71-8F5B3360E0F2}" type="slidenum">
              <a:rPr lang="en-US" smtClean="0"/>
              <a:pPr/>
              <a:t>4</a:t>
            </a:fld>
            <a:endParaRPr lang="en-US" dirty="0"/>
          </a:p>
        </p:txBody>
      </p:sp>
      <p:cxnSp>
        <p:nvCxnSpPr>
          <p:cNvPr id="6" name="5 Düz Bağlayıcı"/>
          <p:cNvCxnSpPr/>
          <p:nvPr/>
        </p:nvCxnSpPr>
        <p:spPr>
          <a:xfrm>
            <a:off x="561948" y="2204864"/>
            <a:ext cx="1357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6 Düz Bağlayıcı"/>
          <p:cNvCxnSpPr/>
          <p:nvPr/>
        </p:nvCxnSpPr>
        <p:spPr>
          <a:xfrm>
            <a:off x="4211960" y="2204864"/>
            <a:ext cx="1357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Düz Bağlayıcı"/>
          <p:cNvCxnSpPr/>
          <p:nvPr/>
        </p:nvCxnSpPr>
        <p:spPr>
          <a:xfrm>
            <a:off x="561948" y="3861048"/>
            <a:ext cx="1357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Düz Bağlayıcı"/>
          <p:cNvCxnSpPr/>
          <p:nvPr/>
        </p:nvCxnSpPr>
        <p:spPr>
          <a:xfrm>
            <a:off x="4211960" y="3861048"/>
            <a:ext cx="1357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6444208" y="1844824"/>
            <a:ext cx="0" cy="338437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Düz Bağlayıcı"/>
          <p:cNvCxnSpPr/>
          <p:nvPr/>
        </p:nvCxnSpPr>
        <p:spPr>
          <a:xfrm>
            <a:off x="7558725" y="1844824"/>
            <a:ext cx="0" cy="338437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Düz Bağlayıcı"/>
          <p:cNvCxnSpPr/>
          <p:nvPr/>
        </p:nvCxnSpPr>
        <p:spPr>
          <a:xfrm>
            <a:off x="8892480" y="1844824"/>
            <a:ext cx="0" cy="338437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683568" y="5157192"/>
            <a:ext cx="50066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26" name="Object 2"/>
          <p:cNvGraphicFramePr>
            <a:graphicFrameLocks noChangeAspect="1"/>
          </p:cNvGraphicFramePr>
          <p:nvPr/>
        </p:nvGraphicFramePr>
        <p:xfrm>
          <a:off x="7584728" y="1149750"/>
          <a:ext cx="1307752" cy="1055114"/>
        </p:xfrm>
        <a:graphic>
          <a:graphicData uri="http://schemas.openxmlformats.org/presentationml/2006/ole">
            <mc:AlternateContent xmlns:mc="http://schemas.openxmlformats.org/markup-compatibility/2006">
              <mc:Choice xmlns:v="urn:schemas-microsoft-com:vml" Requires="v">
                <p:oleObj spid="_x0000_s1025" name="Clip" r:id="rId3" imgW="1112825" imgH="906170" progId="">
                  <p:embed/>
                </p:oleObj>
              </mc:Choice>
              <mc:Fallback>
                <p:oleObj name="Clip" r:id="rId3" imgW="1112825" imgH="90617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4728" y="1149750"/>
                        <a:ext cx="1307752" cy="10551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72176970"/>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37"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900" decel="100000" fill="hold"/>
                                        <p:tgtEl>
                                          <p:spTgt spid="10"/>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3" presetID="37"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17"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ppt_w/2"/>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strVal val="#ppt_h"/>
                                          </p:val>
                                        </p:tav>
                                        <p:tav tm="100000">
                                          <p:val>
                                            <p:strVal val="#ppt_h"/>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wipe(left)">
                                      <p:cBhvr>
                                        <p:cTn id="35" dur="500"/>
                                        <p:tgtEl>
                                          <p:spTgt spid="3">
                                            <p:txEl>
                                              <p:pRg st="1" end="1"/>
                                            </p:txEl>
                                          </p:spTgt>
                                        </p:tgtEl>
                                      </p:cBhvr>
                                    </p:animEffect>
                                  </p:childTnLst>
                                </p:cTn>
                              </p:par>
                            </p:childTnLst>
                          </p:cTn>
                        </p:par>
                        <p:par>
                          <p:cTn id="36" fill="hold">
                            <p:stCondLst>
                              <p:cond delay="2000"/>
                            </p:stCondLst>
                            <p:childTnLst>
                              <p:par>
                                <p:cTn id="37" presetID="17"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ppt_x</p:attrName>
                                        </p:attrNameLst>
                                      </p:cBhvr>
                                      <p:tavLst>
                                        <p:tav tm="0">
                                          <p:val>
                                            <p:strVal val="#ppt_x-#ppt_w/2"/>
                                          </p:val>
                                        </p:tav>
                                        <p:tav tm="100000">
                                          <p:val>
                                            <p:strVal val="#ppt_x"/>
                                          </p:val>
                                        </p:tav>
                                      </p:tavLst>
                                    </p:anim>
                                    <p:anim calcmode="lin" valueType="num">
                                      <p:cBhvr>
                                        <p:cTn id="40" dur="500" fill="hold"/>
                                        <p:tgtEl>
                                          <p:spTgt spid="7"/>
                                        </p:tgtEl>
                                        <p:attrNameLst>
                                          <p:attrName>ppt_y</p:attrName>
                                        </p:attrNameLst>
                                      </p:cBhvr>
                                      <p:tavLst>
                                        <p:tav tm="0">
                                          <p:val>
                                            <p:strVal val="#ppt_y"/>
                                          </p:val>
                                        </p:tav>
                                        <p:tav tm="100000">
                                          <p:val>
                                            <p:strVal val="#ppt_y"/>
                                          </p:val>
                                        </p:tav>
                                      </p:tavLst>
                                    </p:anim>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strVal val="#ppt_h"/>
                                          </p:val>
                                        </p:tav>
                                        <p:tav tm="100000">
                                          <p:val>
                                            <p:strVal val="#ppt_h"/>
                                          </p:val>
                                        </p:tav>
                                      </p:tavLst>
                                    </p:anim>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wipe(left)">
                                      <p:cBhvr>
                                        <p:cTn id="46" dur="500"/>
                                        <p:tgtEl>
                                          <p:spTgt spid="3">
                                            <p:txEl>
                                              <p:pRg st="3" end="3"/>
                                            </p:txEl>
                                          </p:spTgt>
                                        </p:tgtEl>
                                      </p:cBhvr>
                                    </p:animEffect>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wipe(left)">
                                      <p:cBhvr>
                                        <p:cTn id="50" dur="500"/>
                                        <p:tgtEl>
                                          <p:spTgt spid="3">
                                            <p:txEl>
                                              <p:pRg st="4" end="4"/>
                                            </p:txEl>
                                          </p:spTgt>
                                        </p:tgtEl>
                                      </p:cBhvr>
                                    </p:animEffect>
                                  </p:childTnLst>
                                </p:cTn>
                              </p:par>
                            </p:childTnLst>
                          </p:cTn>
                        </p:par>
                        <p:par>
                          <p:cTn id="51" fill="hold">
                            <p:stCondLst>
                              <p:cond delay="3500"/>
                            </p:stCondLst>
                            <p:childTnLst>
                              <p:par>
                                <p:cTn id="52" presetID="17" presetClass="entr" presetSubtype="8"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ppt_x</p:attrName>
                                        </p:attrNameLst>
                                      </p:cBhvr>
                                      <p:tavLst>
                                        <p:tav tm="0">
                                          <p:val>
                                            <p:strVal val="#ppt_x-#ppt_w/2"/>
                                          </p:val>
                                        </p:tav>
                                        <p:tav tm="100000">
                                          <p:val>
                                            <p:strVal val="#ppt_x"/>
                                          </p:val>
                                        </p:tav>
                                      </p:tavLst>
                                    </p:anim>
                                    <p:anim calcmode="lin" valueType="num">
                                      <p:cBhvr>
                                        <p:cTn id="55" dur="500" fill="hold"/>
                                        <p:tgtEl>
                                          <p:spTgt spid="8"/>
                                        </p:tgtEl>
                                        <p:attrNameLst>
                                          <p:attrName>ppt_y</p:attrName>
                                        </p:attrNameLst>
                                      </p:cBhvr>
                                      <p:tavLst>
                                        <p:tav tm="0">
                                          <p:val>
                                            <p:strVal val="#ppt_y"/>
                                          </p:val>
                                        </p:tav>
                                        <p:tav tm="100000">
                                          <p:val>
                                            <p:strVal val="#ppt_y"/>
                                          </p:val>
                                        </p:tav>
                                      </p:tavLst>
                                    </p:anim>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strVal val="#ppt_h"/>
                                          </p:val>
                                        </p:tav>
                                        <p:tav tm="100000">
                                          <p:val>
                                            <p:strVal val="#ppt_h"/>
                                          </p:val>
                                        </p:tav>
                                      </p:tavLst>
                                    </p:anim>
                                  </p:childTnLst>
                                </p:cTn>
                              </p:par>
                            </p:childTnLst>
                          </p:cTn>
                        </p:par>
                        <p:par>
                          <p:cTn id="58" fill="hold">
                            <p:stCondLst>
                              <p:cond delay="4000"/>
                            </p:stCondLst>
                            <p:childTnLst>
                              <p:par>
                                <p:cTn id="59" presetID="22" presetClass="entr" presetSubtype="8" fill="hold" nodeType="after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left)">
                                      <p:cBhvr>
                                        <p:cTn id="61" dur="500"/>
                                        <p:tgtEl>
                                          <p:spTgt spid="3">
                                            <p:txEl>
                                              <p:pRg st="6" end="6"/>
                                            </p:txEl>
                                          </p:spTgt>
                                        </p:tgtEl>
                                      </p:cBhvr>
                                    </p:animEffect>
                                  </p:childTnLst>
                                </p:cTn>
                              </p:par>
                            </p:childTnLst>
                          </p:cTn>
                        </p:par>
                        <p:par>
                          <p:cTn id="62" fill="hold">
                            <p:stCondLst>
                              <p:cond delay="4500"/>
                            </p:stCondLst>
                            <p:childTnLst>
                              <p:par>
                                <p:cTn id="63" presetID="17" presetClass="entr" presetSubtype="8"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ppt_x</p:attrName>
                                        </p:attrNameLst>
                                      </p:cBhvr>
                                      <p:tavLst>
                                        <p:tav tm="0">
                                          <p:val>
                                            <p:strVal val="#ppt_x-#ppt_w/2"/>
                                          </p:val>
                                        </p:tav>
                                        <p:tav tm="100000">
                                          <p:val>
                                            <p:strVal val="#ppt_x"/>
                                          </p:val>
                                        </p:tav>
                                      </p:tavLst>
                                    </p:anim>
                                    <p:anim calcmode="lin" valueType="num">
                                      <p:cBhvr>
                                        <p:cTn id="66" dur="500" fill="hold"/>
                                        <p:tgtEl>
                                          <p:spTgt spid="9"/>
                                        </p:tgtEl>
                                        <p:attrNameLst>
                                          <p:attrName>ppt_y</p:attrName>
                                        </p:attrNameLst>
                                      </p:cBhvr>
                                      <p:tavLst>
                                        <p:tav tm="0">
                                          <p:val>
                                            <p:strVal val="#ppt_y"/>
                                          </p:val>
                                        </p:tav>
                                        <p:tav tm="100000">
                                          <p:val>
                                            <p:strVal val="#ppt_y"/>
                                          </p:val>
                                        </p:tav>
                                      </p:tavLst>
                                    </p:anim>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animEffect transition="in" filter="wipe(left)">
                                      <p:cBhvr>
                                        <p:cTn id="72" dur="500"/>
                                        <p:tgtEl>
                                          <p:spTgt spid="3">
                                            <p:txEl>
                                              <p:pRg st="8" end="8"/>
                                            </p:txEl>
                                          </p:spTgt>
                                        </p:tgtEl>
                                      </p:cBhvr>
                                    </p:animEffect>
                                  </p:childTnLst>
                                </p:cTn>
                              </p:par>
                            </p:childTnLst>
                          </p:cTn>
                        </p:par>
                        <p:par>
                          <p:cTn id="73" fill="hold">
                            <p:stCondLst>
                              <p:cond delay="5500"/>
                            </p:stCondLst>
                            <p:childTnLst>
                              <p:par>
                                <p:cTn id="74" presetID="22" presetClass="entr" presetSubtype="8" fill="hold" nodeType="after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wipe(left)">
                                      <p:cBhvr>
                                        <p:cTn id="76" dur="500"/>
                                        <p:tgtEl>
                                          <p:spTgt spid="3">
                                            <p:txEl>
                                              <p:pRg st="9" end="9"/>
                                            </p:txEl>
                                          </p:spTgt>
                                        </p:tgtEl>
                                      </p:cBhvr>
                                    </p:animEffect>
                                  </p:childTnLst>
                                </p:cTn>
                              </p:par>
                            </p:childTnLst>
                          </p:cTn>
                        </p:par>
                        <p:par>
                          <p:cTn id="77" fill="hold">
                            <p:stCondLst>
                              <p:cond delay="6000"/>
                            </p:stCondLst>
                            <p:childTnLst>
                              <p:par>
                                <p:cTn id="78" presetID="17" presetClass="entr" presetSubtype="8"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ppt_x</p:attrName>
                                        </p:attrNameLst>
                                      </p:cBhvr>
                                      <p:tavLst>
                                        <p:tav tm="0">
                                          <p:val>
                                            <p:strVal val="#ppt_x-#ppt_w/2"/>
                                          </p:val>
                                        </p:tav>
                                        <p:tav tm="100000">
                                          <p:val>
                                            <p:strVal val="#ppt_x"/>
                                          </p:val>
                                        </p:tav>
                                      </p:tavLst>
                                    </p:anim>
                                    <p:anim calcmode="lin" valueType="num">
                                      <p:cBhvr>
                                        <p:cTn id="81" dur="500" fill="hold"/>
                                        <p:tgtEl>
                                          <p:spTgt spid="17"/>
                                        </p:tgtEl>
                                        <p:attrNameLst>
                                          <p:attrName>ppt_y</p:attrName>
                                        </p:attrNameLst>
                                      </p:cBhvr>
                                      <p:tavLst>
                                        <p:tav tm="0">
                                          <p:val>
                                            <p:strVal val="#ppt_y"/>
                                          </p:val>
                                        </p:tav>
                                        <p:tav tm="100000">
                                          <p:val>
                                            <p:strVal val="#ppt_y"/>
                                          </p:val>
                                        </p:tav>
                                      </p:tavLst>
                                    </p:anim>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196752"/>
            <a:ext cx="8568952" cy="4968553"/>
          </a:xfrm>
        </p:spPr>
        <p:txBody>
          <a:bodyPr/>
          <a:lstStyle/>
          <a:p>
            <a:pPr>
              <a:buNone/>
            </a:pPr>
            <a:endParaRPr lang="tr-TR" sz="1800" dirty="0">
              <a:latin typeface="Times New Roman" pitchFamily="18" charset="0"/>
              <a:cs typeface="Times New Roman" pitchFamily="18" charset="0"/>
            </a:endParaRPr>
          </a:p>
          <a:p>
            <a:pPr>
              <a:buNone/>
            </a:pPr>
            <a:r>
              <a:rPr lang="tr-TR" sz="1800" b="1" dirty="0" smtClean="0"/>
              <a:t>1</a:t>
            </a:r>
            <a:r>
              <a:rPr lang="tr-TR" sz="1800" dirty="0" smtClean="0">
                <a:latin typeface="Times New Roman" pitchFamily="18" charset="0"/>
                <a:cs typeface="Times New Roman" pitchFamily="18" charset="0"/>
              </a:rPr>
              <a:t>- </a:t>
            </a:r>
            <a:r>
              <a:rPr lang="tr-TR" sz="1800" b="1" dirty="0" smtClean="0"/>
              <a:t>Değerleme </a:t>
            </a:r>
            <a:r>
              <a:rPr lang="tr-TR" sz="1800" b="1" dirty="0"/>
              <a:t>İşlemi Yapılırken Esas Alınması Gereken Döviz Kuru </a:t>
            </a:r>
            <a:endParaRPr lang="tr-TR" sz="1800" b="1" dirty="0" smtClean="0"/>
          </a:p>
          <a:p>
            <a:pPr>
              <a:buNone/>
            </a:pPr>
            <a:r>
              <a:rPr lang="tr-TR" sz="1800" b="1" dirty="0"/>
              <a:t> </a:t>
            </a:r>
            <a:r>
              <a:rPr lang="tr-TR" sz="1800" b="1" dirty="0" smtClean="0"/>
              <a:t>   (VUK </a:t>
            </a:r>
            <a:r>
              <a:rPr lang="tr-TR" sz="1800" b="1" dirty="0"/>
              <a:t>Tebliği Sıra No: 130, 283, 380, GVK Tebliği Sıra No: 217</a:t>
            </a:r>
            <a:r>
              <a:rPr lang="tr-TR" sz="1800" b="1" dirty="0" smtClean="0"/>
              <a:t>)</a:t>
            </a:r>
          </a:p>
          <a:p>
            <a:pPr marL="0" indent="0">
              <a:buNone/>
            </a:pPr>
            <a:endParaRPr lang="tr-TR" sz="1800" b="1" dirty="0" smtClean="0"/>
          </a:p>
          <a:p>
            <a:pPr marL="0" indent="0">
              <a:buNone/>
            </a:pPr>
            <a:r>
              <a:rPr lang="tr-TR" sz="1800" b="1" dirty="0" smtClean="0"/>
              <a:t>    - Değerlemenin Yapılacağı Geçici Vergi Dönemlerinde </a:t>
            </a:r>
          </a:p>
          <a:p>
            <a:pPr marL="0" indent="0">
              <a:buNone/>
            </a:pPr>
            <a:endParaRPr lang="tr-TR" sz="1800" b="1" dirty="0" smtClean="0"/>
          </a:p>
          <a:p>
            <a:pPr marL="0" indent="0">
              <a:buNone/>
            </a:pPr>
            <a:r>
              <a:rPr lang="tr-TR" sz="1800" b="1" dirty="0" smtClean="0"/>
              <a:t>    - Tahsilatın</a:t>
            </a:r>
            <a:r>
              <a:rPr lang="tr-TR" sz="1800" b="1" dirty="0"/>
              <a:t>  yapıldığı </a:t>
            </a:r>
            <a:r>
              <a:rPr lang="tr-TR" sz="1800" b="1" dirty="0" smtClean="0"/>
              <a:t>tarihte</a:t>
            </a:r>
          </a:p>
          <a:p>
            <a:pPr>
              <a:buFontTx/>
              <a:buChar char="-"/>
            </a:pPr>
            <a:endParaRPr lang="tr-TR" sz="1800" b="1" dirty="0" smtClean="0"/>
          </a:p>
          <a:p>
            <a:pPr marL="0" indent="0">
              <a:buNone/>
            </a:pPr>
            <a:r>
              <a:rPr lang="tr-TR" sz="1800" b="1" dirty="0" smtClean="0"/>
              <a:t>    - Takvim </a:t>
            </a:r>
            <a:r>
              <a:rPr lang="tr-TR" sz="1800" b="1" dirty="0"/>
              <a:t>yılı sonunda </a:t>
            </a:r>
            <a:endParaRPr lang="tr-TR" sz="1800" b="1" dirty="0" smtClean="0"/>
          </a:p>
          <a:p>
            <a:pPr marL="0" indent="0">
              <a:buNone/>
            </a:pPr>
            <a:endParaRPr lang="tr-TR" sz="1800" dirty="0" smtClean="0">
              <a:latin typeface="Times New Roman" pitchFamily="18" charset="0"/>
              <a:cs typeface="Times New Roman" pitchFamily="18" charset="0"/>
            </a:endParaRPr>
          </a:p>
          <a:p>
            <a:pPr marL="0" indent="0">
              <a:buNone/>
            </a:pPr>
            <a:r>
              <a:rPr lang="tr-TR" sz="1800" b="1" dirty="0"/>
              <a:t>2- Faturalı İşlemlerden Kaynaklanan Borç-Alacakların Değerlemesi </a:t>
            </a:r>
            <a:endParaRPr lang="tr-TR" sz="1800" b="1" dirty="0" smtClean="0"/>
          </a:p>
          <a:p>
            <a:pPr marL="0" indent="0">
              <a:buNone/>
            </a:pPr>
            <a:r>
              <a:rPr lang="tr-TR" sz="1600" b="1" dirty="0" smtClean="0"/>
              <a:t>     (</a:t>
            </a:r>
            <a:r>
              <a:rPr lang="tr-TR" sz="1600" b="1" dirty="0"/>
              <a:t>VUK Md. 280, 281, 285 KDVK Md.24/c, </a:t>
            </a:r>
            <a:r>
              <a:rPr lang="tr-TR" sz="1600" b="1" u="sng" dirty="0" err="1" smtClean="0"/>
              <a:t>Kdv</a:t>
            </a:r>
            <a:r>
              <a:rPr lang="tr-TR" sz="1600" b="1" u="sng" dirty="0" smtClean="0"/>
              <a:t> </a:t>
            </a:r>
            <a:r>
              <a:rPr lang="tr-TR" sz="1600" b="1" u="sng" smtClean="0"/>
              <a:t>uygulama tebliği 1 </a:t>
            </a:r>
            <a:r>
              <a:rPr lang="tr-TR" sz="1600" b="1" dirty="0"/>
              <a:t> MSUGT-1, TMS-4, TMS-12</a:t>
            </a:r>
            <a:r>
              <a:rPr lang="tr-TR" sz="1600" b="1" dirty="0" smtClean="0"/>
              <a:t>)</a:t>
            </a:r>
          </a:p>
          <a:p>
            <a:pPr marL="0" indent="0">
              <a:buNone/>
            </a:pPr>
            <a:endParaRPr lang="tr-TR" sz="1600" b="1" dirty="0" smtClean="0"/>
          </a:p>
          <a:p>
            <a:pPr marL="0" indent="0">
              <a:buNone/>
            </a:pPr>
            <a:r>
              <a:rPr lang="tr-TR" sz="1600" b="1" dirty="0" smtClean="0"/>
              <a:t>3- </a:t>
            </a:r>
            <a:r>
              <a:rPr lang="tr-TR" sz="1800" b="1" dirty="0" smtClean="0"/>
              <a:t>Dövizli </a:t>
            </a:r>
            <a:r>
              <a:rPr lang="tr-TR" sz="1800" b="1" dirty="0"/>
              <a:t>Emtia Alımlarından Doğan Kur Farkları ve KDV</a:t>
            </a:r>
            <a:r>
              <a:rPr lang="tr-TR" sz="1800" b="1" dirty="0" smtClean="0"/>
              <a:t>:</a:t>
            </a:r>
          </a:p>
          <a:p>
            <a:pPr marL="0" indent="0">
              <a:buNone/>
            </a:pPr>
            <a:r>
              <a:rPr lang="tr-TR" sz="1600" b="1" dirty="0"/>
              <a:t> </a:t>
            </a:r>
            <a:r>
              <a:rPr lang="tr-TR" sz="1600" b="1" dirty="0" smtClean="0"/>
              <a:t>    (VUK 213 – 238 NL. GENEL TEBLİĞ)</a:t>
            </a:r>
            <a:endParaRPr lang="tr-TR" sz="1600" b="1"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4355976" y="6356351"/>
            <a:ext cx="432048" cy="442912"/>
          </a:xfrm>
        </p:spPr>
        <p:txBody>
          <a:bodyPr/>
          <a:lstStyle/>
          <a:p>
            <a:fld id="{D69FA0D1-DEE6-FA4B-AF71-8F5B3360E0F2}" type="slidenum">
              <a:rPr lang="en-US" smtClean="0"/>
              <a:pPr/>
              <a:t>40</a:t>
            </a:fld>
            <a:endParaRPr lang="en-US" dirty="0"/>
          </a:p>
        </p:txBody>
      </p:sp>
      <p:sp>
        <p:nvSpPr>
          <p:cNvPr id="5" name="4 Veri Yer Tutucusu"/>
          <p:cNvSpPr>
            <a:spLocks noGrp="1"/>
          </p:cNvSpPr>
          <p:nvPr>
            <p:ph type="dt" sz="half" idx="10"/>
          </p:nvPr>
        </p:nvSpPr>
        <p:spPr/>
        <p:txBody>
          <a:bodyPr/>
          <a:lstStyle/>
          <a:p>
            <a:fld id="{710D5963-8B25-403B-BD1F-B7ED748C0909}" type="datetime4">
              <a:rPr lang="tr-TR" smtClean="0"/>
              <a:pPr/>
              <a:t>9 Mart 2015</a:t>
            </a:fld>
            <a:endParaRPr lang="en-US" dirty="0"/>
          </a:p>
        </p:txBody>
      </p:sp>
      <p:sp>
        <p:nvSpPr>
          <p:cNvPr id="6" name="Başlık 1"/>
          <p:cNvSpPr>
            <a:spLocks noGrp="1"/>
          </p:cNvSpPr>
          <p:nvPr>
            <p:ph type="title"/>
          </p:nvPr>
        </p:nvSpPr>
        <p:spPr>
          <a:xfrm>
            <a:off x="1259632" y="188640"/>
            <a:ext cx="7704856" cy="864096"/>
          </a:xfrm>
        </p:spPr>
        <p:txBody>
          <a:bodyPr/>
          <a:lstStyle/>
          <a:p>
            <a:pPr algn="l"/>
            <a:r>
              <a:rPr lang="tr-TR" sz="2000" b="1" dirty="0" smtClean="0"/>
              <a:t>DÖNEM SONU DÖVİZLİ CARİ HESAPLARIN DEĞERLEMESİNDE KDV</a:t>
            </a:r>
            <a:endParaRPr lang="tr-TR" sz="2000" dirty="0"/>
          </a:p>
        </p:txBody>
      </p:sp>
    </p:spTree>
    <p:extLst>
      <p:ext uri="{BB962C8B-B14F-4D97-AF65-F5344CB8AC3E}">
        <p14:creationId xmlns:p14="http://schemas.microsoft.com/office/powerpoint/2010/main" val="1639232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extLst/>
          </p:nvPr>
        </p:nvGraphicFramePr>
        <p:xfrm>
          <a:off x="457200" y="1268413"/>
          <a:ext cx="8229600" cy="532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Veri Yer Tutucusu 3"/>
          <p:cNvSpPr>
            <a:spLocks noGrp="1"/>
          </p:cNvSpPr>
          <p:nvPr>
            <p:ph type="dt" sz="half" idx="10"/>
          </p:nvPr>
        </p:nvSpPr>
        <p:spPr/>
        <p:txBody>
          <a:bodyPr/>
          <a:lstStyle/>
          <a:p>
            <a:fld id="{57064BAB-880B-417D-9DD1-507010405B75}" type="datetime4">
              <a:rPr lang="tr-TR" smtClean="0"/>
              <a:pPr/>
              <a:t>9 Mart 2015</a:t>
            </a:fld>
            <a:endParaRPr lang="en-US"/>
          </a:p>
        </p:txBody>
      </p:sp>
      <p:sp>
        <p:nvSpPr>
          <p:cNvPr id="5" name="Slayt Numarası Yer Tutucusu 4"/>
          <p:cNvSpPr>
            <a:spLocks noGrp="1"/>
          </p:cNvSpPr>
          <p:nvPr>
            <p:ph type="sldNum" sz="quarter" idx="12"/>
          </p:nvPr>
        </p:nvSpPr>
        <p:spPr/>
        <p:txBody>
          <a:bodyPr/>
          <a:lstStyle/>
          <a:p>
            <a:fld id="{D69FA0D1-DEE6-FA4B-AF71-8F5B3360E0F2}" type="slidenum">
              <a:rPr lang="en-US" smtClean="0"/>
              <a:pPr/>
              <a:t>41</a:t>
            </a:fld>
            <a:endParaRPr lang="en-US"/>
          </a:p>
        </p:txBody>
      </p:sp>
      <p:sp>
        <p:nvSpPr>
          <p:cNvPr id="7" name="Başlık 1"/>
          <p:cNvSpPr>
            <a:spLocks noGrp="1"/>
          </p:cNvSpPr>
          <p:nvPr>
            <p:ph type="title"/>
          </p:nvPr>
        </p:nvSpPr>
        <p:spPr>
          <a:xfrm>
            <a:off x="1259632" y="0"/>
            <a:ext cx="7704856" cy="1196752"/>
          </a:xfrm>
        </p:spPr>
        <p:txBody>
          <a:bodyPr>
            <a:noAutofit/>
          </a:bodyPr>
          <a:lstStyle/>
          <a:p>
            <a:r>
              <a:rPr lang="tr-TR" sz="2400" b="1" dirty="0" smtClean="0"/>
              <a:t>BEDELİN DÖVİZ CİNSİNDEN VEYA DÖVİZE ENDEKSLENEREK İFADE EDİLDİĞİ İŞLEMLERDE ÖDEMEYE BAĞLI OLUŞAN KUR FARKLARININ DURUMU (KDVGUT III-A/5.3.)</a:t>
            </a:r>
            <a:endParaRPr lang="tr-TR" sz="2400" dirty="0"/>
          </a:p>
        </p:txBody>
      </p:sp>
    </p:spTree>
    <p:extLst>
      <p:ext uri="{BB962C8B-B14F-4D97-AF65-F5344CB8AC3E}">
        <p14:creationId xmlns:p14="http://schemas.microsoft.com/office/powerpoint/2010/main" val="1248302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68760"/>
            <a:ext cx="8229600" cy="5328592"/>
          </a:xfrm>
        </p:spPr>
        <p:txBody>
          <a:bodyPr/>
          <a:lstStyle/>
          <a:p>
            <a:pPr>
              <a:buNone/>
            </a:pPr>
            <a:r>
              <a:rPr lang="tr-TR" sz="1800" b="1" u="sng" dirty="0" smtClean="0">
                <a:latin typeface="Times New Roman" pitchFamily="18" charset="0"/>
                <a:cs typeface="Times New Roman" pitchFamily="18" charset="0"/>
              </a:rPr>
              <a:t>Örnek </a:t>
            </a:r>
            <a:r>
              <a:rPr lang="tr-TR" sz="1800" b="1" dirty="0">
                <a:latin typeface="Times New Roman" pitchFamily="18" charset="0"/>
                <a:cs typeface="Times New Roman" pitchFamily="18" charset="0"/>
              </a:rPr>
              <a:t>: 18.01.2014 tarihinde 12.000,00 USD + KDV bedelli ticari mal alındığı         varsayımı altında söz konusu işleme ilişkin kayıtlar (1USD=2,3 TL.)</a:t>
            </a:r>
          </a:p>
          <a:p>
            <a:pPr>
              <a:buNone/>
            </a:pPr>
            <a:r>
              <a:rPr lang="tr-TR" sz="1800" dirty="0">
                <a:latin typeface="Times New Roman" pitchFamily="18" charset="0"/>
                <a:cs typeface="Times New Roman" pitchFamily="18" charset="0"/>
              </a:rPr>
              <a:t>                 -------------------------------- 18.01.2014 --------------------------</a:t>
            </a:r>
          </a:p>
          <a:p>
            <a:pPr>
              <a:buNone/>
            </a:pPr>
            <a:r>
              <a:rPr lang="tr-TR" sz="1800" dirty="0">
                <a:latin typeface="Times New Roman" pitchFamily="18" charset="0"/>
                <a:cs typeface="Times New Roman" pitchFamily="18" charset="0"/>
              </a:rPr>
              <a:t>                     153 Ticari Mallar                           27.600,00</a:t>
            </a:r>
          </a:p>
          <a:p>
            <a:pPr>
              <a:buNone/>
            </a:pPr>
            <a:r>
              <a:rPr lang="tr-TR" sz="1800" dirty="0">
                <a:latin typeface="Times New Roman" pitchFamily="18" charset="0"/>
                <a:cs typeface="Times New Roman" pitchFamily="18" charset="0"/>
              </a:rPr>
              <a:t>                     191 </a:t>
            </a:r>
            <a:r>
              <a:rPr lang="tr-TR" sz="1800" dirty="0" err="1">
                <a:latin typeface="Times New Roman" pitchFamily="18" charset="0"/>
                <a:cs typeface="Times New Roman" pitchFamily="18" charset="0"/>
              </a:rPr>
              <a:t>İnd.KDV</a:t>
            </a:r>
            <a:r>
              <a:rPr lang="tr-TR" sz="1800" dirty="0">
                <a:latin typeface="Times New Roman" pitchFamily="18" charset="0"/>
                <a:cs typeface="Times New Roman" pitchFamily="18" charset="0"/>
              </a:rPr>
              <a:t>                                   4.968,00</a:t>
            </a:r>
          </a:p>
          <a:p>
            <a:pPr>
              <a:buNone/>
            </a:pPr>
            <a:r>
              <a:rPr lang="tr-TR" sz="1800" dirty="0">
                <a:latin typeface="Times New Roman" pitchFamily="18" charset="0"/>
                <a:cs typeface="Times New Roman" pitchFamily="18" charset="0"/>
              </a:rPr>
              <a:t>                                320 Satıcılar                                        32.568,00    </a:t>
            </a:r>
          </a:p>
          <a:p>
            <a:pPr>
              <a:buNone/>
            </a:pPr>
            <a:r>
              <a:rPr lang="tr-TR" sz="1800" dirty="0">
                <a:latin typeface="Times New Roman" pitchFamily="18" charset="0"/>
                <a:cs typeface="Times New Roman" pitchFamily="18" charset="0"/>
              </a:rPr>
              <a:t>                 --------------------------------------------------------------------------</a:t>
            </a:r>
          </a:p>
          <a:p>
            <a:pPr>
              <a:buNone/>
            </a:pPr>
            <a:r>
              <a:rPr lang="tr-TR" sz="1800" b="1" dirty="0">
                <a:latin typeface="Times New Roman" pitchFamily="18" charset="0"/>
                <a:cs typeface="Times New Roman" pitchFamily="18" charset="0"/>
              </a:rPr>
              <a:t>Vade 95 gün ve 05.04.2014 tarihinde faturanın ödeneceği ve ilk geçici vergi döneminde         1 USD = 2,37 TL. olduğu varsayımı altında yapılacak işlemler;</a:t>
            </a:r>
          </a:p>
          <a:p>
            <a:pPr>
              <a:buNone/>
            </a:pPr>
            <a:r>
              <a:rPr lang="tr-TR" sz="1800" dirty="0">
                <a:latin typeface="Times New Roman" pitchFamily="18" charset="0"/>
                <a:cs typeface="Times New Roman" pitchFamily="18" charset="0"/>
              </a:rPr>
              <a:t>14.160,00 USD  x  2,37 = 33.559,20 TL.    [ 32.568,00 – 33.559,20 = - 991,20 Kur Zararı]</a:t>
            </a:r>
          </a:p>
          <a:p>
            <a:pPr>
              <a:buNone/>
            </a:pPr>
            <a:r>
              <a:rPr lang="tr-TR" sz="1800" dirty="0">
                <a:latin typeface="Times New Roman" pitchFamily="18" charset="0"/>
                <a:cs typeface="Times New Roman" pitchFamily="18" charset="0"/>
              </a:rPr>
              <a:t>                 -------------------------------- 31.03.2014 --------------------------</a:t>
            </a:r>
          </a:p>
          <a:p>
            <a:pPr>
              <a:buNone/>
            </a:pPr>
            <a:r>
              <a:rPr lang="tr-TR" sz="1800" dirty="0">
                <a:latin typeface="Times New Roman" pitchFamily="18" charset="0"/>
                <a:cs typeface="Times New Roman" pitchFamily="18" charset="0"/>
              </a:rPr>
              <a:t>                     656 Kambiyo Zararları                  991,00</a:t>
            </a:r>
          </a:p>
          <a:p>
            <a:pPr>
              <a:buNone/>
            </a:pPr>
            <a:r>
              <a:rPr lang="tr-TR" sz="1800" dirty="0">
                <a:latin typeface="Times New Roman" pitchFamily="18" charset="0"/>
                <a:cs typeface="Times New Roman" pitchFamily="18" charset="0"/>
              </a:rPr>
              <a:t>                             381 Gider Tahakkukları                     991,00    </a:t>
            </a:r>
          </a:p>
          <a:p>
            <a:pPr>
              <a:buNone/>
            </a:pPr>
            <a:r>
              <a:rPr lang="tr-TR" sz="1800" dirty="0">
                <a:latin typeface="Times New Roman" pitchFamily="18" charset="0"/>
                <a:cs typeface="Times New Roman" pitchFamily="18" charset="0"/>
              </a:rPr>
              <a:t>                   ( Geçici Vergi Dönemi Kur Değerlemesi)</a:t>
            </a:r>
          </a:p>
          <a:p>
            <a:pPr>
              <a:buNone/>
            </a:pPr>
            <a:r>
              <a:rPr lang="tr-TR" sz="1800" dirty="0">
                <a:latin typeface="Times New Roman" pitchFamily="18" charset="0"/>
                <a:cs typeface="Times New Roman" pitchFamily="18" charset="0"/>
              </a:rPr>
              <a:t>                 --------------------------------------------------------------------------</a:t>
            </a:r>
          </a:p>
          <a:p>
            <a:endParaRPr lang="tr-TR" sz="1600" dirty="0"/>
          </a:p>
        </p:txBody>
      </p:sp>
      <p:sp>
        <p:nvSpPr>
          <p:cNvPr id="4" name="Veri Yer Tutucusu 3"/>
          <p:cNvSpPr>
            <a:spLocks noGrp="1"/>
          </p:cNvSpPr>
          <p:nvPr>
            <p:ph type="dt" sz="half" idx="10"/>
          </p:nvPr>
        </p:nvSpPr>
        <p:spPr/>
        <p:txBody>
          <a:bodyPr/>
          <a:lstStyle/>
          <a:p>
            <a:fld id="{57064BAB-880B-417D-9DD1-507010405B75}" type="datetime4">
              <a:rPr lang="tr-TR" smtClean="0"/>
              <a:pPr/>
              <a:t>9 Mart 2015</a:t>
            </a:fld>
            <a:endParaRPr lang="en-US"/>
          </a:p>
        </p:txBody>
      </p:sp>
      <p:sp>
        <p:nvSpPr>
          <p:cNvPr id="5" name="Slayt Numarası Yer Tutucusu 4"/>
          <p:cNvSpPr>
            <a:spLocks noGrp="1"/>
          </p:cNvSpPr>
          <p:nvPr>
            <p:ph type="sldNum" sz="quarter" idx="12"/>
          </p:nvPr>
        </p:nvSpPr>
        <p:spPr/>
        <p:txBody>
          <a:bodyPr/>
          <a:lstStyle/>
          <a:p>
            <a:fld id="{D69FA0D1-DEE6-FA4B-AF71-8F5B3360E0F2}" type="slidenum">
              <a:rPr lang="en-US" smtClean="0"/>
              <a:pPr/>
              <a:t>42</a:t>
            </a:fld>
            <a:endParaRPr lang="en-US"/>
          </a:p>
        </p:txBody>
      </p:sp>
    </p:spTree>
    <p:extLst>
      <p:ext uri="{BB962C8B-B14F-4D97-AF65-F5344CB8AC3E}">
        <p14:creationId xmlns:p14="http://schemas.microsoft.com/office/powerpoint/2010/main" val="3982585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43</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251520" y="1124744"/>
            <a:ext cx="8640960" cy="5733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22313" marR="0" lvl="0" indent="-368300" algn="l" defTabSz="457200" rtl="0" eaLnBrk="1" fontAlgn="base" latinLnBrk="0" hangingPunct="1">
              <a:lnSpc>
                <a:spcPct val="100000"/>
              </a:lnSpc>
              <a:spcBef>
                <a:spcPct val="20000"/>
              </a:spcBef>
              <a:spcAft>
                <a:spcPct val="0"/>
              </a:spcAft>
              <a:buClrTx/>
              <a:buSzTx/>
              <a:tabLst/>
              <a:defRPr/>
            </a:pPr>
            <a:r>
              <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endParaRPr kumimoji="0" lang="tr-TR"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a:buNone/>
            </a:pPr>
            <a:r>
              <a:rPr lang="tr-TR" b="1" dirty="0" smtClean="0">
                <a:latin typeface="Times New Roman" pitchFamily="18" charset="0"/>
                <a:cs typeface="Times New Roman" pitchFamily="18" charset="0"/>
              </a:rPr>
              <a:t>Ödeme vadesinde (05.04.2014)  döviz kuru 1 USD = 2,41 TL.  (TCMB Döviz alış kuru )</a:t>
            </a:r>
            <a:endParaRPr lang="tr-TR" b="1" dirty="0">
              <a:latin typeface="Times New Roman" pitchFamily="18" charset="0"/>
              <a:cs typeface="Times New Roman" pitchFamily="18" charset="0"/>
            </a:endParaRPr>
          </a:p>
          <a:p>
            <a:pPr>
              <a:buNone/>
            </a:pPr>
            <a:endParaRPr lang="tr-TR"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14.160,00 </a:t>
            </a:r>
            <a:r>
              <a:rPr lang="tr-TR" dirty="0">
                <a:latin typeface="Times New Roman" pitchFamily="18" charset="0"/>
                <a:cs typeface="Times New Roman" pitchFamily="18" charset="0"/>
              </a:rPr>
              <a:t>USD  x  </a:t>
            </a:r>
            <a:r>
              <a:rPr lang="tr-TR" dirty="0" smtClean="0">
                <a:latin typeface="Times New Roman" pitchFamily="18" charset="0"/>
                <a:cs typeface="Times New Roman" pitchFamily="18" charset="0"/>
              </a:rPr>
              <a:t>2,41 </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34.125,60 </a:t>
            </a:r>
            <a:r>
              <a:rPr lang="tr-TR" dirty="0">
                <a:latin typeface="Times New Roman" pitchFamily="18" charset="0"/>
                <a:cs typeface="Times New Roman" pitchFamily="18" charset="0"/>
              </a:rPr>
              <a:t>TL.    [ 32.568,00 – </a:t>
            </a:r>
            <a:r>
              <a:rPr lang="tr-TR" dirty="0" smtClean="0">
                <a:latin typeface="Times New Roman" pitchFamily="18" charset="0"/>
                <a:cs typeface="Times New Roman" pitchFamily="18" charset="0"/>
              </a:rPr>
              <a:t>34.125,60= -1.557,60 </a:t>
            </a:r>
            <a:r>
              <a:rPr lang="tr-TR" dirty="0">
                <a:latin typeface="Times New Roman" pitchFamily="18" charset="0"/>
                <a:cs typeface="Times New Roman" pitchFamily="18" charset="0"/>
              </a:rPr>
              <a:t>Kur Zararı</a:t>
            </a:r>
            <a:r>
              <a:rPr lang="tr-TR" dirty="0" smtClean="0">
                <a:latin typeface="Times New Roman" pitchFamily="18" charset="0"/>
                <a:cs typeface="Times New Roman" pitchFamily="18" charset="0"/>
              </a:rPr>
              <a:t>]</a:t>
            </a:r>
          </a:p>
          <a:p>
            <a:pPr>
              <a:buNone/>
            </a:pPr>
            <a:endParaRPr lang="tr-TR" dirty="0">
              <a:latin typeface="Times New Roman" pitchFamily="18" charset="0"/>
              <a:cs typeface="Times New Roman" pitchFamily="18" charset="0"/>
            </a:endParaRPr>
          </a:p>
          <a:p>
            <a:pPr marL="285750" indent="-285750">
              <a:buFont typeface="Arial" charset="0"/>
              <a:buChar char="•"/>
            </a:pPr>
            <a:r>
              <a:rPr lang="tr-TR" dirty="0" smtClean="0">
                <a:latin typeface="Times New Roman" pitchFamily="18" charset="0"/>
                <a:cs typeface="Times New Roman" pitchFamily="18" charset="0"/>
              </a:rPr>
              <a:t>İç yüzde yöntemiyle KDV de hesaplanarak kur farkı faturası düzenlenmelidir.</a:t>
            </a:r>
          </a:p>
          <a:p>
            <a:pPr marL="285750" indent="-285750">
              <a:buFont typeface="Arial" charset="0"/>
              <a:buChar char="•"/>
            </a:pPr>
            <a:endParaRPr lang="tr-TR" dirty="0">
              <a:latin typeface="Times New Roman" pitchFamily="18" charset="0"/>
              <a:cs typeface="Times New Roman" pitchFamily="18" charset="0"/>
            </a:endParaRPr>
          </a:p>
          <a:p>
            <a:pPr>
              <a:buNone/>
            </a:pPr>
            <a:r>
              <a:rPr lang="tr-TR" dirty="0">
                <a:latin typeface="Times New Roman" pitchFamily="18" charset="0"/>
                <a:cs typeface="Times New Roman" pitchFamily="18" charset="0"/>
              </a:rPr>
              <a:t>                 -------------------------------- </a:t>
            </a:r>
            <a:r>
              <a:rPr lang="tr-TR" dirty="0" smtClean="0">
                <a:latin typeface="Times New Roman" pitchFamily="18" charset="0"/>
                <a:cs typeface="Times New Roman" pitchFamily="18" charset="0"/>
              </a:rPr>
              <a:t>05.04.2014 </a:t>
            </a:r>
            <a:r>
              <a:rPr lang="tr-TR" dirty="0">
                <a:latin typeface="Times New Roman" pitchFamily="18" charset="0"/>
                <a:cs typeface="Times New Roman" pitchFamily="18" charset="0"/>
              </a:rPr>
              <a:t>--------------------------</a:t>
            </a:r>
          </a:p>
          <a:p>
            <a:pPr>
              <a:buNone/>
            </a:pPr>
            <a:r>
              <a:rPr lang="tr-TR" dirty="0">
                <a:latin typeface="Times New Roman" pitchFamily="18" charset="0"/>
                <a:cs typeface="Times New Roman" pitchFamily="18" charset="0"/>
              </a:rPr>
              <a:t>                     656 Kambiyo Zararları                  </a:t>
            </a:r>
            <a:r>
              <a:rPr lang="tr-TR" dirty="0" smtClean="0">
                <a:latin typeface="Times New Roman" pitchFamily="18" charset="0"/>
                <a:cs typeface="Times New Roman" pitchFamily="18" charset="0"/>
              </a:rPr>
              <a:t>328,80</a:t>
            </a:r>
          </a:p>
          <a:p>
            <a:pPr>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                    191 </a:t>
            </a:r>
            <a:r>
              <a:rPr lang="tr-TR" dirty="0" err="1" smtClean="0">
                <a:latin typeface="Times New Roman" pitchFamily="18" charset="0"/>
                <a:cs typeface="Times New Roman" pitchFamily="18" charset="0"/>
              </a:rPr>
              <a:t>İnd</a:t>
            </a:r>
            <a:r>
              <a:rPr lang="tr-TR" dirty="0" smtClean="0">
                <a:latin typeface="Times New Roman" pitchFamily="18" charset="0"/>
                <a:cs typeface="Times New Roman" pitchFamily="18" charset="0"/>
              </a:rPr>
              <a:t>. KDV                                237,60</a:t>
            </a:r>
          </a:p>
          <a:p>
            <a:pPr>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                    381 Gider Tahakkukları                 991,20</a:t>
            </a:r>
            <a:endParaRPr lang="tr-TR" dirty="0">
              <a:latin typeface="Times New Roman" pitchFamily="18" charset="0"/>
              <a:cs typeface="Times New Roman" pitchFamily="18" charset="0"/>
            </a:endParaRPr>
          </a:p>
          <a:p>
            <a:pPr>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320 Satıcılar                                      1.557,60    </a:t>
            </a:r>
          </a:p>
          <a:p>
            <a:pPr>
              <a:buNone/>
            </a:pPr>
            <a:r>
              <a:rPr lang="tr-TR" dirty="0" smtClean="0">
                <a:latin typeface="Times New Roman" pitchFamily="18" charset="0"/>
                <a:cs typeface="Times New Roman" pitchFamily="18" charset="0"/>
              </a:rPr>
              <a:t>                      ( Kur Farkı Faturası)</a:t>
            </a:r>
            <a:endParaRPr lang="tr-TR" dirty="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a:t>
            </a:r>
          </a:p>
          <a:p>
            <a:pPr marL="722313" marR="0" lvl="0" indent="-368300" algn="l" defTabSz="457200" rtl="0" eaLnBrk="1" fontAlgn="base" latinLnBrk="0" hangingPunct="1">
              <a:lnSpc>
                <a:spcPct val="100000"/>
              </a:lnSpc>
              <a:spcBef>
                <a:spcPct val="20000"/>
              </a:spcBef>
              <a:spcAft>
                <a:spcPct val="0"/>
              </a:spcAft>
              <a:buClrTx/>
              <a:buSzTx/>
              <a:tabLst/>
              <a:defRPr/>
            </a:pPr>
            <a:endPar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552691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44</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179512" y="1124744"/>
            <a:ext cx="8712968" cy="50014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22313" marR="0" lvl="0" indent="-368300" algn="l" defTabSz="457200" rtl="0" eaLnBrk="1" fontAlgn="base" latinLnBrk="0" hangingPunct="1">
              <a:lnSpc>
                <a:spcPct val="100000"/>
              </a:lnSpc>
              <a:spcBef>
                <a:spcPct val="20000"/>
              </a:spcBef>
              <a:spcAft>
                <a:spcPct val="0"/>
              </a:spcAft>
              <a:buClrTx/>
              <a:buSzTx/>
              <a:tabLst/>
              <a:defRPr/>
            </a:pPr>
            <a:r>
              <a:rPr lang="tr-TR" dirty="0" smtClean="0">
                <a:latin typeface="Times New Roman" pitchFamily="18" charset="0"/>
                <a:cs typeface="Times New Roman" pitchFamily="18" charset="0"/>
              </a:rPr>
              <a:t>			</a:t>
            </a:r>
            <a:endParaRPr kumimoji="0" lang="tr-TR"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a:buNone/>
            </a:pPr>
            <a:r>
              <a:rPr lang="tr-TR" b="1" dirty="0" smtClean="0">
                <a:latin typeface="Times New Roman" pitchFamily="18" charset="0"/>
                <a:cs typeface="Times New Roman" pitchFamily="18" charset="0"/>
              </a:rPr>
              <a:t>31.03.2014 tarihinde döviz kurunun 1 USD = 2,21 TL. olduğu varsayımı altında ;</a:t>
            </a:r>
            <a:endParaRPr lang="tr-TR" b="1" dirty="0">
              <a:latin typeface="Times New Roman" pitchFamily="18" charset="0"/>
              <a:cs typeface="Times New Roman" pitchFamily="18" charset="0"/>
            </a:endParaRPr>
          </a:p>
          <a:p>
            <a:pPr>
              <a:buNone/>
            </a:pPr>
            <a:endParaRPr lang="tr-TR" dirty="0">
              <a:latin typeface="Times New Roman" pitchFamily="18" charset="0"/>
              <a:cs typeface="Times New Roman" pitchFamily="18" charset="0"/>
            </a:endParaRPr>
          </a:p>
          <a:p>
            <a:pPr>
              <a:buNone/>
            </a:pPr>
            <a:r>
              <a:rPr lang="tr-TR" dirty="0">
                <a:latin typeface="Times New Roman" pitchFamily="18" charset="0"/>
                <a:cs typeface="Times New Roman" pitchFamily="18" charset="0"/>
              </a:rPr>
              <a:t>14.160,00 USD  x  </a:t>
            </a:r>
            <a:r>
              <a:rPr lang="tr-TR" dirty="0" smtClean="0">
                <a:latin typeface="Times New Roman" pitchFamily="18" charset="0"/>
                <a:cs typeface="Times New Roman" pitchFamily="18" charset="0"/>
              </a:rPr>
              <a:t>2,21 </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31.293,60 </a:t>
            </a:r>
            <a:r>
              <a:rPr lang="tr-TR" dirty="0">
                <a:latin typeface="Times New Roman" pitchFamily="18" charset="0"/>
                <a:cs typeface="Times New Roman" pitchFamily="18" charset="0"/>
              </a:rPr>
              <a:t>TL. </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[ 32.568,00 – </a:t>
            </a:r>
            <a:r>
              <a:rPr lang="tr-TR" dirty="0" smtClean="0">
                <a:latin typeface="Times New Roman" pitchFamily="18" charset="0"/>
                <a:cs typeface="Times New Roman" pitchFamily="18" charset="0"/>
              </a:rPr>
              <a:t>31.293,60= 1.274,40 Kambiyo Karı]</a:t>
            </a:r>
            <a:endParaRPr lang="tr-TR" dirty="0">
              <a:latin typeface="Times New Roman" pitchFamily="18" charset="0"/>
              <a:cs typeface="Times New Roman" pitchFamily="18" charset="0"/>
            </a:endParaRPr>
          </a:p>
          <a:p>
            <a:pPr marL="285750" indent="-285750">
              <a:buFont typeface="Arial" charset="0"/>
              <a:buChar char="•"/>
            </a:pPr>
            <a:endParaRPr lang="tr-TR" dirty="0">
              <a:latin typeface="Times New Roman" pitchFamily="18" charset="0"/>
              <a:cs typeface="Times New Roman" pitchFamily="18" charset="0"/>
            </a:endParaRPr>
          </a:p>
          <a:p>
            <a:pPr>
              <a:buNone/>
            </a:pPr>
            <a:r>
              <a:rPr lang="tr-TR" dirty="0">
                <a:latin typeface="Times New Roman" pitchFamily="18" charset="0"/>
                <a:cs typeface="Times New Roman" pitchFamily="18" charset="0"/>
              </a:rPr>
              <a:t>                 -------------------------------- </a:t>
            </a:r>
            <a:r>
              <a:rPr lang="tr-TR" dirty="0" smtClean="0">
                <a:latin typeface="Times New Roman" pitchFamily="18" charset="0"/>
                <a:cs typeface="Times New Roman" pitchFamily="18" charset="0"/>
              </a:rPr>
              <a:t>31.03.2014 </a:t>
            </a:r>
            <a:r>
              <a:rPr lang="tr-TR" dirty="0">
                <a:latin typeface="Times New Roman" pitchFamily="18" charset="0"/>
                <a:cs typeface="Times New Roman" pitchFamily="18" charset="0"/>
              </a:rPr>
              <a:t>--------------------------</a:t>
            </a:r>
          </a:p>
          <a:p>
            <a:pPr>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181 Gelir Tahakkukları                  1.274,40 </a:t>
            </a:r>
          </a:p>
          <a:p>
            <a:pPr>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                             646 Kambiyo Karları                            1.274,40    </a:t>
            </a:r>
            <a:endParaRPr lang="tr-TR" dirty="0">
              <a:latin typeface="Times New Roman" pitchFamily="18" charset="0"/>
              <a:cs typeface="Times New Roman" pitchFamily="18" charset="0"/>
            </a:endParaRPr>
          </a:p>
          <a:p>
            <a:pPr>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                      ( </a:t>
            </a:r>
            <a:r>
              <a:rPr lang="tr-TR" dirty="0">
                <a:latin typeface="Times New Roman" pitchFamily="18" charset="0"/>
                <a:cs typeface="Times New Roman" pitchFamily="18" charset="0"/>
              </a:rPr>
              <a:t>Geçici Vergi Dönemi Kur Değerlemesi</a:t>
            </a:r>
            <a:r>
              <a:rPr lang="tr-TR" dirty="0" smtClean="0">
                <a:latin typeface="Times New Roman" pitchFamily="18" charset="0"/>
                <a:cs typeface="Times New Roman" pitchFamily="18" charset="0"/>
              </a:rPr>
              <a:t>)</a:t>
            </a:r>
          </a:p>
          <a:p>
            <a:pPr>
              <a:buNone/>
            </a:pPr>
            <a:r>
              <a:rPr lang="tr-TR" dirty="0" smtClean="0">
                <a:latin typeface="Times New Roman" pitchFamily="18" charset="0"/>
                <a:cs typeface="Times New Roman" pitchFamily="18" charset="0"/>
              </a:rPr>
              <a:t>                --------------------------------------------------------------------------</a:t>
            </a:r>
          </a:p>
          <a:p>
            <a:pPr>
              <a:buNone/>
            </a:pPr>
            <a:endParaRPr lang="tr-TR" dirty="0" smtClean="0">
              <a:latin typeface="Times New Roman" pitchFamily="18" charset="0"/>
              <a:cs typeface="Times New Roman" pitchFamily="18" charset="0"/>
            </a:endParaRPr>
          </a:p>
          <a:p>
            <a:pPr>
              <a:buNone/>
            </a:pPr>
            <a:r>
              <a:rPr lang="tr-TR" b="1" dirty="0">
                <a:latin typeface="Times New Roman" pitchFamily="18" charset="0"/>
                <a:cs typeface="Times New Roman" pitchFamily="18" charset="0"/>
              </a:rPr>
              <a:t>Ödeme vadesinde (05.04.2014)  döviz kuru 1 USD = </a:t>
            </a:r>
            <a:r>
              <a:rPr lang="tr-TR" b="1" dirty="0" smtClean="0">
                <a:latin typeface="Times New Roman" pitchFamily="18" charset="0"/>
                <a:cs typeface="Times New Roman" pitchFamily="18" charset="0"/>
              </a:rPr>
              <a:t>2,18 </a:t>
            </a:r>
            <a:r>
              <a:rPr lang="tr-TR" b="1" dirty="0">
                <a:latin typeface="Times New Roman" pitchFamily="18" charset="0"/>
                <a:cs typeface="Times New Roman" pitchFamily="18" charset="0"/>
              </a:rPr>
              <a:t>TL.  (TCMB Döviz alış kuru )</a:t>
            </a:r>
          </a:p>
          <a:p>
            <a:pPr>
              <a:buNone/>
            </a:pPr>
            <a:endParaRPr lang="tr-TR" dirty="0">
              <a:latin typeface="Times New Roman" pitchFamily="18" charset="0"/>
              <a:cs typeface="Times New Roman" pitchFamily="18" charset="0"/>
            </a:endParaRPr>
          </a:p>
          <a:p>
            <a:pPr>
              <a:buNone/>
            </a:pPr>
            <a:r>
              <a:rPr lang="tr-TR" dirty="0">
                <a:latin typeface="Times New Roman" pitchFamily="18" charset="0"/>
                <a:cs typeface="Times New Roman" pitchFamily="18" charset="0"/>
              </a:rPr>
              <a:t>14.160,00 USD  x  </a:t>
            </a:r>
            <a:r>
              <a:rPr lang="tr-TR" dirty="0" smtClean="0">
                <a:latin typeface="Times New Roman" pitchFamily="18" charset="0"/>
                <a:cs typeface="Times New Roman" pitchFamily="18" charset="0"/>
              </a:rPr>
              <a:t>2,18 </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30.868,80 </a:t>
            </a:r>
            <a:r>
              <a:rPr lang="tr-TR" dirty="0">
                <a:latin typeface="Times New Roman" pitchFamily="18" charset="0"/>
                <a:cs typeface="Times New Roman" pitchFamily="18" charset="0"/>
              </a:rPr>
              <a:t>TL.    [ 32.568,00 – </a:t>
            </a:r>
            <a:r>
              <a:rPr lang="tr-TR" dirty="0" smtClean="0">
                <a:latin typeface="Times New Roman" pitchFamily="18" charset="0"/>
                <a:cs typeface="Times New Roman" pitchFamily="18" charset="0"/>
              </a:rPr>
              <a:t>30.868,80= 1.699,20 </a:t>
            </a:r>
            <a:r>
              <a:rPr lang="tr-TR" dirty="0">
                <a:latin typeface="Times New Roman" pitchFamily="18" charset="0"/>
                <a:cs typeface="Times New Roman" pitchFamily="18" charset="0"/>
              </a:rPr>
              <a:t>Kur </a:t>
            </a:r>
            <a:r>
              <a:rPr lang="tr-TR" dirty="0" smtClean="0">
                <a:latin typeface="Times New Roman" pitchFamily="18" charset="0"/>
                <a:cs typeface="Times New Roman" pitchFamily="18" charset="0"/>
              </a:rPr>
              <a:t>Karı]</a:t>
            </a:r>
            <a:endParaRPr lang="tr-TR" dirty="0">
              <a:latin typeface="Times New Roman" pitchFamily="18" charset="0"/>
              <a:cs typeface="Times New Roman" pitchFamily="18" charset="0"/>
            </a:endParaRPr>
          </a:p>
          <a:p>
            <a:pPr>
              <a:buNone/>
            </a:pPr>
            <a:endParaRPr lang="tr-TR" dirty="0">
              <a:latin typeface="Times New Roman" pitchFamily="18" charset="0"/>
              <a:cs typeface="Times New Roman" pitchFamily="18" charset="0"/>
            </a:endParaRPr>
          </a:p>
          <a:p>
            <a:pPr marL="285750" indent="-285750">
              <a:buFont typeface="Arial" charset="0"/>
              <a:buChar char="•"/>
            </a:pPr>
            <a:r>
              <a:rPr lang="tr-TR" dirty="0" smtClean="0">
                <a:latin typeface="Times New Roman" pitchFamily="18" charset="0"/>
                <a:cs typeface="Times New Roman" pitchFamily="18" charset="0"/>
              </a:rPr>
              <a:t>Faturayı düzenleyen taraf 1.699,20 TL. İç </a:t>
            </a:r>
            <a:r>
              <a:rPr lang="tr-TR" dirty="0">
                <a:latin typeface="Times New Roman" pitchFamily="18" charset="0"/>
                <a:cs typeface="Times New Roman" pitchFamily="18" charset="0"/>
              </a:rPr>
              <a:t>yüzde yöntemiyle KDV de hesaplanarak kur farkı faturası düzenlenmelidir.</a:t>
            </a:r>
          </a:p>
          <a:p>
            <a:pPr marL="285750" indent="-285750">
              <a:buFont typeface="Arial" charset="0"/>
              <a:buChar char="•"/>
            </a:pPr>
            <a:endParaRPr lang="tr-TR" dirty="0">
              <a:latin typeface="Times New Roman" pitchFamily="18" charset="0"/>
              <a:cs typeface="Times New Roman" pitchFamily="18" charset="0"/>
            </a:endParaRPr>
          </a:p>
          <a:p>
            <a:pPr>
              <a:buNone/>
            </a:pPr>
            <a:r>
              <a:rPr lang="tr-TR" dirty="0">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288705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None/>
            </a:pPr>
            <a:r>
              <a:rPr lang="tr-TR" sz="1800" dirty="0" smtClean="0">
                <a:latin typeface="Times New Roman" pitchFamily="18" charset="0"/>
                <a:cs typeface="Times New Roman" pitchFamily="18" charset="0"/>
              </a:rPr>
              <a:t>              -------------------------------- 05.04.2014 </a:t>
            </a:r>
            <a:r>
              <a:rPr lang="tr-TR" sz="1800" dirty="0">
                <a:latin typeface="Times New Roman" pitchFamily="18" charset="0"/>
                <a:cs typeface="Times New Roman" pitchFamily="18" charset="0"/>
              </a:rPr>
              <a:t>--------------------------</a:t>
            </a:r>
          </a:p>
          <a:p>
            <a:pPr>
              <a:buNone/>
            </a:pPr>
            <a:r>
              <a:rPr lang="tr-TR" sz="1800" dirty="0">
                <a:latin typeface="Times New Roman" pitchFamily="18" charset="0"/>
                <a:cs typeface="Times New Roman" pitchFamily="18" charset="0"/>
              </a:rPr>
              <a:t>                     </a:t>
            </a:r>
            <a:r>
              <a:rPr lang="tr-TR" sz="1800" dirty="0" smtClean="0">
                <a:latin typeface="Times New Roman" pitchFamily="18" charset="0"/>
                <a:cs typeface="Times New Roman" pitchFamily="18" charset="0"/>
              </a:rPr>
              <a:t>320 Satıcılar                                1.699,20</a:t>
            </a:r>
            <a:endParaRPr lang="tr-TR" sz="1800" dirty="0">
              <a:latin typeface="Times New Roman" pitchFamily="18" charset="0"/>
              <a:cs typeface="Times New Roman" pitchFamily="18" charset="0"/>
            </a:endParaRPr>
          </a:p>
          <a:p>
            <a:pPr>
              <a:buNone/>
            </a:pPr>
            <a:r>
              <a:rPr lang="tr-TR" sz="1800" dirty="0">
                <a:latin typeface="Times New Roman" pitchFamily="18" charset="0"/>
                <a:cs typeface="Times New Roman" pitchFamily="18" charset="0"/>
              </a:rPr>
              <a:t>                             </a:t>
            </a:r>
            <a:r>
              <a:rPr lang="tr-TR" sz="1800" dirty="0" smtClean="0">
                <a:latin typeface="Times New Roman" pitchFamily="18" charset="0"/>
                <a:cs typeface="Times New Roman" pitchFamily="18" charset="0"/>
              </a:rPr>
              <a:t>646 Kambiyo Karları                          165,60</a:t>
            </a:r>
          </a:p>
          <a:p>
            <a:pPr>
              <a:buNone/>
            </a:pPr>
            <a:r>
              <a:rPr lang="tr-TR" sz="1800" dirty="0">
                <a:latin typeface="Times New Roman" pitchFamily="18" charset="0"/>
                <a:cs typeface="Times New Roman" pitchFamily="18" charset="0"/>
              </a:rPr>
              <a:t> </a:t>
            </a:r>
            <a:r>
              <a:rPr lang="tr-TR" sz="1800" dirty="0" smtClean="0">
                <a:latin typeface="Times New Roman" pitchFamily="18" charset="0"/>
                <a:cs typeface="Times New Roman" pitchFamily="18" charset="0"/>
              </a:rPr>
              <a:t>                            391 Hesaplanan KDV                         259,20  </a:t>
            </a:r>
          </a:p>
          <a:p>
            <a:pPr>
              <a:buNone/>
            </a:pPr>
            <a:r>
              <a:rPr lang="tr-TR" sz="1800" dirty="0">
                <a:latin typeface="Times New Roman" pitchFamily="18" charset="0"/>
                <a:cs typeface="Times New Roman" pitchFamily="18" charset="0"/>
              </a:rPr>
              <a:t> </a:t>
            </a:r>
            <a:r>
              <a:rPr lang="tr-TR" sz="1800" dirty="0" smtClean="0">
                <a:latin typeface="Times New Roman" pitchFamily="18" charset="0"/>
                <a:cs typeface="Times New Roman" pitchFamily="18" charset="0"/>
              </a:rPr>
              <a:t>                            181 Gelir Tahakkukları                    1.274,40   </a:t>
            </a:r>
            <a:endParaRPr lang="tr-TR" sz="1800" dirty="0">
              <a:latin typeface="Times New Roman" pitchFamily="18" charset="0"/>
              <a:cs typeface="Times New Roman" pitchFamily="18" charset="0"/>
            </a:endParaRPr>
          </a:p>
          <a:p>
            <a:pPr>
              <a:buNone/>
            </a:pPr>
            <a:r>
              <a:rPr lang="tr-TR" sz="1800" dirty="0">
                <a:latin typeface="Times New Roman" pitchFamily="18" charset="0"/>
                <a:cs typeface="Times New Roman" pitchFamily="18" charset="0"/>
              </a:rPr>
              <a:t>                   ( </a:t>
            </a:r>
            <a:r>
              <a:rPr lang="tr-TR" sz="1800" dirty="0" smtClean="0">
                <a:latin typeface="Times New Roman" pitchFamily="18" charset="0"/>
                <a:cs typeface="Times New Roman" pitchFamily="18" charset="0"/>
              </a:rPr>
              <a:t>Kur Farkı Faturası)</a:t>
            </a:r>
            <a:endParaRPr lang="tr-TR" sz="1800" dirty="0">
              <a:latin typeface="Times New Roman" pitchFamily="18" charset="0"/>
              <a:cs typeface="Times New Roman" pitchFamily="18" charset="0"/>
            </a:endParaRPr>
          </a:p>
          <a:p>
            <a:pPr>
              <a:buNone/>
            </a:pPr>
            <a:r>
              <a:rPr lang="tr-TR" sz="1800" dirty="0">
                <a:latin typeface="Times New Roman" pitchFamily="18" charset="0"/>
                <a:cs typeface="Times New Roman" pitchFamily="18" charset="0"/>
              </a:rPr>
              <a:t>                 --------------------------------------------------------------------------</a:t>
            </a:r>
          </a:p>
          <a:p>
            <a:endParaRPr lang="tr-TR" dirty="0"/>
          </a:p>
        </p:txBody>
      </p:sp>
      <p:sp>
        <p:nvSpPr>
          <p:cNvPr id="4" name="Veri Yer Tutucusu 3"/>
          <p:cNvSpPr>
            <a:spLocks noGrp="1"/>
          </p:cNvSpPr>
          <p:nvPr>
            <p:ph type="dt" sz="half" idx="10"/>
          </p:nvPr>
        </p:nvSpPr>
        <p:spPr/>
        <p:txBody>
          <a:bodyPr/>
          <a:lstStyle/>
          <a:p>
            <a:fld id="{57064BAB-880B-417D-9DD1-507010405B75}" type="datetime4">
              <a:rPr lang="tr-TR" smtClean="0"/>
              <a:pPr/>
              <a:t>9 Mart 2015</a:t>
            </a:fld>
            <a:endParaRPr lang="en-US"/>
          </a:p>
        </p:txBody>
      </p:sp>
      <p:sp>
        <p:nvSpPr>
          <p:cNvPr id="5" name="Slayt Numarası Yer Tutucusu 4"/>
          <p:cNvSpPr>
            <a:spLocks noGrp="1"/>
          </p:cNvSpPr>
          <p:nvPr>
            <p:ph type="sldNum" sz="quarter" idx="12"/>
          </p:nvPr>
        </p:nvSpPr>
        <p:spPr/>
        <p:txBody>
          <a:bodyPr/>
          <a:lstStyle/>
          <a:p>
            <a:fld id="{D69FA0D1-DEE6-FA4B-AF71-8F5B3360E0F2}" type="slidenum">
              <a:rPr lang="en-US" smtClean="0"/>
              <a:pPr/>
              <a:t>45</a:t>
            </a:fld>
            <a:endParaRPr lang="en-US"/>
          </a:p>
        </p:txBody>
      </p:sp>
    </p:spTree>
    <p:extLst>
      <p:ext uri="{BB962C8B-B14F-4D97-AF65-F5344CB8AC3E}">
        <p14:creationId xmlns:p14="http://schemas.microsoft.com/office/powerpoint/2010/main" val="1191154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p>
        </p:txBody>
      </p:sp>
      <p:sp>
        <p:nvSpPr>
          <p:cNvPr id="3" name="2 İçerik Yer Tutucusu"/>
          <p:cNvSpPr>
            <a:spLocks noGrp="1"/>
          </p:cNvSpPr>
          <p:nvPr>
            <p:ph idx="1"/>
          </p:nvPr>
        </p:nvSpPr>
        <p:spPr>
          <a:xfrm>
            <a:off x="457200" y="1600200"/>
            <a:ext cx="8435280" cy="4525963"/>
          </a:xfrm>
        </p:spPr>
        <p:txBody>
          <a:bodyPr/>
          <a:lstStyle/>
          <a:p>
            <a:pPr>
              <a:buFont typeface="Wingdings" pitchFamily="2" charset="2"/>
              <a:buChar char="Ø"/>
            </a:pPr>
            <a:r>
              <a:rPr lang="tr-TR" sz="2400" b="1" dirty="0" smtClean="0">
                <a:latin typeface="Times New Roman" pitchFamily="18" charset="0"/>
                <a:cs typeface="Times New Roman" pitchFamily="18" charset="0"/>
              </a:rPr>
              <a:t>STOKLAR</a:t>
            </a:r>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46</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43528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r-TR" sz="2400"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Stoklar işletmenin üretimde kullanmak veya satmak amacı ile edindiği ilk madde ve malzeme ticari mal yarı mamul, mamul hurda gibi varlıklar ile kendi ürettiği benzeri nitelikteki iktisadi kıymetleri ifade eder.</a:t>
            </a:r>
          </a:p>
          <a:p>
            <a:pPr algn="just"/>
            <a:endParaRPr lang="tr-TR" sz="2400"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Dönem sonunda işletme stoklarının fiili envanteri çıkarılır.</a:t>
            </a:r>
          </a:p>
          <a:p>
            <a:pPr algn="just"/>
            <a:endParaRPr lang="tr-TR" sz="2400"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Fiili envanter ile </a:t>
            </a:r>
            <a:r>
              <a:rPr lang="tr-TR" sz="2400" dirty="0" err="1" smtClean="0">
                <a:latin typeface="Times New Roman" pitchFamily="18" charset="0"/>
                <a:cs typeface="Times New Roman" pitchFamily="18" charset="0"/>
              </a:rPr>
              <a:t>kaydi</a:t>
            </a:r>
            <a:r>
              <a:rPr lang="tr-TR" sz="2400" dirty="0" smtClean="0">
                <a:latin typeface="Times New Roman" pitchFamily="18" charset="0"/>
                <a:cs typeface="Times New Roman" pitchFamily="18" charset="0"/>
              </a:rPr>
              <a:t> envanter arasında oluşan farklar stok sayım fazlalıkları veya stok sayım noksanlıkları hesaplarına alınırlar.</a:t>
            </a:r>
          </a:p>
          <a:p>
            <a:pPr algn="just"/>
            <a:endParaRPr lang="tr-TR" sz="2400" dirty="0" smtClean="0">
              <a:latin typeface="Times New Roman" pitchFamily="18" charset="0"/>
              <a:cs typeface="Times New Roman" pitchFamily="18" charset="0"/>
            </a:endParaRPr>
          </a:p>
          <a:p>
            <a:pPr algn="just"/>
            <a:r>
              <a:rPr lang="tr-TR" sz="2400" dirty="0" err="1" smtClean="0">
                <a:latin typeface="Times New Roman" pitchFamily="18" charset="0"/>
                <a:cs typeface="Times New Roman" pitchFamily="18" charset="0"/>
              </a:rPr>
              <a:t>V.U.K’na</a:t>
            </a:r>
            <a:r>
              <a:rPr lang="tr-TR" sz="2400" dirty="0" smtClean="0">
                <a:latin typeface="Times New Roman" pitchFamily="18" charset="0"/>
                <a:cs typeface="Times New Roman" pitchFamily="18" charset="0"/>
              </a:rPr>
              <a:t> göre </a:t>
            </a:r>
            <a:r>
              <a:rPr lang="tr-TR" sz="2400" b="1" dirty="0" smtClean="0">
                <a:latin typeface="Times New Roman" pitchFamily="18" charset="0"/>
                <a:cs typeface="Times New Roman" pitchFamily="18" charset="0"/>
              </a:rPr>
              <a:t>stoklar </a:t>
            </a:r>
            <a:r>
              <a:rPr lang="tr-TR" sz="2400" b="1" u="sng" dirty="0" smtClean="0">
                <a:latin typeface="Times New Roman" pitchFamily="18" charset="0"/>
                <a:cs typeface="Times New Roman" pitchFamily="18" charset="0"/>
              </a:rPr>
              <a:t>genel</a:t>
            </a:r>
            <a:r>
              <a:rPr lang="tr-TR" sz="2400" b="1" dirty="0" smtClean="0">
                <a:latin typeface="Times New Roman" pitchFamily="18" charset="0"/>
                <a:cs typeface="Times New Roman" pitchFamily="18" charset="0"/>
              </a:rPr>
              <a:t> olarak </a:t>
            </a:r>
            <a:r>
              <a:rPr lang="tr-TR" sz="2400" b="1" u="sng" dirty="0" smtClean="0">
                <a:latin typeface="Times New Roman" pitchFamily="18" charset="0"/>
                <a:cs typeface="Times New Roman" pitchFamily="18" charset="0"/>
              </a:rPr>
              <a:t>maliyet</a:t>
            </a:r>
            <a:r>
              <a:rPr lang="tr-TR" sz="2400" b="1" dirty="0" smtClean="0">
                <a:latin typeface="Times New Roman" pitchFamily="18" charset="0"/>
                <a:cs typeface="Times New Roman" pitchFamily="18" charset="0"/>
              </a:rPr>
              <a:t> </a:t>
            </a:r>
            <a:r>
              <a:rPr lang="tr-TR" sz="2400" b="1" dirty="0">
                <a:latin typeface="Times New Roman" pitchFamily="18" charset="0"/>
                <a:cs typeface="Times New Roman" pitchFamily="18" charset="0"/>
              </a:rPr>
              <a:t>bedeli ile değerlenir.</a:t>
            </a:r>
          </a:p>
          <a:p>
            <a:pPr algn="just"/>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b="1" dirty="0" smtClean="0">
              <a:latin typeface="Times New Roman" pitchFamily="18" charset="0"/>
              <a:cs typeface="Times New Roman" pitchFamily="18" charset="0"/>
            </a:endParaRPr>
          </a:p>
          <a:p>
            <a:endParaRPr lang="tr-TR" sz="2400" b="1" dirty="0" smtClean="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pPr>
              <a:buFont typeface="Wingdings" pitchFamily="2" charset="2"/>
              <a:buChar char="ü"/>
            </a:pPr>
            <a:endParaRPr lang="tr-TR" dirty="0"/>
          </a:p>
        </p:txBody>
      </p:sp>
    </p:spTree>
    <p:extLst>
      <p:ext uri="{BB962C8B-B14F-4D97-AF65-F5344CB8AC3E}">
        <p14:creationId xmlns:p14="http://schemas.microsoft.com/office/powerpoint/2010/main" val="2575929579"/>
      </p:ext>
    </p:extLst>
  </p:cSld>
  <p:clrMapOvr>
    <a:masterClrMapping/>
  </p:clrMapOvr>
  <p:transition spd="med">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p>
        </p:txBody>
      </p:sp>
      <p:sp>
        <p:nvSpPr>
          <p:cNvPr id="3" name="2 İçerik Yer Tutucusu"/>
          <p:cNvSpPr>
            <a:spLocks noGrp="1"/>
          </p:cNvSpPr>
          <p:nvPr>
            <p:ph idx="1"/>
          </p:nvPr>
        </p:nvSpPr>
        <p:spPr>
          <a:xfrm>
            <a:off x="457200" y="1600200"/>
            <a:ext cx="8435280" cy="4525963"/>
          </a:xfrm>
        </p:spPr>
        <p:txBody>
          <a:bodyPr/>
          <a:lstStyle/>
          <a:p>
            <a:pPr>
              <a:buFont typeface="Wingdings" pitchFamily="2" charset="2"/>
              <a:buChar char="Ø"/>
            </a:pPr>
            <a:r>
              <a:rPr lang="tr-TR" sz="2400" b="1" dirty="0" smtClean="0">
                <a:latin typeface="Times New Roman" pitchFamily="18" charset="0"/>
                <a:cs typeface="Times New Roman" pitchFamily="18" charset="0"/>
              </a:rPr>
              <a:t>SATIN ALINAN STOKLARIN DEĞERLEMESİ</a:t>
            </a:r>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47</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43528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r-TR" sz="2000"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Satın alınan mallarda maliyet bedelini oluşturan unsurlar aşağıdaki gibidir:</a:t>
            </a:r>
          </a:p>
          <a:p>
            <a:pPr marL="457200" indent="-457200" algn="just">
              <a:buAutoNum type="arabicPeriod"/>
            </a:pPr>
            <a:r>
              <a:rPr lang="tr-TR" sz="2000" dirty="0" smtClean="0">
                <a:latin typeface="Times New Roman" pitchFamily="18" charset="0"/>
                <a:cs typeface="Times New Roman" pitchFamily="18" charset="0"/>
              </a:rPr>
              <a:t>Malın satın alma bedeli,</a:t>
            </a:r>
          </a:p>
          <a:p>
            <a:pPr marL="457200" indent="-457200" algn="just">
              <a:buAutoNum type="arabicPeriod"/>
            </a:pPr>
            <a:r>
              <a:rPr lang="tr-TR" sz="2000" dirty="0" smtClean="0">
                <a:latin typeface="Times New Roman" pitchFamily="18" charset="0"/>
                <a:cs typeface="Times New Roman" pitchFamily="18" charset="0"/>
              </a:rPr>
              <a:t>Malın işyerine getirilmesi için yapılan nakliye ve </a:t>
            </a:r>
            <a:r>
              <a:rPr lang="tr-TR" sz="2000" dirty="0" err="1" smtClean="0">
                <a:latin typeface="Times New Roman" pitchFamily="18" charset="0"/>
                <a:cs typeface="Times New Roman" pitchFamily="18" charset="0"/>
              </a:rPr>
              <a:t>hammaliye</a:t>
            </a:r>
            <a:r>
              <a:rPr lang="tr-TR" sz="2000" dirty="0" smtClean="0">
                <a:latin typeface="Times New Roman" pitchFamily="18" charset="0"/>
                <a:cs typeface="Times New Roman" pitchFamily="18" charset="0"/>
              </a:rPr>
              <a:t> giderleri,</a:t>
            </a:r>
          </a:p>
          <a:p>
            <a:pPr marL="457200" indent="-457200" algn="just">
              <a:buAutoNum type="arabicPeriod"/>
            </a:pPr>
            <a:r>
              <a:rPr lang="tr-TR" sz="2000" dirty="0" smtClean="0">
                <a:latin typeface="Times New Roman" pitchFamily="18" charset="0"/>
                <a:cs typeface="Times New Roman" pitchFamily="18" charset="0"/>
              </a:rPr>
              <a:t>Malın alımı ile ilgili olarak ödenen sigorta giderleri,</a:t>
            </a:r>
          </a:p>
          <a:p>
            <a:pPr marL="457200" indent="-457200" algn="just">
              <a:buAutoNum type="arabicPeriod"/>
            </a:pPr>
            <a:r>
              <a:rPr lang="tr-TR" sz="2000" dirty="0" smtClean="0">
                <a:latin typeface="Times New Roman" pitchFamily="18" charset="0"/>
                <a:cs typeface="Times New Roman" pitchFamily="18" charset="0"/>
              </a:rPr>
              <a:t>Alış komisyonları,</a:t>
            </a:r>
          </a:p>
          <a:p>
            <a:pPr marL="457200" indent="-457200" algn="just">
              <a:buAutoNum type="arabicPeriod"/>
            </a:pPr>
            <a:r>
              <a:rPr lang="tr-TR" sz="2000" dirty="0" smtClean="0">
                <a:latin typeface="Times New Roman" pitchFamily="18" charset="0"/>
                <a:cs typeface="Times New Roman" pitchFamily="18" charset="0"/>
              </a:rPr>
              <a:t>Mal ile ilgili finansman giderleri,</a:t>
            </a:r>
          </a:p>
          <a:p>
            <a:pPr marL="457200" indent="-457200" algn="just">
              <a:buAutoNum type="arabicPeriod"/>
            </a:pPr>
            <a:r>
              <a:rPr lang="tr-TR" sz="2000" dirty="0" smtClean="0">
                <a:latin typeface="Times New Roman" pitchFamily="18" charset="0"/>
                <a:cs typeface="Times New Roman" pitchFamily="18" charset="0"/>
              </a:rPr>
              <a:t>Malın işyerine getirilmesi aşamasına kadar yapılan depolama giderleri,</a:t>
            </a:r>
          </a:p>
          <a:p>
            <a:pPr marL="457200" indent="-457200" algn="just">
              <a:buAutoNum type="arabicPeriod"/>
            </a:pPr>
            <a:r>
              <a:rPr lang="tr-TR" sz="2000" dirty="0" smtClean="0">
                <a:latin typeface="Times New Roman" pitchFamily="18" charset="0"/>
                <a:cs typeface="Times New Roman" pitchFamily="18" charset="0"/>
              </a:rPr>
              <a:t>İthal edilen emtianın </a:t>
            </a:r>
            <a:r>
              <a:rPr lang="tr-TR" sz="2000" u="sng" dirty="0" smtClean="0">
                <a:latin typeface="Times New Roman" pitchFamily="18" charset="0"/>
                <a:cs typeface="Times New Roman" pitchFamily="18" charset="0"/>
              </a:rPr>
              <a:t>CİF bedeli, gümrükte ödenen vergiler </a:t>
            </a:r>
            <a:r>
              <a:rPr lang="tr-TR" sz="2000" dirty="0" smtClean="0">
                <a:latin typeface="Times New Roman" pitchFamily="18" charset="0"/>
                <a:cs typeface="Times New Roman" pitchFamily="18" charset="0"/>
              </a:rPr>
              <a:t>ve emtianın gümrükten işyerine gelinceye kadar yapılan </a:t>
            </a:r>
            <a:r>
              <a:rPr lang="tr-TR" sz="2000" u="sng" dirty="0" smtClean="0">
                <a:latin typeface="Times New Roman" pitchFamily="18" charset="0"/>
                <a:cs typeface="Times New Roman" pitchFamily="18" charset="0"/>
              </a:rPr>
              <a:t>nakliye, komisyon ve benzeri giderler</a:t>
            </a:r>
            <a:r>
              <a:rPr lang="tr-TR" sz="2000" dirty="0" smtClean="0">
                <a:latin typeface="Times New Roman" pitchFamily="18" charset="0"/>
                <a:cs typeface="Times New Roman" pitchFamily="18" charset="0"/>
              </a:rPr>
              <a:t>,</a:t>
            </a:r>
          </a:p>
          <a:p>
            <a:pPr marL="457200" indent="-457200" algn="just">
              <a:buAutoNum type="arabicPeriod"/>
            </a:pPr>
            <a:r>
              <a:rPr lang="tr-TR" sz="2000" dirty="0" smtClean="0">
                <a:latin typeface="Times New Roman" pitchFamily="18" charset="0"/>
                <a:cs typeface="Times New Roman" pitchFamily="18" charset="0"/>
              </a:rPr>
              <a:t>İthalat teminatları için ödenen faiz ve komisyonlar,</a:t>
            </a:r>
          </a:p>
          <a:p>
            <a:pPr marL="457200" indent="-457200" algn="just">
              <a:buAutoNum type="arabicPeriod"/>
            </a:pPr>
            <a:r>
              <a:rPr lang="tr-TR" sz="2000" dirty="0" smtClean="0">
                <a:latin typeface="Times New Roman" pitchFamily="18" charset="0"/>
                <a:cs typeface="Times New Roman" pitchFamily="18" charset="0"/>
              </a:rPr>
              <a:t>Emtianın satın alınıp işletme stoklarına girdiği tarihe kadar oluşan </a:t>
            </a:r>
            <a:r>
              <a:rPr lang="tr-TR" sz="2000" u="sng" dirty="0" smtClean="0">
                <a:latin typeface="Times New Roman" pitchFamily="18" charset="0"/>
                <a:cs typeface="Times New Roman" pitchFamily="18" charset="0"/>
              </a:rPr>
              <a:t>kur farkları.</a:t>
            </a:r>
          </a:p>
          <a:p>
            <a:pPr marL="457200" indent="-457200"/>
            <a:r>
              <a:rPr lang="tr-TR" sz="2000" b="1" u="sng" dirty="0" smtClean="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b="1" dirty="0" smtClean="0">
              <a:latin typeface="Times New Roman" pitchFamily="18" charset="0"/>
              <a:cs typeface="Times New Roman" pitchFamily="18" charset="0"/>
            </a:endParaRPr>
          </a:p>
          <a:p>
            <a:endParaRPr lang="tr-TR" sz="2400" b="1" dirty="0" smtClean="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pPr>
              <a:buFont typeface="Wingdings" pitchFamily="2" charset="2"/>
              <a:buChar char="ü"/>
            </a:pPr>
            <a:endParaRPr lang="tr-TR" dirty="0"/>
          </a:p>
        </p:txBody>
      </p:sp>
    </p:spTree>
    <p:extLst>
      <p:ext uri="{BB962C8B-B14F-4D97-AF65-F5344CB8AC3E}">
        <p14:creationId xmlns:p14="http://schemas.microsoft.com/office/powerpoint/2010/main" val="4127711479"/>
      </p:ext>
    </p:extLst>
  </p:cSld>
  <p:clrMapOvr>
    <a:masterClrMapping/>
  </p:clrMapOvr>
  <p:transition spd="med">
    <p:pull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p>
        </p:txBody>
      </p:sp>
      <p:sp>
        <p:nvSpPr>
          <p:cNvPr id="3" name="2 İçerik Yer Tutucusu"/>
          <p:cNvSpPr>
            <a:spLocks noGrp="1"/>
          </p:cNvSpPr>
          <p:nvPr>
            <p:ph idx="1"/>
          </p:nvPr>
        </p:nvSpPr>
        <p:spPr>
          <a:xfrm>
            <a:off x="457200" y="1600200"/>
            <a:ext cx="8435280" cy="4525963"/>
          </a:xfrm>
        </p:spPr>
        <p:txBody>
          <a:bodyPr/>
          <a:lstStyle/>
          <a:p>
            <a:pPr>
              <a:buFont typeface="Wingdings" pitchFamily="2" charset="2"/>
              <a:buChar char="Ø"/>
            </a:pPr>
            <a:r>
              <a:rPr lang="tr-TR" sz="2400" b="1" dirty="0" smtClean="0">
                <a:latin typeface="Times New Roman" pitchFamily="18" charset="0"/>
                <a:cs typeface="Times New Roman" pitchFamily="18" charset="0"/>
              </a:rPr>
              <a:t>STOKLARDA DEĞER DÜŞÜKLÜĞÜ (V.U.K. 274)</a:t>
            </a:r>
          </a:p>
          <a:p>
            <a:endParaRPr lang="tr-TR" sz="2400" b="1"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48</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43528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Satın alınan veya imal edilen malların maliyet bedeline nazaran değerleme günündeki satış bedelleri </a:t>
            </a:r>
            <a:r>
              <a:rPr lang="tr-TR" sz="2400" b="1" u="sng" dirty="0" smtClean="0">
                <a:latin typeface="Times New Roman" pitchFamily="18" charset="0"/>
                <a:cs typeface="Times New Roman" pitchFamily="18" charset="0"/>
              </a:rPr>
              <a:t>%10 ve daha fazla bir düşüklük gösterdiği hallerde,</a:t>
            </a:r>
            <a:endParaRPr lang="tr-TR" sz="2400" b="1"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maliyet bedeli yerine emsal bedeli ölçüsü tatbik edilebilir.</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Ayrıca;</a:t>
            </a:r>
          </a:p>
          <a:p>
            <a:r>
              <a:rPr lang="tr-TR" sz="2400" dirty="0" smtClean="0">
                <a:latin typeface="Times New Roman" pitchFamily="18" charset="0"/>
                <a:cs typeface="Times New Roman" pitchFamily="18" charset="0"/>
              </a:rPr>
              <a:t>Yangın, deprem, su basması gibi afetler yüzünden veya, bozulmak, çürümek, kırılmak, paslanmak gibi haller neticesinde iktisadi kıymetinde önemli bir azalış olan mallar emsal bedelle değerlenirler.</a:t>
            </a:r>
          </a:p>
          <a:p>
            <a:r>
              <a:rPr lang="tr-TR" sz="2400" dirty="0" smtClean="0">
                <a:latin typeface="Times New Roman" pitchFamily="18" charset="0"/>
                <a:cs typeface="Times New Roman" pitchFamily="18" charset="0"/>
              </a:rPr>
              <a:t> </a:t>
            </a:r>
          </a:p>
          <a:p>
            <a:endParaRPr lang="tr-TR" sz="2400" b="1" dirty="0" smtClean="0">
              <a:solidFill>
                <a:srgbClr val="FF0000"/>
              </a:solidFill>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b="1" dirty="0" smtClean="0">
              <a:latin typeface="Times New Roman" pitchFamily="18" charset="0"/>
              <a:cs typeface="Times New Roman" pitchFamily="18" charset="0"/>
            </a:endParaRPr>
          </a:p>
          <a:p>
            <a:endParaRPr lang="tr-TR" sz="2400" b="1" dirty="0" smtClean="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pPr>
              <a:buFont typeface="Wingdings" pitchFamily="2" charset="2"/>
              <a:buChar char="ü"/>
            </a:pPr>
            <a:endParaRPr lang="tr-TR" dirty="0"/>
          </a:p>
        </p:txBody>
      </p:sp>
    </p:spTree>
    <p:extLst>
      <p:ext uri="{BB962C8B-B14F-4D97-AF65-F5344CB8AC3E}">
        <p14:creationId xmlns:p14="http://schemas.microsoft.com/office/powerpoint/2010/main" val="3818218776"/>
      </p:ext>
    </p:extLst>
  </p:cSld>
  <p:clrMapOvr>
    <a:masterClrMapping/>
  </p:clrMapOvr>
  <p:transition spd="med">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49</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43528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tr-TR" sz="2400" dirty="0" smtClean="0">
              <a:latin typeface="Times New Roman" pitchFamily="18" charset="0"/>
              <a:cs typeface="Times New Roman" pitchFamily="18" charset="0"/>
            </a:endParaRPr>
          </a:p>
          <a:p>
            <a:pPr algn="just"/>
            <a:r>
              <a:rPr lang="tr-TR" sz="2400" b="1" dirty="0" smtClean="0">
                <a:latin typeface="Times New Roman" pitchFamily="18" charset="0"/>
                <a:cs typeface="Times New Roman" pitchFamily="18" charset="0"/>
              </a:rPr>
              <a:t>STOKLARDA DEĞER DÜŞÜKLÜĞÜ</a:t>
            </a:r>
          </a:p>
          <a:p>
            <a:pPr algn="just"/>
            <a:endParaRPr lang="tr-TR" sz="2400"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Tabi afetler sonucu değeri düşen malların emsal bedelle değerlenerek uğranılan zararın gider kaydedilebilmesi için; meydana gelen </a:t>
            </a:r>
            <a:r>
              <a:rPr lang="tr-TR" sz="2400" b="1" dirty="0" smtClean="0">
                <a:latin typeface="Times New Roman" pitchFamily="18" charset="0"/>
                <a:cs typeface="Times New Roman" pitchFamily="18" charset="0"/>
              </a:rPr>
              <a:t>olayın itfaiye, mahkeme gibi yetkili makamlara tespit ettirilmesi gerekir.</a:t>
            </a:r>
          </a:p>
          <a:p>
            <a:pPr algn="just"/>
            <a:endParaRPr lang="tr-TR" sz="2400"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Tespit belgeleri ile birlikte vergi dairesine müracaat edilerek emsal bedelin takdiri istenmelidir.</a:t>
            </a:r>
          </a:p>
          <a:p>
            <a:pPr algn="just"/>
            <a:r>
              <a:rPr lang="tr-TR" sz="2400" dirty="0" smtClean="0">
                <a:latin typeface="Times New Roman" pitchFamily="18" charset="0"/>
                <a:cs typeface="Times New Roman" pitchFamily="18" charset="0"/>
              </a:rPr>
              <a:t> </a:t>
            </a:r>
          </a:p>
          <a:p>
            <a:endParaRPr lang="tr-TR" sz="2400" b="1" dirty="0" smtClean="0">
              <a:latin typeface="Times New Roman" pitchFamily="18" charset="0"/>
              <a:cs typeface="Times New Roman" pitchFamily="18" charset="0"/>
            </a:endParaRPr>
          </a:p>
          <a:p>
            <a:endParaRPr lang="tr-TR" sz="2400" b="1" dirty="0" smtClean="0">
              <a:solidFill>
                <a:srgbClr val="FF0000"/>
              </a:solidFill>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b="1" dirty="0" smtClean="0">
              <a:latin typeface="Times New Roman" pitchFamily="18" charset="0"/>
              <a:cs typeface="Times New Roman" pitchFamily="18" charset="0"/>
            </a:endParaRPr>
          </a:p>
          <a:p>
            <a:endParaRPr lang="tr-TR" sz="2400" b="1" dirty="0" smtClean="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pPr>
              <a:buFont typeface="Wingdings" pitchFamily="2" charset="2"/>
              <a:buChar char="ü"/>
            </a:pPr>
            <a:endParaRPr lang="tr-TR" dirty="0"/>
          </a:p>
        </p:txBody>
      </p:sp>
    </p:spTree>
    <p:extLst>
      <p:ext uri="{BB962C8B-B14F-4D97-AF65-F5344CB8AC3E}">
        <p14:creationId xmlns:p14="http://schemas.microsoft.com/office/powerpoint/2010/main" val="67129014"/>
      </p:ext>
    </p:extLst>
  </p:cSld>
  <p:clrMapOvr>
    <a:masterClrMapping/>
  </p:clrMapOvr>
  <p:transition spd="med">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dirty="0"/>
          </a:p>
        </p:txBody>
      </p:sp>
      <p:sp>
        <p:nvSpPr>
          <p:cNvPr id="3" name="2 İçerik Yer Tutucusu"/>
          <p:cNvSpPr>
            <a:spLocks noGrp="1"/>
          </p:cNvSpPr>
          <p:nvPr>
            <p:ph idx="1"/>
          </p:nvPr>
        </p:nvSpPr>
        <p:spPr>
          <a:xfrm>
            <a:off x="457200" y="1600200"/>
            <a:ext cx="8229600" cy="4756150"/>
          </a:xfrm>
        </p:spPr>
        <p:txBody>
          <a:bodyPr>
            <a:normAutofit fontScale="85000" lnSpcReduction="20000"/>
          </a:bodyPr>
          <a:lstStyle/>
          <a:p>
            <a:pPr>
              <a:buFont typeface="Wingdings" pitchFamily="2" charset="2"/>
              <a:buChar char="Ø"/>
            </a:pPr>
            <a:r>
              <a:rPr lang="tr-TR" sz="2400" b="1" dirty="0" smtClean="0">
                <a:latin typeface="Times New Roman" pitchFamily="18" charset="0"/>
                <a:cs typeface="Times New Roman" pitchFamily="18" charset="0"/>
              </a:rPr>
              <a:t>KASA FAZLASI / ORTAKLAR CARİ</a:t>
            </a:r>
          </a:p>
          <a:p>
            <a:pPr algn="just"/>
            <a:endParaRPr lang="tr-TR" sz="2400" dirty="0" smtClean="0">
              <a:latin typeface="Times New Roman" pitchFamily="18" charset="0"/>
              <a:cs typeface="Times New Roman" pitchFamily="18" charset="0"/>
            </a:endParaRPr>
          </a:p>
          <a:p>
            <a:pPr algn="just"/>
            <a:endParaRPr lang="tr-TR" sz="2400" dirty="0" smtClean="0">
              <a:latin typeface="Times New Roman" pitchFamily="18" charset="0"/>
              <a:cs typeface="Times New Roman" pitchFamily="18" charset="0"/>
            </a:endParaRPr>
          </a:p>
          <a:p>
            <a:pPr marL="0" indent="0">
              <a:spcBef>
                <a:spcPts val="0"/>
              </a:spcBef>
              <a:buNone/>
              <a:defRPr/>
            </a:pPr>
            <a:endParaRPr lang="tr-TR" sz="2400" dirty="0" smtClean="0"/>
          </a:p>
          <a:p>
            <a:pPr marL="0" indent="0">
              <a:spcBef>
                <a:spcPts val="0"/>
              </a:spcBef>
              <a:buNone/>
              <a:defRPr/>
            </a:pPr>
            <a:endParaRPr lang="tr-TR" sz="2400" dirty="0" smtClean="0"/>
          </a:p>
          <a:p>
            <a:pPr marL="0" indent="0">
              <a:spcBef>
                <a:spcPts val="0"/>
              </a:spcBef>
              <a:buNone/>
              <a:defRPr/>
            </a:pPr>
            <a:r>
              <a:rPr lang="tr-TR" sz="2400" dirty="0" smtClean="0"/>
              <a:t>Pay </a:t>
            </a:r>
            <a:r>
              <a:rPr lang="tr-TR" sz="2400" dirty="0"/>
              <a:t>sahipleri, </a:t>
            </a:r>
            <a:r>
              <a:rPr lang="tr-TR" sz="2400" b="1" dirty="0"/>
              <a:t>sermaye taahhüdünden doğan vadesi gelmiş borçlarını </a:t>
            </a:r>
            <a:r>
              <a:rPr lang="tr-TR" sz="2400" dirty="0"/>
              <a:t>ifa etmedikçe ve şirketin </a:t>
            </a:r>
            <a:r>
              <a:rPr lang="tr-TR" sz="2400" b="1" dirty="0"/>
              <a:t>serbest yedek akçelerle birlikte kârı geçmiş yıl zararlarını </a:t>
            </a:r>
            <a:r>
              <a:rPr lang="tr-TR" sz="2400" dirty="0"/>
              <a:t>karşılayacak düzeyde olmadıkça şirkete borçlanamaz.</a:t>
            </a:r>
          </a:p>
          <a:p>
            <a:pPr algn="just"/>
            <a:endParaRPr lang="tr-TR" sz="2400" dirty="0" smtClean="0">
              <a:latin typeface="Times New Roman" pitchFamily="18" charset="0"/>
              <a:cs typeface="Times New Roman" pitchFamily="18" charset="0"/>
            </a:endParaRPr>
          </a:p>
          <a:p>
            <a:pPr algn="just"/>
            <a:endParaRPr lang="tr-TR" sz="2400" dirty="0">
              <a:latin typeface="Times New Roman" pitchFamily="18" charset="0"/>
              <a:cs typeface="Times New Roman" pitchFamily="18" charset="0"/>
            </a:endParaRPr>
          </a:p>
          <a:p>
            <a:pPr algn="just"/>
            <a:endParaRPr lang="tr-TR" sz="2400" dirty="0" smtClean="0">
              <a:latin typeface="Times New Roman" pitchFamily="18" charset="0"/>
              <a:cs typeface="Times New Roman" pitchFamily="18" charset="0"/>
            </a:endParaRPr>
          </a:p>
          <a:p>
            <a:pPr marL="0" indent="0" algn="just">
              <a:buNone/>
            </a:pPr>
            <a:r>
              <a:rPr lang="tr-TR" sz="2400" b="1" dirty="0"/>
              <a:t>Pay sahibi olmayan yönetim kurulu üyeleri </a:t>
            </a:r>
            <a:r>
              <a:rPr lang="tr-TR" sz="2400" dirty="0"/>
              <a:t>ile yönetim kurulu üyelerinin pay sahibi olmayan 393 üncü maddede sayılan yakınları </a:t>
            </a:r>
            <a:r>
              <a:rPr lang="tr-TR" sz="2400" b="1" dirty="0"/>
              <a:t>şirkete nakit borçlanamaz</a:t>
            </a:r>
            <a:r>
              <a:rPr lang="tr-TR" sz="2400" dirty="0"/>
              <a:t>. Bu kişiler için şirket kefalet, garanti ve teminat veremez, sorumluluk yüklenemez, bunların borçlarını devralamaz. Aksi hâlde, şirkete borçlanılan tutar için şirket alacaklıları bu kişileri, şirketin yükümlendirildiği tutarda şirket borçları için doğrudan takip edebilir</a:t>
            </a:r>
            <a:r>
              <a:rPr lang="tr-TR" sz="2400" dirty="0" smtClean="0"/>
              <a:t>.</a:t>
            </a:r>
            <a:endParaRPr lang="tr-TR" sz="2400" dirty="0"/>
          </a:p>
        </p:txBody>
      </p:sp>
      <p:sp>
        <p:nvSpPr>
          <p:cNvPr id="4" name="3 Veri Yer Tutucusu"/>
          <p:cNvSpPr>
            <a:spLocks noGrp="1"/>
          </p:cNvSpPr>
          <p:nvPr>
            <p:ph type="dt" sz="half" idx="10"/>
          </p:nvPr>
        </p:nvSpPr>
        <p:spPr/>
        <p:txBody>
          <a:bodyPr/>
          <a:lstStyle/>
          <a:p>
            <a:endParaRPr lang="en-US" dirty="0"/>
          </a:p>
        </p:txBody>
      </p:sp>
      <p:sp>
        <p:nvSpPr>
          <p:cNvPr id="5" name="4 Slayt Numarası Yer Tutucusu"/>
          <p:cNvSpPr>
            <a:spLocks noGrp="1"/>
          </p:cNvSpPr>
          <p:nvPr>
            <p:ph type="sldNum" sz="quarter" idx="12"/>
          </p:nvPr>
        </p:nvSpPr>
        <p:spPr/>
        <p:txBody>
          <a:bodyPr/>
          <a:lstStyle/>
          <a:p>
            <a:fld id="{D69FA0D1-DEE6-FA4B-AF71-8F5B3360E0F2}" type="slidenum">
              <a:rPr lang="en-US" smtClean="0"/>
              <a:pPr/>
              <a:t>5</a:t>
            </a:fld>
            <a:endParaRPr lang="en-US" dirty="0"/>
          </a:p>
        </p:txBody>
      </p:sp>
      <p:sp>
        <p:nvSpPr>
          <p:cNvPr id="6" name="5 Oval">
            <a:hlinkClick r:id="rId3" invalidUrl="maddeler\MADDE 358.docx" action="ppaction://hlinkfile"/>
          </p:cNvPr>
          <p:cNvSpPr/>
          <p:nvPr/>
        </p:nvSpPr>
        <p:spPr bwMode="auto">
          <a:xfrm>
            <a:off x="539552" y="2106493"/>
            <a:ext cx="2664296" cy="78581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TTK md</a:t>
            </a:r>
            <a:r>
              <a:rPr kumimoji="0" lang="tr-TR" sz="1200" b="0" i="0" u="none" strike="noStrike" cap="none" normalizeH="0" dirty="0" smtClean="0">
                <a:ln>
                  <a:noFill/>
                </a:ln>
                <a:solidFill>
                  <a:schemeClr val="tx1"/>
                </a:solidFill>
                <a:effectLst/>
                <a:latin typeface="Arial" charset="0"/>
              </a:rPr>
              <a:t> </a:t>
            </a:r>
            <a:r>
              <a:rPr kumimoji="0" lang="tr-TR" sz="1200" b="0" i="0" u="none" strike="noStrike" cap="none" normalizeH="0" baseline="0" dirty="0" smtClean="0">
                <a:ln>
                  <a:noFill/>
                </a:ln>
                <a:solidFill>
                  <a:schemeClr val="tx1"/>
                </a:solidFill>
                <a:effectLst/>
                <a:latin typeface="Arial" charset="0"/>
              </a:rPr>
              <a:t>358,</a:t>
            </a:r>
          </a:p>
        </p:txBody>
      </p:sp>
      <p:sp>
        <p:nvSpPr>
          <p:cNvPr id="7" name="6 Oval">
            <a:hlinkClick r:id="rId4" action="ppaction://hlinkfile"/>
          </p:cNvPr>
          <p:cNvSpPr/>
          <p:nvPr/>
        </p:nvSpPr>
        <p:spPr bwMode="auto">
          <a:xfrm>
            <a:off x="6084168" y="1600200"/>
            <a:ext cx="2602632" cy="785818"/>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tr-TR" sz="1200" dirty="0" smtClean="0">
              <a:solidFill>
                <a:schemeClr val="tx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tr-TR" sz="1600" dirty="0" smtClean="0">
                <a:solidFill>
                  <a:schemeClr val="bg1"/>
                </a:solidFill>
                <a:latin typeface="Arial" charset="0"/>
              </a:rPr>
              <a:t>TTK MD.562</a:t>
            </a:r>
            <a:endParaRPr kumimoji="0" lang="tr-TR" sz="1600" b="0" i="0" u="none" strike="noStrike" cap="none" normalizeH="0" baseline="0" dirty="0" smtClean="0">
              <a:ln>
                <a:noFill/>
              </a:ln>
              <a:solidFill>
                <a:schemeClr val="bg1"/>
              </a:solidFill>
              <a:effectLst/>
              <a:latin typeface="Arial" charset="0"/>
            </a:endParaRPr>
          </a:p>
        </p:txBody>
      </p:sp>
      <p:sp>
        <p:nvSpPr>
          <p:cNvPr id="8" name="5 Oval">
            <a:hlinkClick r:id="rId5" invalidUrl="maddeler\MADDE 358.docx" action="ppaction://hlinkfile"/>
          </p:cNvPr>
          <p:cNvSpPr/>
          <p:nvPr/>
        </p:nvSpPr>
        <p:spPr bwMode="auto">
          <a:xfrm>
            <a:off x="457200" y="3802965"/>
            <a:ext cx="2746648" cy="78581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TTK md</a:t>
            </a:r>
            <a:r>
              <a:rPr kumimoji="0" lang="tr-TR" sz="1200" b="0" i="0" u="none" strike="noStrike" cap="none" normalizeH="0" dirty="0" smtClean="0">
                <a:ln>
                  <a:noFill/>
                </a:ln>
                <a:solidFill>
                  <a:schemeClr val="tx1"/>
                </a:solidFill>
                <a:effectLst/>
                <a:latin typeface="Arial" charset="0"/>
              </a:rPr>
              <a:t> </a:t>
            </a:r>
            <a:r>
              <a:rPr kumimoji="0" lang="tr-TR" sz="1200" b="0" i="0" u="none" strike="noStrike" cap="none" normalizeH="0" baseline="0" dirty="0" smtClean="0">
                <a:ln>
                  <a:noFill/>
                </a:ln>
                <a:solidFill>
                  <a:schemeClr val="tx1"/>
                </a:solidFill>
                <a:effectLst/>
                <a:latin typeface="Arial" charset="0"/>
              </a:rPr>
              <a:t>395,</a:t>
            </a:r>
          </a:p>
        </p:txBody>
      </p:sp>
    </p:spTree>
    <p:extLst>
      <p:ext uri="{BB962C8B-B14F-4D97-AF65-F5344CB8AC3E}">
        <p14:creationId xmlns:p14="http://schemas.microsoft.com/office/powerpoint/2010/main" val="3443253756"/>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50</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43528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sz="2400" b="1" dirty="0" smtClean="0">
                <a:latin typeface="Times New Roman" pitchFamily="18" charset="0"/>
                <a:cs typeface="Times New Roman" pitchFamily="18" charset="0"/>
              </a:rPr>
              <a:t>STOKLARDA DEĞER DÜŞÜKLÜĞÜ</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Stoklarında meydana gelen bir azalmanın takdir edilmesi talebinde bulunan bir mükellefin;</a:t>
            </a:r>
          </a:p>
          <a:p>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Değer düşüklüğüne yol açan olayı,</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Stoklarında iddia ettiği miktarda mal bulunduğunu,</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Değer düşüklüğünün yangın, deprem ve su basması, bozulmak, kırılmak, çürümek, çatlamak, paslanmak gibi haller sayılan olaylardan kaynaklandığını, </a:t>
            </a:r>
            <a:r>
              <a:rPr lang="tr-TR" sz="2400" u="sng" dirty="0" smtClean="0">
                <a:latin typeface="Times New Roman" pitchFamily="18" charset="0"/>
                <a:cs typeface="Times New Roman" pitchFamily="18" charset="0"/>
              </a:rPr>
              <a:t>her türlü maddi delil ile</a:t>
            </a:r>
            <a:r>
              <a:rPr lang="tr-TR" sz="2400" dirty="0" smtClean="0">
                <a:latin typeface="Times New Roman" pitchFamily="18" charset="0"/>
                <a:cs typeface="Times New Roman" pitchFamily="18" charset="0"/>
              </a:rPr>
              <a:t> ispatlaması gerekir.</a:t>
            </a:r>
          </a:p>
          <a:p>
            <a:r>
              <a:rPr lang="tr-TR" sz="2400" dirty="0" smtClean="0">
                <a:latin typeface="Times New Roman" pitchFamily="18" charset="0"/>
                <a:cs typeface="Times New Roman" pitchFamily="18" charset="0"/>
              </a:rPr>
              <a:t> </a:t>
            </a:r>
          </a:p>
          <a:p>
            <a:endParaRPr lang="tr-TR" sz="2400" dirty="0" smtClean="0">
              <a:latin typeface="Times New Roman" pitchFamily="18" charset="0"/>
              <a:cs typeface="Times New Roman" pitchFamily="18" charset="0"/>
            </a:endParaRPr>
          </a:p>
          <a:p>
            <a:endParaRPr lang="tr-TR" sz="2400" b="1" dirty="0" smtClean="0">
              <a:latin typeface="Times New Roman" pitchFamily="18" charset="0"/>
              <a:cs typeface="Times New Roman" pitchFamily="18" charset="0"/>
            </a:endParaRPr>
          </a:p>
          <a:p>
            <a:endParaRPr lang="tr-TR" sz="2400" b="1" dirty="0" smtClean="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pPr>
              <a:buFont typeface="Wingdings" pitchFamily="2" charset="2"/>
              <a:buChar char="ü"/>
            </a:pPr>
            <a:endParaRPr lang="tr-TR" dirty="0"/>
          </a:p>
        </p:txBody>
      </p:sp>
    </p:spTree>
    <p:extLst>
      <p:ext uri="{BB962C8B-B14F-4D97-AF65-F5344CB8AC3E}">
        <p14:creationId xmlns:p14="http://schemas.microsoft.com/office/powerpoint/2010/main" val="1362952774"/>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dirty="0"/>
          </a:p>
        </p:txBody>
      </p:sp>
      <p:sp>
        <p:nvSpPr>
          <p:cNvPr id="3" name="2 İçerik Yer Tutucusu"/>
          <p:cNvSpPr>
            <a:spLocks noGrp="1"/>
          </p:cNvSpPr>
          <p:nvPr>
            <p:ph idx="1"/>
          </p:nvPr>
        </p:nvSpPr>
        <p:spPr/>
        <p:txBody>
          <a:bodyPr/>
          <a:lstStyle/>
          <a:p>
            <a:pPr marL="0" indent="0" algn="ctr">
              <a:buNone/>
            </a:pPr>
            <a:r>
              <a:rPr lang="tr-TR" sz="2400" b="1" dirty="0" smtClean="0">
                <a:latin typeface="Times New Roman" pitchFamily="18" charset="0"/>
                <a:cs typeface="Times New Roman" pitchFamily="18" charset="0"/>
              </a:rPr>
              <a:t>STOKLARDA DEĞER DÜŞÜKLÜĞÜ</a:t>
            </a:r>
          </a:p>
          <a:p>
            <a:endParaRPr lang="tr-TR" sz="2400" b="1" dirty="0" smtClean="0">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Örnek:</a:t>
            </a:r>
            <a:r>
              <a:rPr lang="tr-TR" sz="2400" dirty="0" smtClean="0">
                <a:latin typeface="Times New Roman" pitchFamily="18" charset="0"/>
                <a:cs typeface="Times New Roman" pitchFamily="18" charset="0"/>
              </a:rPr>
              <a:t> </a:t>
            </a:r>
          </a:p>
          <a:p>
            <a:pPr algn="just">
              <a:buNone/>
            </a:pPr>
            <a:r>
              <a:rPr lang="tr-TR" sz="2400" dirty="0" smtClean="0">
                <a:latin typeface="Times New Roman" pitchFamily="18" charset="0"/>
                <a:cs typeface="Times New Roman" pitchFamily="18" charset="0"/>
              </a:rPr>
              <a:t>	Dönem sonu stok miktarı </a:t>
            </a:r>
            <a:r>
              <a:rPr lang="tr-TR" sz="2400" b="1" dirty="0" smtClean="0">
                <a:latin typeface="Times New Roman" pitchFamily="18" charset="0"/>
                <a:cs typeface="Times New Roman" pitchFamily="18" charset="0"/>
              </a:rPr>
              <a:t>200 birim</a:t>
            </a:r>
            <a:r>
              <a:rPr lang="tr-TR" sz="2400" dirty="0" smtClean="0">
                <a:latin typeface="Times New Roman" pitchFamily="18" charset="0"/>
                <a:cs typeface="Times New Roman" pitchFamily="18" charset="0"/>
              </a:rPr>
              <a:t> olan, söz konusu malın, işletmedeki </a:t>
            </a:r>
            <a:r>
              <a:rPr lang="tr-TR" sz="2400" b="1" dirty="0" smtClean="0">
                <a:latin typeface="Times New Roman" pitchFamily="18" charset="0"/>
                <a:cs typeface="Times New Roman" pitchFamily="18" charset="0"/>
              </a:rPr>
              <a:t>birim maliyet bedelinin 55 TL </a:t>
            </a:r>
            <a:r>
              <a:rPr lang="tr-TR" sz="2400" dirty="0" smtClean="0">
                <a:latin typeface="Times New Roman" pitchFamily="18" charset="0"/>
                <a:cs typeface="Times New Roman" pitchFamily="18" charset="0"/>
              </a:rPr>
              <a:t>ve değerleme günü itibariyle </a:t>
            </a:r>
            <a:r>
              <a:rPr lang="tr-TR" sz="2400" b="1" u="sng" dirty="0" smtClean="0">
                <a:latin typeface="Times New Roman" pitchFamily="18" charset="0"/>
                <a:cs typeface="Times New Roman" pitchFamily="18" charset="0"/>
              </a:rPr>
              <a:t>piyasada oluşan fiyatının 48 TL </a:t>
            </a:r>
            <a:r>
              <a:rPr lang="tr-TR" sz="2400" dirty="0" smtClean="0">
                <a:latin typeface="Times New Roman" pitchFamily="18" charset="0"/>
                <a:cs typeface="Times New Roman" pitchFamily="18" charset="0"/>
              </a:rPr>
              <a:t>olması halinde, </a:t>
            </a:r>
          </a:p>
          <a:p>
            <a:pPr algn="just"/>
            <a:r>
              <a:rPr lang="tr-TR" sz="2400" dirty="0" smtClean="0">
                <a:latin typeface="Times New Roman" pitchFamily="18" charset="0"/>
                <a:cs typeface="Times New Roman" pitchFamily="18" charset="0"/>
              </a:rPr>
              <a:t> Piyasada oluşan fiyat, maliyet bedelinin % 10’undan daha fazla oranda düşük olduğundan, işletme emsal  bedelle değerleme yapılabilir.</a:t>
            </a:r>
          </a:p>
          <a:p>
            <a:endParaRPr lang="tr-TR" dirty="0"/>
          </a:p>
        </p:txBody>
      </p:sp>
      <p:sp>
        <p:nvSpPr>
          <p:cNvPr id="4" name="3 Veri Yer Tutucusu"/>
          <p:cNvSpPr>
            <a:spLocks noGrp="1"/>
          </p:cNvSpPr>
          <p:nvPr>
            <p:ph type="dt" sz="half" idx="10"/>
          </p:nvPr>
        </p:nvSpPr>
        <p:spPr/>
        <p:txBody>
          <a:bodyPr/>
          <a:lstStyle/>
          <a:p>
            <a:endParaRPr lang="en-US" dirty="0"/>
          </a:p>
        </p:txBody>
      </p:sp>
      <p:sp>
        <p:nvSpPr>
          <p:cNvPr id="5" name="4 Slayt Numarası Yer Tutucusu"/>
          <p:cNvSpPr>
            <a:spLocks noGrp="1"/>
          </p:cNvSpPr>
          <p:nvPr>
            <p:ph type="sldNum" sz="quarter" idx="12"/>
          </p:nvPr>
        </p:nvSpPr>
        <p:spPr/>
        <p:txBody>
          <a:bodyPr/>
          <a:lstStyle/>
          <a:p>
            <a:fld id="{D69FA0D1-DEE6-FA4B-AF71-8F5B3360E0F2}" type="slidenum">
              <a:rPr lang="en-US" smtClean="0"/>
              <a:pPr/>
              <a:t>51</a:t>
            </a:fld>
            <a:endParaRPr lang="en-US" dirty="0"/>
          </a:p>
        </p:txBody>
      </p:sp>
    </p:spTree>
    <p:extLst>
      <p:ext uri="{BB962C8B-B14F-4D97-AF65-F5344CB8AC3E}">
        <p14:creationId xmlns:p14="http://schemas.microsoft.com/office/powerpoint/2010/main" val="1259475884"/>
      </p:ext>
    </p:extLst>
  </p:cSld>
  <p:clrMapOvr>
    <a:masterClrMapping/>
  </p:clrMapOvr>
  <p:transition spd="med">
    <p:pull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1124744"/>
          </a:xfrm>
        </p:spPr>
        <p:txBody>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dirty="0"/>
          </a:p>
        </p:txBody>
      </p:sp>
      <p:sp>
        <p:nvSpPr>
          <p:cNvPr id="4" name="Veri Yer Tutucusu 3"/>
          <p:cNvSpPr>
            <a:spLocks noGrp="1"/>
          </p:cNvSpPr>
          <p:nvPr>
            <p:ph type="dt" sz="half" idx="10"/>
          </p:nvPr>
        </p:nvSpPr>
        <p:spPr/>
        <p:txBody>
          <a:bodyPr/>
          <a:lstStyle/>
          <a:p>
            <a:endParaRPr lang="en-US" dirty="0"/>
          </a:p>
        </p:txBody>
      </p:sp>
      <p:sp>
        <p:nvSpPr>
          <p:cNvPr id="5" name="Slayt Numarası Yer Tutucusu 4"/>
          <p:cNvSpPr>
            <a:spLocks noGrp="1"/>
          </p:cNvSpPr>
          <p:nvPr>
            <p:ph type="sldNum" sz="quarter" idx="12"/>
          </p:nvPr>
        </p:nvSpPr>
        <p:spPr/>
        <p:txBody>
          <a:bodyPr/>
          <a:lstStyle/>
          <a:p>
            <a:fld id="{D69FA0D1-DEE6-FA4B-AF71-8F5B3360E0F2}" type="slidenum">
              <a:rPr lang="en-US" smtClean="0"/>
              <a:pPr/>
              <a:t>52</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32856"/>
            <a:ext cx="7552276" cy="349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866418"/>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1124744"/>
          </a:xfrm>
        </p:spPr>
        <p:txBody>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dirty="0"/>
          </a:p>
        </p:txBody>
      </p:sp>
      <p:sp>
        <p:nvSpPr>
          <p:cNvPr id="3" name="İçerik Yer Tutucusu 2"/>
          <p:cNvSpPr>
            <a:spLocks noGrp="1"/>
          </p:cNvSpPr>
          <p:nvPr>
            <p:ph idx="1"/>
          </p:nvPr>
        </p:nvSpPr>
        <p:spPr>
          <a:xfrm>
            <a:off x="457200" y="1600200"/>
            <a:ext cx="8229600" cy="4925144"/>
          </a:xfrm>
        </p:spPr>
        <p:txBody>
          <a:bodyPr/>
          <a:lstStyle/>
          <a:p>
            <a:pPr>
              <a:lnSpc>
                <a:spcPct val="80000"/>
              </a:lnSpc>
            </a:pPr>
            <a:endParaRPr lang="tr-TR" sz="2400" b="1" dirty="0" smtClean="0"/>
          </a:p>
          <a:p>
            <a:pPr marL="0" indent="0">
              <a:lnSpc>
                <a:spcPct val="80000"/>
              </a:lnSpc>
              <a:buNone/>
            </a:pPr>
            <a:r>
              <a:rPr lang="tr-TR" sz="2400" b="1" dirty="0"/>
              <a:t> </a:t>
            </a:r>
            <a:r>
              <a:rPr lang="tr-TR" sz="2400" b="1" dirty="0" smtClean="0"/>
              <a:t>                      31.12.2014 </a:t>
            </a:r>
            <a:endParaRPr lang="tr-TR" sz="2400" b="1" dirty="0"/>
          </a:p>
          <a:p>
            <a:pPr marL="0" indent="0">
              <a:lnSpc>
                <a:spcPct val="80000"/>
              </a:lnSpc>
              <a:buNone/>
            </a:pPr>
            <a:r>
              <a:rPr lang="tr-TR" sz="2400" b="1" dirty="0"/>
              <a:t>157- Diğer Stoklar                                        </a:t>
            </a:r>
            <a:r>
              <a:rPr lang="tr-TR" sz="2400" b="1" dirty="0" smtClean="0"/>
              <a:t>   11.000-</a:t>
            </a:r>
            <a:endParaRPr lang="tr-TR" sz="2400" b="1" dirty="0"/>
          </a:p>
          <a:p>
            <a:pPr marL="0" indent="0">
              <a:lnSpc>
                <a:spcPct val="80000"/>
              </a:lnSpc>
              <a:buNone/>
            </a:pPr>
            <a:r>
              <a:rPr lang="tr-TR" sz="2400" dirty="0"/>
              <a:t>    01- Değeri Düşen Mallar</a:t>
            </a:r>
          </a:p>
          <a:p>
            <a:pPr marL="0" indent="0">
              <a:lnSpc>
                <a:spcPct val="80000"/>
              </a:lnSpc>
              <a:buNone/>
            </a:pPr>
            <a:r>
              <a:rPr lang="tr-TR" sz="2400" b="1" dirty="0"/>
              <a:t>     </a:t>
            </a:r>
            <a:r>
              <a:rPr lang="tr-TR" sz="2400" b="1" dirty="0" smtClean="0"/>
              <a:t>              </a:t>
            </a:r>
            <a:r>
              <a:rPr lang="tr-TR" sz="2400" b="1" dirty="0"/>
              <a:t>153- Ticari Mallar    		         </a:t>
            </a:r>
            <a:r>
              <a:rPr lang="tr-TR" sz="2400" b="1" dirty="0" smtClean="0"/>
              <a:t>            11.000-</a:t>
            </a:r>
            <a:endParaRPr lang="tr-TR" sz="2400" b="1" dirty="0"/>
          </a:p>
          <a:p>
            <a:pPr marL="0" indent="0">
              <a:lnSpc>
                <a:spcPct val="80000"/>
              </a:lnSpc>
              <a:buNone/>
            </a:pPr>
            <a:r>
              <a:rPr lang="tr-TR" sz="2400" dirty="0"/>
              <a:t>                   </a:t>
            </a:r>
            <a:r>
              <a:rPr lang="tr-TR" sz="2400" dirty="0" smtClean="0"/>
              <a:t>     01- </a:t>
            </a:r>
            <a:r>
              <a:rPr lang="tr-TR" sz="2400" dirty="0"/>
              <a:t>A Ticari Malı</a:t>
            </a:r>
          </a:p>
          <a:p>
            <a:pPr>
              <a:lnSpc>
                <a:spcPct val="80000"/>
              </a:lnSpc>
              <a:buNone/>
            </a:pPr>
            <a:endParaRPr lang="tr-TR" sz="2400" b="1" dirty="0"/>
          </a:p>
          <a:p>
            <a:pPr>
              <a:lnSpc>
                <a:spcPct val="80000"/>
              </a:lnSpc>
              <a:buNone/>
            </a:pPr>
            <a:r>
              <a:rPr lang="tr-TR" sz="2400" b="1" dirty="0"/>
              <a:t>                         </a:t>
            </a:r>
            <a:r>
              <a:rPr lang="tr-TR" sz="2400" b="1" dirty="0" smtClean="0"/>
              <a:t> 1.12.2014</a:t>
            </a:r>
            <a:endParaRPr lang="tr-TR" sz="2400" dirty="0"/>
          </a:p>
          <a:p>
            <a:pPr>
              <a:lnSpc>
                <a:spcPct val="80000"/>
              </a:lnSpc>
              <a:buNone/>
            </a:pPr>
            <a:r>
              <a:rPr lang="tr-TR" sz="2400" b="1" dirty="0"/>
              <a:t>654- Karşılık Giderleri 		       </a:t>
            </a:r>
            <a:r>
              <a:rPr lang="tr-TR" sz="2400" b="1" dirty="0" smtClean="0"/>
              <a:t>        1.400-</a:t>
            </a:r>
            <a:endParaRPr lang="tr-TR" sz="2400" b="1" dirty="0"/>
          </a:p>
          <a:p>
            <a:pPr marL="0" indent="0">
              <a:lnSpc>
                <a:spcPct val="80000"/>
              </a:lnSpc>
              <a:buNone/>
            </a:pPr>
            <a:r>
              <a:rPr lang="tr-TR" sz="2400" dirty="0"/>
              <a:t>   01- Değeri Düşen Malla</a:t>
            </a:r>
          </a:p>
          <a:p>
            <a:pPr marL="0" indent="0">
              <a:lnSpc>
                <a:spcPct val="80000"/>
              </a:lnSpc>
              <a:buNone/>
            </a:pPr>
            <a:r>
              <a:rPr lang="tr-TR" sz="2400" b="1" dirty="0"/>
              <a:t>                 158- Stok Değer Düş. </a:t>
            </a:r>
            <a:r>
              <a:rPr lang="tr-TR" sz="2400" b="1" dirty="0" err="1"/>
              <a:t>Karş</a:t>
            </a:r>
            <a:r>
              <a:rPr lang="tr-TR" sz="2400" b="1" dirty="0"/>
              <a:t>.</a:t>
            </a:r>
            <a:r>
              <a:rPr lang="tr-TR" sz="2400" dirty="0"/>
              <a:t>                        </a:t>
            </a:r>
            <a:r>
              <a:rPr lang="tr-TR" sz="2400" dirty="0" smtClean="0"/>
              <a:t>               </a:t>
            </a:r>
            <a:r>
              <a:rPr lang="tr-TR" sz="2400" b="1" dirty="0" smtClean="0"/>
              <a:t>1.400-</a:t>
            </a:r>
            <a:endParaRPr lang="tr-TR" sz="2400" b="1" dirty="0"/>
          </a:p>
          <a:p>
            <a:pPr marL="0" indent="0">
              <a:lnSpc>
                <a:spcPct val="80000"/>
              </a:lnSpc>
              <a:buNone/>
            </a:pPr>
            <a:r>
              <a:rPr lang="tr-TR" sz="2400" dirty="0"/>
              <a:t>                   01- A Ticari Malı</a:t>
            </a:r>
          </a:p>
          <a:p>
            <a:pPr marL="0" indent="0">
              <a:buNone/>
            </a:pPr>
            <a:endParaRPr lang="tr-TR" dirty="0"/>
          </a:p>
        </p:txBody>
      </p:sp>
      <p:sp>
        <p:nvSpPr>
          <p:cNvPr id="4" name="Veri Yer Tutucusu 3"/>
          <p:cNvSpPr>
            <a:spLocks noGrp="1"/>
          </p:cNvSpPr>
          <p:nvPr>
            <p:ph type="dt" sz="half" idx="10"/>
          </p:nvPr>
        </p:nvSpPr>
        <p:spPr/>
        <p:txBody>
          <a:bodyPr/>
          <a:lstStyle/>
          <a:p>
            <a:endParaRPr lang="en-US" dirty="0"/>
          </a:p>
        </p:txBody>
      </p:sp>
      <p:sp>
        <p:nvSpPr>
          <p:cNvPr id="5" name="Slayt Numarası Yer Tutucusu 4"/>
          <p:cNvSpPr>
            <a:spLocks noGrp="1"/>
          </p:cNvSpPr>
          <p:nvPr>
            <p:ph type="sldNum" sz="quarter" idx="12"/>
          </p:nvPr>
        </p:nvSpPr>
        <p:spPr/>
        <p:txBody>
          <a:bodyPr/>
          <a:lstStyle/>
          <a:p>
            <a:fld id="{D69FA0D1-DEE6-FA4B-AF71-8F5B3360E0F2}" type="slidenum">
              <a:rPr lang="en-US" smtClean="0"/>
              <a:pPr/>
              <a:t>53</a:t>
            </a:fld>
            <a:endParaRPr lang="en-US"/>
          </a:p>
        </p:txBody>
      </p:sp>
      <p:cxnSp>
        <p:nvCxnSpPr>
          <p:cNvPr id="6" name="21 Düz Bağlayıcı"/>
          <p:cNvCxnSpPr/>
          <p:nvPr/>
        </p:nvCxnSpPr>
        <p:spPr>
          <a:xfrm>
            <a:off x="428596" y="2132856"/>
            <a:ext cx="13681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21 Düz Bağlayıcı"/>
          <p:cNvCxnSpPr/>
          <p:nvPr/>
        </p:nvCxnSpPr>
        <p:spPr>
          <a:xfrm>
            <a:off x="3923928" y="2132856"/>
            <a:ext cx="15841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21 Düz Bağlayıcı"/>
          <p:cNvCxnSpPr/>
          <p:nvPr/>
        </p:nvCxnSpPr>
        <p:spPr>
          <a:xfrm>
            <a:off x="457200" y="4365104"/>
            <a:ext cx="13681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21 Düz Bağlayıcı"/>
          <p:cNvCxnSpPr/>
          <p:nvPr/>
        </p:nvCxnSpPr>
        <p:spPr>
          <a:xfrm>
            <a:off x="3923928" y="4342224"/>
            <a:ext cx="15841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21 Düz Bağlayıcı"/>
          <p:cNvCxnSpPr/>
          <p:nvPr/>
        </p:nvCxnSpPr>
        <p:spPr>
          <a:xfrm>
            <a:off x="457200" y="6165304"/>
            <a:ext cx="50509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28 Düz Bağlayıcı"/>
          <p:cNvCxnSpPr/>
          <p:nvPr/>
        </p:nvCxnSpPr>
        <p:spPr>
          <a:xfrm>
            <a:off x="5508104" y="1950462"/>
            <a:ext cx="0" cy="44058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28 Düz Bağlayıcı"/>
          <p:cNvCxnSpPr/>
          <p:nvPr/>
        </p:nvCxnSpPr>
        <p:spPr>
          <a:xfrm>
            <a:off x="8686800" y="1950462"/>
            <a:ext cx="0" cy="44058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28 Düz Bağlayıcı"/>
          <p:cNvCxnSpPr/>
          <p:nvPr/>
        </p:nvCxnSpPr>
        <p:spPr>
          <a:xfrm>
            <a:off x="7164288" y="1950462"/>
            <a:ext cx="0" cy="44058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419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7"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ppt_w/2"/>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strVal val="#ppt_h"/>
                                          </p:val>
                                        </p:tav>
                                        <p:tav tm="100000">
                                          <p:val>
                                            <p:strVal val="#ppt_h"/>
                                          </p:val>
                                        </p:tav>
                                      </p:tavLst>
                                    </p:anim>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500"/>
                                        <p:tgtEl>
                                          <p:spTgt spid="3">
                                            <p:txEl>
                                              <p:pRg st="1" end="1"/>
                                            </p:txEl>
                                          </p:spTgt>
                                        </p:tgtEl>
                                      </p:cBhvr>
                                    </p:animEffect>
                                  </p:childTnLst>
                                </p:cTn>
                              </p:par>
                            </p:childTnLst>
                          </p:cTn>
                        </p:par>
                        <p:par>
                          <p:cTn id="34" fill="hold">
                            <p:stCondLst>
                              <p:cond delay="2000"/>
                            </p:stCondLst>
                            <p:childTnLst>
                              <p:par>
                                <p:cTn id="35" presetID="17"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ppt_w/2"/>
                                          </p:val>
                                        </p:tav>
                                        <p:tav tm="100000">
                                          <p:val>
                                            <p:strVal val="#ppt_x"/>
                                          </p:val>
                                        </p:tav>
                                      </p:tavLst>
                                    </p:anim>
                                    <p:anim calcmode="lin" valueType="num">
                                      <p:cBhvr>
                                        <p:cTn id="38" dur="500" fill="hold"/>
                                        <p:tgtEl>
                                          <p:spTgt spid="7"/>
                                        </p:tgtEl>
                                        <p:attrNameLst>
                                          <p:attrName>ppt_y</p:attrName>
                                        </p:attrNameLst>
                                      </p:cBhvr>
                                      <p:tavLst>
                                        <p:tav tm="0">
                                          <p:val>
                                            <p:strVal val="#ppt_y"/>
                                          </p:val>
                                        </p:tav>
                                        <p:tav tm="100000">
                                          <p:val>
                                            <p:strVal val="#ppt_y"/>
                                          </p:val>
                                        </p:tav>
                                      </p:tavLst>
                                    </p:anim>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strVal val="#ppt_h"/>
                                          </p:val>
                                        </p:tav>
                                        <p:tav tm="100000">
                                          <p:val>
                                            <p:strVal val="#ppt_h"/>
                                          </p:val>
                                        </p:tav>
                                      </p:tavLst>
                                    </p:anim>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left)">
                                      <p:cBhvr>
                                        <p:cTn id="44" dur="500"/>
                                        <p:tgtEl>
                                          <p:spTgt spid="3">
                                            <p:txEl>
                                              <p:pRg st="2" end="2"/>
                                            </p:txEl>
                                          </p:spTgt>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left)">
                                      <p:cBhvr>
                                        <p:cTn id="48" dur="500"/>
                                        <p:tgtEl>
                                          <p:spTgt spid="3">
                                            <p:txEl>
                                              <p:pRg st="3" end="3"/>
                                            </p:txEl>
                                          </p:spTgt>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wipe(left)">
                                      <p:cBhvr>
                                        <p:cTn id="52" dur="500"/>
                                        <p:tgtEl>
                                          <p:spTgt spid="3">
                                            <p:txEl>
                                              <p:pRg st="4" end="4"/>
                                            </p:txEl>
                                          </p:spTgt>
                                        </p:tgtEl>
                                      </p:cBhvr>
                                    </p:animEffect>
                                  </p:childTnLst>
                                </p:cTn>
                              </p:par>
                            </p:childTnLst>
                          </p:cTn>
                        </p:par>
                        <p:par>
                          <p:cTn id="53" fill="hold">
                            <p:stCondLst>
                              <p:cond delay="4000"/>
                            </p:stCondLst>
                            <p:childTnLst>
                              <p:par>
                                <p:cTn id="54" presetID="22" presetClass="entr" presetSubtype="8" fill="hold" nodeType="after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wipe(left)">
                                      <p:cBhvr>
                                        <p:cTn id="56" dur="500"/>
                                        <p:tgtEl>
                                          <p:spTgt spid="3">
                                            <p:txEl>
                                              <p:pRg st="5" end="5"/>
                                            </p:txEl>
                                          </p:spTgt>
                                        </p:tgtEl>
                                      </p:cBhvr>
                                    </p:animEffect>
                                  </p:childTnLst>
                                </p:cTn>
                              </p:par>
                            </p:childTnLst>
                          </p:cTn>
                        </p:par>
                        <p:par>
                          <p:cTn id="57" fill="hold">
                            <p:stCondLst>
                              <p:cond delay="4500"/>
                            </p:stCondLst>
                            <p:childTnLst>
                              <p:par>
                                <p:cTn id="58" presetID="17" presetClass="entr" presetSubtype="8"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ppt_x</p:attrName>
                                        </p:attrNameLst>
                                      </p:cBhvr>
                                      <p:tavLst>
                                        <p:tav tm="0">
                                          <p:val>
                                            <p:strVal val="#ppt_x-#ppt_w/2"/>
                                          </p:val>
                                        </p:tav>
                                        <p:tav tm="100000">
                                          <p:val>
                                            <p:strVal val="#ppt_x"/>
                                          </p:val>
                                        </p:tav>
                                      </p:tavLst>
                                    </p:anim>
                                    <p:anim calcmode="lin" valueType="num">
                                      <p:cBhvr>
                                        <p:cTn id="61" dur="500" fill="hold"/>
                                        <p:tgtEl>
                                          <p:spTgt spid="8"/>
                                        </p:tgtEl>
                                        <p:attrNameLst>
                                          <p:attrName>ppt_y</p:attrName>
                                        </p:attrNameLst>
                                      </p:cBhvr>
                                      <p:tavLst>
                                        <p:tav tm="0">
                                          <p:val>
                                            <p:strVal val="#ppt_y"/>
                                          </p:val>
                                        </p:tav>
                                        <p:tav tm="100000">
                                          <p:val>
                                            <p:strVal val="#ppt_y"/>
                                          </p:val>
                                        </p:tav>
                                      </p:tavLst>
                                    </p:anim>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strVal val="#ppt_h"/>
                                          </p:val>
                                        </p:tav>
                                        <p:tav tm="100000">
                                          <p:val>
                                            <p:strVal val="#ppt_h"/>
                                          </p:val>
                                        </p:tav>
                                      </p:tavLst>
                                    </p:anim>
                                  </p:childTnLst>
                                </p:cTn>
                              </p:par>
                            </p:childTnLst>
                          </p:cTn>
                        </p:par>
                        <p:par>
                          <p:cTn id="64" fill="hold">
                            <p:stCondLst>
                              <p:cond delay="5000"/>
                            </p:stCondLst>
                            <p:childTnLst>
                              <p:par>
                                <p:cTn id="65" presetID="22" presetClass="entr" presetSubtype="8" fill="hold" nodeType="after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wipe(left)">
                                      <p:cBhvr>
                                        <p:cTn id="67" dur="500"/>
                                        <p:tgtEl>
                                          <p:spTgt spid="3">
                                            <p:txEl>
                                              <p:pRg st="7" end="7"/>
                                            </p:txEl>
                                          </p:spTgt>
                                        </p:tgtEl>
                                      </p:cBhvr>
                                    </p:animEffect>
                                  </p:childTnLst>
                                </p:cTn>
                              </p:par>
                            </p:childTnLst>
                          </p:cTn>
                        </p:par>
                        <p:par>
                          <p:cTn id="68" fill="hold">
                            <p:stCondLst>
                              <p:cond delay="5500"/>
                            </p:stCondLst>
                            <p:childTnLst>
                              <p:par>
                                <p:cTn id="69" presetID="17" presetClass="entr" presetSubtype="8"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ppt_x</p:attrName>
                                        </p:attrNameLst>
                                      </p:cBhvr>
                                      <p:tavLst>
                                        <p:tav tm="0">
                                          <p:val>
                                            <p:strVal val="#ppt_x-#ppt_w/2"/>
                                          </p:val>
                                        </p:tav>
                                        <p:tav tm="100000">
                                          <p:val>
                                            <p:strVal val="#ppt_x"/>
                                          </p:val>
                                        </p:tav>
                                      </p:tavLst>
                                    </p:anim>
                                    <p:anim calcmode="lin" valueType="num">
                                      <p:cBhvr>
                                        <p:cTn id="72" dur="500" fill="hold"/>
                                        <p:tgtEl>
                                          <p:spTgt spid="9"/>
                                        </p:tgtEl>
                                        <p:attrNameLst>
                                          <p:attrName>ppt_y</p:attrName>
                                        </p:attrNameLst>
                                      </p:cBhvr>
                                      <p:tavLst>
                                        <p:tav tm="0">
                                          <p:val>
                                            <p:strVal val="#ppt_y"/>
                                          </p:val>
                                        </p:tav>
                                        <p:tav tm="100000">
                                          <p:val>
                                            <p:strVal val="#ppt_y"/>
                                          </p:val>
                                        </p:tav>
                                      </p:tavLst>
                                    </p:anim>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strVal val="#ppt_h"/>
                                          </p:val>
                                        </p:tav>
                                        <p:tav tm="100000">
                                          <p:val>
                                            <p:strVal val="#ppt_h"/>
                                          </p:val>
                                        </p:tav>
                                      </p:tavLst>
                                    </p:anim>
                                  </p:childTnLst>
                                </p:cTn>
                              </p:par>
                            </p:childTnLst>
                          </p:cTn>
                        </p:par>
                        <p:par>
                          <p:cTn id="75" fill="hold">
                            <p:stCondLst>
                              <p:cond delay="6000"/>
                            </p:stCondLst>
                            <p:childTnLst>
                              <p:par>
                                <p:cTn id="76" presetID="22" presetClass="entr" presetSubtype="8" fill="hold" nodeType="afterEffect">
                                  <p:stCondLst>
                                    <p:cond delay="0"/>
                                  </p:stCondLst>
                                  <p:childTnLst>
                                    <p:set>
                                      <p:cBhvr>
                                        <p:cTn id="77" dur="1" fill="hold">
                                          <p:stCondLst>
                                            <p:cond delay="0"/>
                                          </p:stCondLst>
                                        </p:cTn>
                                        <p:tgtEl>
                                          <p:spTgt spid="3">
                                            <p:txEl>
                                              <p:pRg st="8" end="8"/>
                                            </p:txEl>
                                          </p:spTgt>
                                        </p:tgtEl>
                                        <p:attrNameLst>
                                          <p:attrName>style.visibility</p:attrName>
                                        </p:attrNameLst>
                                      </p:cBhvr>
                                      <p:to>
                                        <p:strVal val="visible"/>
                                      </p:to>
                                    </p:set>
                                    <p:animEffect transition="in" filter="wipe(left)">
                                      <p:cBhvr>
                                        <p:cTn id="78" dur="500"/>
                                        <p:tgtEl>
                                          <p:spTgt spid="3">
                                            <p:txEl>
                                              <p:pRg st="8" end="8"/>
                                            </p:txEl>
                                          </p:spTgt>
                                        </p:tgtEl>
                                      </p:cBhvr>
                                    </p:animEffect>
                                  </p:childTnLst>
                                </p:cTn>
                              </p:par>
                            </p:childTnLst>
                          </p:cTn>
                        </p:par>
                        <p:par>
                          <p:cTn id="79" fill="hold">
                            <p:stCondLst>
                              <p:cond delay="6500"/>
                            </p:stCondLst>
                            <p:childTnLst>
                              <p:par>
                                <p:cTn id="80" presetID="22" presetClass="entr" presetSubtype="8" fill="hold" nodeType="after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Effect transition="in" filter="wipe(left)">
                                      <p:cBhvr>
                                        <p:cTn id="82" dur="500"/>
                                        <p:tgtEl>
                                          <p:spTgt spid="3">
                                            <p:txEl>
                                              <p:pRg st="9" end="9"/>
                                            </p:txEl>
                                          </p:spTgt>
                                        </p:tgtEl>
                                      </p:cBhvr>
                                    </p:animEffect>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3">
                                            <p:txEl>
                                              <p:pRg st="10" end="10"/>
                                            </p:txEl>
                                          </p:spTgt>
                                        </p:tgtEl>
                                        <p:attrNameLst>
                                          <p:attrName>style.visibility</p:attrName>
                                        </p:attrNameLst>
                                      </p:cBhvr>
                                      <p:to>
                                        <p:strVal val="visible"/>
                                      </p:to>
                                    </p:set>
                                    <p:animEffect transition="in" filter="wipe(left)">
                                      <p:cBhvr>
                                        <p:cTn id="86" dur="500"/>
                                        <p:tgtEl>
                                          <p:spTgt spid="3">
                                            <p:txEl>
                                              <p:pRg st="10" end="10"/>
                                            </p:txEl>
                                          </p:spTgt>
                                        </p:tgtEl>
                                      </p:cBhvr>
                                    </p:animEffect>
                                  </p:childTnLst>
                                </p:cTn>
                              </p:par>
                            </p:childTnLst>
                          </p:cTn>
                        </p:par>
                        <p:par>
                          <p:cTn id="87" fill="hold">
                            <p:stCondLst>
                              <p:cond delay="7500"/>
                            </p:stCondLst>
                            <p:childTnLst>
                              <p:par>
                                <p:cTn id="88" presetID="22" presetClass="entr" presetSubtype="8" fill="hold" nodeType="afterEffect">
                                  <p:stCondLst>
                                    <p:cond delay="0"/>
                                  </p:stCondLst>
                                  <p:childTnLst>
                                    <p:set>
                                      <p:cBhvr>
                                        <p:cTn id="89" dur="1" fill="hold">
                                          <p:stCondLst>
                                            <p:cond delay="0"/>
                                          </p:stCondLst>
                                        </p:cTn>
                                        <p:tgtEl>
                                          <p:spTgt spid="3">
                                            <p:txEl>
                                              <p:pRg st="11" end="11"/>
                                            </p:txEl>
                                          </p:spTgt>
                                        </p:tgtEl>
                                        <p:attrNameLst>
                                          <p:attrName>style.visibility</p:attrName>
                                        </p:attrNameLst>
                                      </p:cBhvr>
                                      <p:to>
                                        <p:strVal val="visible"/>
                                      </p:to>
                                    </p:set>
                                    <p:animEffect transition="in" filter="wipe(left)">
                                      <p:cBhvr>
                                        <p:cTn id="90" dur="500"/>
                                        <p:tgtEl>
                                          <p:spTgt spid="3">
                                            <p:txEl>
                                              <p:pRg st="11" end="11"/>
                                            </p:txEl>
                                          </p:spTgt>
                                        </p:tgtEl>
                                      </p:cBhvr>
                                    </p:animEffect>
                                  </p:childTnLst>
                                </p:cTn>
                              </p:par>
                            </p:childTnLst>
                          </p:cTn>
                        </p:par>
                        <p:par>
                          <p:cTn id="91" fill="hold">
                            <p:stCondLst>
                              <p:cond delay="8000"/>
                            </p:stCondLst>
                            <p:childTnLst>
                              <p:par>
                                <p:cTn id="92" presetID="17" presetClass="entr" presetSubtype="8" fill="hold" nodeType="afterEffect">
                                  <p:stCondLst>
                                    <p:cond delay="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ppt_x</p:attrName>
                                        </p:attrNameLst>
                                      </p:cBhvr>
                                      <p:tavLst>
                                        <p:tav tm="0">
                                          <p:val>
                                            <p:strVal val="#ppt_x-#ppt_w/2"/>
                                          </p:val>
                                        </p:tav>
                                        <p:tav tm="100000">
                                          <p:val>
                                            <p:strVal val="#ppt_x"/>
                                          </p:val>
                                        </p:tav>
                                      </p:tavLst>
                                    </p:anim>
                                    <p:anim calcmode="lin" valueType="num">
                                      <p:cBhvr>
                                        <p:cTn id="95" dur="500" fill="hold"/>
                                        <p:tgtEl>
                                          <p:spTgt spid="10"/>
                                        </p:tgtEl>
                                        <p:attrNameLst>
                                          <p:attrName>ppt_y</p:attrName>
                                        </p:attrNameLst>
                                      </p:cBhvr>
                                      <p:tavLst>
                                        <p:tav tm="0">
                                          <p:val>
                                            <p:strVal val="#ppt_y"/>
                                          </p:val>
                                        </p:tav>
                                        <p:tav tm="100000">
                                          <p:val>
                                            <p:strVal val="#ppt_y"/>
                                          </p:val>
                                        </p:tav>
                                      </p:tavLst>
                                    </p:anim>
                                    <p:anim calcmode="lin" valueType="num">
                                      <p:cBhvr>
                                        <p:cTn id="96" dur="500" fill="hold"/>
                                        <p:tgtEl>
                                          <p:spTgt spid="10"/>
                                        </p:tgtEl>
                                        <p:attrNameLst>
                                          <p:attrName>ppt_w</p:attrName>
                                        </p:attrNameLst>
                                      </p:cBhvr>
                                      <p:tavLst>
                                        <p:tav tm="0">
                                          <p:val>
                                            <p:fltVal val="0"/>
                                          </p:val>
                                        </p:tav>
                                        <p:tav tm="100000">
                                          <p:val>
                                            <p:strVal val="#ppt_w"/>
                                          </p:val>
                                        </p:tav>
                                      </p:tavLst>
                                    </p:anim>
                                    <p:anim calcmode="lin" valueType="num">
                                      <p:cBhvr>
                                        <p:cTn id="97"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p>
        </p:txBody>
      </p:sp>
      <p:sp>
        <p:nvSpPr>
          <p:cNvPr id="3" name="2 İçerik Yer Tutucusu"/>
          <p:cNvSpPr>
            <a:spLocks noGrp="1"/>
          </p:cNvSpPr>
          <p:nvPr>
            <p:ph idx="1"/>
          </p:nvPr>
        </p:nvSpPr>
        <p:spPr>
          <a:xfrm>
            <a:off x="457200" y="1600200"/>
            <a:ext cx="8435280" cy="4525963"/>
          </a:xfrm>
        </p:spPr>
        <p:txBody>
          <a:bodyPr/>
          <a:lstStyle/>
          <a:p>
            <a:pPr>
              <a:buFont typeface="Wingdings" pitchFamily="2" charset="2"/>
              <a:buChar char="Ø"/>
            </a:pPr>
            <a:r>
              <a:rPr lang="tr-TR" sz="2400" b="1" dirty="0" smtClean="0">
                <a:latin typeface="Times New Roman" pitchFamily="18" charset="0"/>
                <a:cs typeface="Times New Roman" pitchFamily="18" charset="0"/>
              </a:rPr>
              <a:t>STOKLARDA FİRE</a:t>
            </a:r>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54</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43528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Fire, vergi kanunlarımızda özel olarak tanımlanmış bir konu değildir.</a:t>
            </a:r>
          </a:p>
          <a:p>
            <a:pPr algn="just"/>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Vergi mevzuatı açısından işletme stoklarında </a:t>
            </a:r>
            <a:r>
              <a:rPr lang="tr-TR" sz="2000" u="sng" dirty="0" smtClean="0">
                <a:latin typeface="Times New Roman" pitchFamily="18" charset="0"/>
                <a:cs typeface="Times New Roman" pitchFamily="18" charset="0"/>
              </a:rPr>
              <a:t>ticari teamüllere uygun olarak ortaya çıkan miktar azalmaları</a:t>
            </a: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olağan fire</a:t>
            </a:r>
            <a:r>
              <a:rPr lang="tr-TR" sz="2000" dirty="0" smtClean="0">
                <a:latin typeface="Times New Roman" pitchFamily="18" charset="0"/>
                <a:cs typeface="Times New Roman" pitchFamily="18" charset="0"/>
              </a:rPr>
              <a:t>” olarak kabul edilir.</a:t>
            </a:r>
          </a:p>
          <a:p>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Ticari teamüllere uygun ortaya çıkan olağan firelerin gider veya maliyet unsuruna dönüşmesi için takdir komisyonu kararına gerek bulunmamaktadır.</a:t>
            </a:r>
          </a:p>
          <a:p>
            <a:pPr algn="just"/>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Olağanüstü fireler için takdir komisyonunu başvurulur.</a:t>
            </a:r>
          </a:p>
          <a:p>
            <a:pPr algn="just"/>
            <a:endParaRPr lang="tr-TR" sz="2000" dirty="0" smtClean="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Takdir komisyonu tarafından belirlenen tutar doğrudan gider hesaplarına alınabilir. Takdir komisyonu kararı bulunmaması halinde olağanüstü fireler ancak KKEG olarak kayıtlara alınabilir.</a:t>
            </a:r>
          </a:p>
          <a:p>
            <a:pPr algn="just"/>
            <a:r>
              <a:rPr lang="tr-TR" sz="2000" dirty="0" smtClean="0">
                <a:latin typeface="Times New Roman" pitchFamily="18" charset="0"/>
                <a:cs typeface="Times New Roman" pitchFamily="18" charset="0"/>
              </a:rPr>
              <a:t> </a:t>
            </a:r>
          </a:p>
          <a:p>
            <a:endParaRPr lang="tr-TR" sz="2000" dirty="0" smtClean="0">
              <a:latin typeface="Times New Roman" pitchFamily="18" charset="0"/>
              <a:cs typeface="Times New Roman" pitchFamily="18" charset="0"/>
            </a:endParaRPr>
          </a:p>
          <a:p>
            <a:endParaRPr lang="tr-TR" sz="2000" b="1" dirty="0" smtClean="0">
              <a:latin typeface="Times New Roman" pitchFamily="18" charset="0"/>
              <a:cs typeface="Times New Roman" pitchFamily="18" charset="0"/>
            </a:endParaRPr>
          </a:p>
          <a:p>
            <a:endParaRPr lang="tr-TR" sz="2400" b="1" dirty="0" smtClean="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pPr>
              <a:buFont typeface="Wingdings" pitchFamily="2" charset="2"/>
              <a:buChar char="ü"/>
            </a:pPr>
            <a:endParaRPr lang="tr-TR" dirty="0"/>
          </a:p>
        </p:txBody>
      </p:sp>
    </p:spTree>
    <p:extLst>
      <p:ext uri="{BB962C8B-B14F-4D97-AF65-F5344CB8AC3E}">
        <p14:creationId xmlns:p14="http://schemas.microsoft.com/office/powerpoint/2010/main" val="4184248309"/>
      </p:ext>
    </p:extLst>
  </p:cSld>
  <p:clrMapOvr>
    <a:masterClrMapping/>
  </p:clrMapOvr>
  <p:transition spd="med">
    <p:wheel spokes="2"/>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p>
        </p:txBody>
      </p:sp>
      <p:sp>
        <p:nvSpPr>
          <p:cNvPr id="3" name="2 İçerik Yer Tutucusu"/>
          <p:cNvSpPr>
            <a:spLocks noGrp="1"/>
          </p:cNvSpPr>
          <p:nvPr>
            <p:ph idx="1"/>
          </p:nvPr>
        </p:nvSpPr>
        <p:spPr>
          <a:xfrm>
            <a:off x="457200" y="1600200"/>
            <a:ext cx="8435280" cy="4525963"/>
          </a:xfrm>
        </p:spPr>
        <p:txBody>
          <a:bodyPr/>
          <a:lstStyle/>
          <a:p>
            <a:pPr>
              <a:buFont typeface="Wingdings" pitchFamily="2" charset="2"/>
              <a:buChar char="Ø"/>
            </a:pPr>
            <a:r>
              <a:rPr lang="tr-TR" sz="2400" b="1" dirty="0" smtClean="0">
                <a:latin typeface="Times New Roman" pitchFamily="18" charset="0"/>
                <a:cs typeface="Times New Roman" pitchFamily="18" charset="0"/>
              </a:rPr>
              <a:t>ZAYİ OLAN MALLAR</a:t>
            </a:r>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55</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43528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r-TR" sz="2000" b="1" dirty="0" smtClean="0">
              <a:latin typeface="Times New Roman" pitchFamily="18" charset="0"/>
              <a:cs typeface="Times New Roman" pitchFamily="18" charset="0"/>
            </a:endParaRPr>
          </a:p>
          <a:p>
            <a:endParaRPr lang="tr-TR" sz="2000" b="1" dirty="0" smtClean="0">
              <a:latin typeface="Times New Roman" pitchFamily="18" charset="0"/>
              <a:cs typeface="Times New Roman" pitchFamily="18" charset="0"/>
            </a:endParaRPr>
          </a:p>
          <a:p>
            <a:endParaRPr lang="tr-TR" sz="2000" b="1" dirty="0" smtClean="0">
              <a:latin typeface="Times New Roman" pitchFamily="18" charset="0"/>
              <a:cs typeface="Times New Roman" pitchFamily="18" charset="0"/>
            </a:endParaRPr>
          </a:p>
          <a:p>
            <a:pPr algn="just"/>
            <a:r>
              <a:rPr lang="tr-TR" sz="2400" b="1" dirty="0" smtClean="0">
                <a:latin typeface="Times New Roman" pitchFamily="18" charset="0"/>
                <a:cs typeface="Times New Roman" pitchFamily="18" charset="0"/>
              </a:rPr>
              <a:t>Deprem, sel</a:t>
            </a:r>
            <a:r>
              <a:rPr lang="tr-TR" sz="2400" dirty="0" smtClean="0">
                <a:latin typeface="Times New Roman" pitchFamily="18" charset="0"/>
                <a:cs typeface="Times New Roman" pitchFamily="18" charset="0"/>
              </a:rPr>
              <a:t> felaketi ve Maliye Bakanlığının </a:t>
            </a:r>
            <a:r>
              <a:rPr lang="tr-TR" sz="2400" b="1" dirty="0" smtClean="0">
                <a:latin typeface="Times New Roman" pitchFamily="18" charset="0"/>
                <a:cs typeface="Times New Roman" pitchFamily="18" charset="0"/>
              </a:rPr>
              <a:t>yangın</a:t>
            </a:r>
            <a:r>
              <a:rPr lang="tr-TR" sz="2400" dirty="0" smtClean="0">
                <a:latin typeface="Times New Roman" pitchFamily="18" charset="0"/>
                <a:cs typeface="Times New Roman" pitchFamily="18" charset="0"/>
              </a:rPr>
              <a:t> sebebiyle mücbir sebep ilan ettiği yerlerdeki yangın sonucu zayi olanlar </a:t>
            </a:r>
            <a:r>
              <a:rPr lang="tr-TR" sz="2400" b="1" dirty="0" smtClean="0">
                <a:latin typeface="Times New Roman" pitchFamily="18" charset="0"/>
                <a:cs typeface="Times New Roman" pitchFamily="18" charset="0"/>
              </a:rPr>
              <a:t>hariç</a:t>
            </a:r>
            <a:r>
              <a:rPr lang="tr-TR" sz="2400" dirty="0" smtClean="0">
                <a:latin typeface="Times New Roman" pitchFamily="18" charset="0"/>
                <a:cs typeface="Times New Roman" pitchFamily="18" charset="0"/>
              </a:rPr>
              <a:t> olmak üzere,</a:t>
            </a:r>
          </a:p>
          <a:p>
            <a:pPr algn="just"/>
            <a:r>
              <a:rPr lang="tr-TR" sz="2400" dirty="0" smtClean="0">
                <a:latin typeface="Times New Roman" pitchFamily="18" charset="0"/>
                <a:cs typeface="Times New Roman" pitchFamily="18" charset="0"/>
              </a:rPr>
              <a:t>zayi olan malların ekonomik değeri yoksa satışı da söz konusu değildir.</a:t>
            </a:r>
          </a:p>
          <a:p>
            <a:pPr algn="just"/>
            <a:endParaRPr lang="tr-TR" sz="2400"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Alış belgelerinde yer alan KDV tutarının indirim hesaplarından çıkartılarak malların </a:t>
            </a:r>
            <a:r>
              <a:rPr lang="tr-TR" sz="2400" b="1" dirty="0" smtClean="0">
                <a:latin typeface="Times New Roman" pitchFamily="18" charset="0"/>
                <a:cs typeface="Times New Roman" pitchFamily="18" charset="0"/>
              </a:rPr>
              <a:t>zayi olduğu dönemde hesaplanan KDV olarak ilave </a:t>
            </a:r>
            <a:r>
              <a:rPr lang="tr-TR" sz="2400" dirty="0" smtClean="0">
                <a:latin typeface="Times New Roman" pitchFamily="18" charset="0"/>
                <a:cs typeface="Times New Roman" pitchFamily="18" charset="0"/>
              </a:rPr>
              <a:t>edilmesi gereklidir.</a:t>
            </a:r>
          </a:p>
          <a:p>
            <a:pPr algn="just"/>
            <a:r>
              <a:rPr lang="tr-TR" sz="2400" dirty="0" smtClean="0">
                <a:latin typeface="Times New Roman" pitchFamily="18" charset="0"/>
                <a:cs typeface="Times New Roman" pitchFamily="18" charset="0"/>
              </a:rPr>
              <a:t> </a:t>
            </a:r>
          </a:p>
          <a:p>
            <a:endParaRPr lang="tr-TR" sz="2000" dirty="0" smtClean="0">
              <a:latin typeface="Times New Roman" pitchFamily="18" charset="0"/>
              <a:cs typeface="Times New Roman" pitchFamily="18" charset="0"/>
            </a:endParaRPr>
          </a:p>
          <a:p>
            <a:endParaRPr lang="tr-TR" sz="2000" b="1" dirty="0" smtClean="0">
              <a:latin typeface="Times New Roman" pitchFamily="18" charset="0"/>
              <a:cs typeface="Times New Roman" pitchFamily="18" charset="0"/>
            </a:endParaRPr>
          </a:p>
          <a:p>
            <a:endParaRPr lang="tr-TR" sz="2400" b="1" dirty="0" smtClean="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pPr>
              <a:buFont typeface="Wingdings" pitchFamily="2" charset="2"/>
              <a:buChar char="ü"/>
            </a:pPr>
            <a:endParaRPr lang="tr-TR" dirty="0"/>
          </a:p>
        </p:txBody>
      </p:sp>
    </p:spTree>
    <p:extLst>
      <p:ext uri="{BB962C8B-B14F-4D97-AF65-F5344CB8AC3E}">
        <p14:creationId xmlns:p14="http://schemas.microsoft.com/office/powerpoint/2010/main" val="36263317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checkerboard(across)">
                                      <p:cBhvr>
                                        <p:cTn id="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p>
        </p:txBody>
      </p:sp>
      <p:sp>
        <p:nvSpPr>
          <p:cNvPr id="3" name="2 İçerik Yer Tutucusu"/>
          <p:cNvSpPr>
            <a:spLocks noGrp="1"/>
          </p:cNvSpPr>
          <p:nvPr>
            <p:ph idx="1"/>
          </p:nvPr>
        </p:nvSpPr>
        <p:spPr>
          <a:xfrm>
            <a:off x="457200" y="1600200"/>
            <a:ext cx="8435280" cy="4525963"/>
          </a:xfrm>
        </p:spPr>
        <p:txBody>
          <a:bodyPr/>
          <a:lstStyle/>
          <a:p>
            <a:pPr>
              <a:buFont typeface="Wingdings" pitchFamily="2" charset="2"/>
              <a:buChar char="Ø"/>
            </a:pPr>
            <a:r>
              <a:rPr lang="tr-TR" sz="2400" b="1" dirty="0" smtClean="0">
                <a:latin typeface="Times New Roman" pitchFamily="18" charset="0"/>
                <a:cs typeface="Times New Roman" pitchFamily="18" charset="0"/>
              </a:rPr>
              <a:t>ÇALINAN MALLARIN DEĞERLEMESİ</a:t>
            </a:r>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56</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43528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r-TR" sz="2200" b="1" dirty="0" smtClean="0">
              <a:latin typeface="Times New Roman" pitchFamily="18" charset="0"/>
              <a:cs typeface="Times New Roman" pitchFamily="18" charset="0"/>
            </a:endParaRPr>
          </a:p>
          <a:p>
            <a:pPr algn="just"/>
            <a:r>
              <a:rPr lang="tr-TR" sz="2200" dirty="0" smtClean="0">
                <a:latin typeface="Times New Roman" pitchFamily="18" charset="0"/>
                <a:cs typeface="Times New Roman" pitchFamily="18" charset="0"/>
              </a:rPr>
              <a:t>Hırsızlık veya dolandırıcılık sonucu işletmeden çıkan mallar dolayısıyla oluşan zararın vergi matrahından düşülmesi mümkün değildir.</a:t>
            </a:r>
          </a:p>
          <a:p>
            <a:pPr algn="just"/>
            <a:endParaRPr lang="tr-TR" sz="2200" dirty="0" smtClean="0">
              <a:latin typeface="Times New Roman" pitchFamily="18" charset="0"/>
              <a:cs typeface="Times New Roman" pitchFamily="18" charset="0"/>
            </a:endParaRPr>
          </a:p>
          <a:p>
            <a:pPr algn="just"/>
            <a:r>
              <a:rPr lang="tr-TR" sz="2200" dirty="0" smtClean="0">
                <a:latin typeface="Times New Roman" pitchFamily="18" charset="0"/>
                <a:cs typeface="Times New Roman" pitchFamily="18" charset="0"/>
              </a:rPr>
              <a:t>Hırsızlık veya dolandırıcılık sebebiyle çalınan malların maliyet bedelleri, olayın </a:t>
            </a:r>
            <a:r>
              <a:rPr lang="tr-TR" sz="2200" b="1" dirty="0" smtClean="0">
                <a:latin typeface="Times New Roman" pitchFamily="18" charset="0"/>
                <a:cs typeface="Times New Roman" pitchFamily="18" charset="0"/>
              </a:rPr>
              <a:t>polis raporu veya benzeri belgelerle kanıtlanması halinde KKEG olarak kayıtlara alınır.</a:t>
            </a:r>
            <a:r>
              <a:rPr lang="tr-TR" sz="2200" dirty="0" smtClean="0">
                <a:latin typeface="Times New Roman" pitchFamily="18" charset="0"/>
                <a:cs typeface="Times New Roman" pitchFamily="18" charset="0"/>
              </a:rPr>
              <a:t> Alış belgelerinde indirim konusu yapılan KDV tutarlarının da hesaplanan KDV olarak beyan edilmeleri gerekir.</a:t>
            </a:r>
          </a:p>
          <a:p>
            <a:pPr algn="just"/>
            <a:endParaRPr lang="tr-TR" sz="2200" dirty="0" smtClean="0">
              <a:latin typeface="Times New Roman" pitchFamily="18" charset="0"/>
              <a:cs typeface="Times New Roman" pitchFamily="18" charset="0"/>
            </a:endParaRPr>
          </a:p>
          <a:p>
            <a:pPr algn="just"/>
            <a:r>
              <a:rPr lang="tr-TR" sz="2200" dirty="0" smtClean="0">
                <a:latin typeface="Times New Roman" pitchFamily="18" charset="0"/>
                <a:cs typeface="Times New Roman" pitchFamily="18" charset="0"/>
              </a:rPr>
              <a:t>Olayın polis raporu veya benzeri belgelerle kanıtlanamaması durumunda söz konusu mallar işletmeden çekilmiş olarak kabul edilirler. Bu durumda söz konusu mallar için </a:t>
            </a:r>
            <a:r>
              <a:rPr lang="tr-TR" sz="2200" b="1" dirty="0" smtClean="0">
                <a:latin typeface="Times New Roman" pitchFamily="18" charset="0"/>
                <a:cs typeface="Times New Roman" pitchFamily="18" charset="0"/>
              </a:rPr>
              <a:t>fatura düzenlenerek mallar emsal bedelleri ile hasılat yazılırlar.</a:t>
            </a:r>
          </a:p>
          <a:p>
            <a:r>
              <a:rPr lang="tr-TR" sz="2200" dirty="0" smtClean="0">
                <a:latin typeface="Times New Roman" pitchFamily="18" charset="0"/>
                <a:cs typeface="Times New Roman" pitchFamily="18" charset="0"/>
              </a:rPr>
              <a:t> </a:t>
            </a:r>
          </a:p>
          <a:p>
            <a:endParaRPr lang="tr-TR" sz="2000" b="1" dirty="0" smtClean="0">
              <a:latin typeface="Times New Roman" pitchFamily="18" charset="0"/>
              <a:cs typeface="Times New Roman" pitchFamily="18" charset="0"/>
            </a:endParaRPr>
          </a:p>
          <a:p>
            <a:endParaRPr lang="tr-TR" sz="2400" b="1" dirty="0" smtClean="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pPr>
              <a:buFont typeface="Wingdings" pitchFamily="2" charset="2"/>
              <a:buChar char="ü"/>
            </a:pPr>
            <a:endParaRPr lang="tr-TR" dirty="0"/>
          </a:p>
        </p:txBody>
      </p:sp>
      <p:pic>
        <p:nvPicPr>
          <p:cNvPr id="7" name="Picture 2" descr="C:\Documents and Settings\Owner\Local Settings\Temporary Internet Files\Content.IE5\7BXYS8KP\MM900282993[1].gif"/>
          <p:cNvPicPr>
            <a:picLocks noChangeAspect="1" noChangeArrowheads="1" noCrop="1"/>
          </p:cNvPicPr>
          <p:nvPr/>
        </p:nvPicPr>
        <p:blipFill>
          <a:blip r:embed="rId2" cstate="print"/>
          <a:srcRect/>
          <a:stretch>
            <a:fillRect/>
          </a:stretch>
        </p:blipFill>
        <p:spPr bwMode="auto">
          <a:xfrm>
            <a:off x="4648465" y="5638800"/>
            <a:ext cx="1219200" cy="1219200"/>
          </a:xfrm>
          <a:prstGeom prst="rect">
            <a:avLst/>
          </a:prstGeom>
          <a:noFill/>
        </p:spPr>
      </p:pic>
    </p:spTree>
    <p:extLst>
      <p:ext uri="{BB962C8B-B14F-4D97-AF65-F5344CB8AC3E}">
        <p14:creationId xmlns:p14="http://schemas.microsoft.com/office/powerpoint/2010/main" val="1201144532"/>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checkerboard(across)">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checkerboard(across)">
                                      <p:cBhvr>
                                        <p:cTn id="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p>
        </p:txBody>
      </p:sp>
      <p:sp>
        <p:nvSpPr>
          <p:cNvPr id="3" name="2 İçerik Yer Tutucusu"/>
          <p:cNvSpPr>
            <a:spLocks noGrp="1"/>
          </p:cNvSpPr>
          <p:nvPr>
            <p:ph idx="1"/>
          </p:nvPr>
        </p:nvSpPr>
        <p:spPr>
          <a:xfrm>
            <a:off x="457200" y="980728"/>
            <a:ext cx="8435280" cy="5145435"/>
          </a:xfrm>
        </p:spPr>
        <p:txBody>
          <a:bodyPr/>
          <a:lstStyle/>
          <a:p>
            <a:pPr>
              <a:buNone/>
            </a:pPr>
            <a:endParaRPr lang="tr-TR" sz="2400" b="1" dirty="0" smtClean="0">
              <a:latin typeface="Times New Roman" pitchFamily="18" charset="0"/>
              <a:cs typeface="Times New Roman" pitchFamily="18" charset="0"/>
            </a:endParaRPr>
          </a:p>
          <a:p>
            <a:pPr>
              <a:buFont typeface="Wingdings" pitchFamily="2" charset="2"/>
              <a:buChar char="Ø"/>
            </a:pPr>
            <a:r>
              <a:rPr lang="tr-TR" sz="2400" b="1" dirty="0" smtClean="0">
                <a:latin typeface="Times New Roman" pitchFamily="18" charset="0"/>
                <a:cs typeface="Times New Roman" pitchFamily="18" charset="0"/>
              </a:rPr>
              <a:t>HURDALAR VE KULLANIM ÖMRÜ TAMAMLANMIŞ MALLAR</a:t>
            </a:r>
          </a:p>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57</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268760"/>
            <a:ext cx="8435280" cy="4857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tr-TR" sz="2000" dirty="0" smtClean="0">
              <a:latin typeface="Times New Roman" pitchFamily="18" charset="0"/>
              <a:cs typeface="Times New Roman" pitchFamily="18" charset="0"/>
            </a:endParaRPr>
          </a:p>
          <a:p>
            <a:endParaRPr lang="tr-TR" sz="20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Vergi idaresi, işletme stoklarında yer alan ve kullanım ömürlerini tamamlamak suretiyle hurda hale gelmek suretiyle değeri düşen malların emsal bedelleri ile değerlenebilmesi için, </a:t>
            </a:r>
          </a:p>
          <a:p>
            <a:pPr algn="just"/>
            <a:r>
              <a:rPr lang="tr-TR" sz="2400" dirty="0" smtClean="0">
                <a:latin typeface="Times New Roman" pitchFamily="18" charset="0"/>
                <a:cs typeface="Times New Roman" pitchFamily="18" charset="0"/>
              </a:rPr>
              <a:t>V.U.K. 267/3.maddesi gereği takdir esasına göre değerleme yapılması,</a:t>
            </a:r>
          </a:p>
          <a:p>
            <a:pPr algn="just"/>
            <a:r>
              <a:rPr lang="tr-TR" sz="2400" dirty="0" smtClean="0">
                <a:latin typeface="Times New Roman" pitchFamily="18" charset="0"/>
                <a:cs typeface="Times New Roman" pitchFamily="18" charset="0"/>
              </a:rPr>
              <a:t>bunun için takdir esasını talep eden şirketin takdir komisyonuna yazılı olarak müracaat etmesini istemektedir.</a:t>
            </a:r>
          </a:p>
          <a:p>
            <a:pPr algn="just"/>
            <a:r>
              <a:rPr lang="tr-TR" sz="2400" dirty="0" smtClean="0">
                <a:latin typeface="Times New Roman" pitchFamily="18" charset="0"/>
                <a:cs typeface="Times New Roman" pitchFamily="18" charset="0"/>
              </a:rPr>
              <a:t>Satış imkanı kalmayan, takdir komisyonunca “0” değer tespiti yapılan malların alış faturalarında gösterilen KDV’lerin indirim konusu yapılması mümkün bulunmaktadır.</a:t>
            </a:r>
          </a:p>
          <a:p>
            <a:pPr algn="just"/>
            <a:r>
              <a:rPr lang="tr-TR" sz="2000" dirty="0" smtClean="0">
                <a:latin typeface="Times New Roman" pitchFamily="18" charset="0"/>
                <a:cs typeface="Times New Roman" pitchFamily="18" charset="0"/>
              </a:rPr>
              <a:t> </a:t>
            </a:r>
          </a:p>
          <a:p>
            <a:endParaRPr lang="tr-TR" sz="2000" dirty="0" smtClean="0">
              <a:latin typeface="Times New Roman" pitchFamily="18" charset="0"/>
              <a:cs typeface="Times New Roman" pitchFamily="18" charset="0"/>
            </a:endParaRPr>
          </a:p>
          <a:p>
            <a:endParaRPr lang="tr-TR" sz="2400" b="1" dirty="0" smtClean="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pPr>
              <a:buFont typeface="Wingdings" pitchFamily="2" charset="2"/>
              <a:buChar char="ü"/>
            </a:pPr>
            <a:endParaRPr lang="tr-TR" dirty="0"/>
          </a:p>
        </p:txBody>
      </p:sp>
    </p:spTree>
    <p:extLst>
      <p:ext uri="{BB962C8B-B14F-4D97-AF65-F5344CB8AC3E}">
        <p14:creationId xmlns:p14="http://schemas.microsoft.com/office/powerpoint/2010/main" val="2282848607"/>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192688" cy="792088"/>
          </a:xfrm>
        </p:spPr>
        <p:txBody>
          <a:bodyPr>
            <a:normAutofit fontScale="90000"/>
          </a:bodyPr>
          <a:lstStyle/>
          <a:p>
            <a:pPr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4013" lvl="0" fontAlgn="base">
              <a:spcBef>
                <a:spcPct val="20000"/>
              </a:spcBef>
              <a:spcAft>
                <a:spcPct val="0"/>
              </a:spcAft>
              <a:defRPr/>
            </a:pPr>
            <a:r>
              <a:rPr lang="tr-TR" sz="2400" dirty="0" smtClean="0">
                <a:latin typeface="Times New Roman" pitchFamily="18" charset="0"/>
                <a:cs typeface="Times New Roman" pitchFamily="18" charset="0"/>
              </a:rPr>
              <a:t> </a:t>
            </a:r>
          </a:p>
          <a:p>
            <a:pPr marL="354013" marR="0" lvl="0" algn="l" defTabSz="457200" rtl="0" eaLnBrk="1" fontAlgn="base" latinLnBrk="0" hangingPunct="1">
              <a:lnSpc>
                <a:spcPct val="100000"/>
              </a:lnSpc>
              <a:spcBef>
                <a:spcPct val="20000"/>
              </a:spcBef>
              <a:spcAft>
                <a:spcPct val="0"/>
              </a:spcAft>
              <a:buClrTx/>
              <a:buSzTx/>
              <a:tabLst/>
              <a:defRPr/>
            </a:pPr>
            <a:endParaRPr lang="tr-TR" sz="2400" dirty="0">
              <a:latin typeface="Times New Roman" pitchFamily="18" charset="0"/>
              <a:cs typeface="Times New Roman" pitchFamily="18" charset="0"/>
            </a:endParaRPr>
          </a:p>
          <a:p>
            <a:pPr marL="354013" marR="0" lvl="0" algn="l" defTabSz="457200" rtl="0" eaLnBrk="1" fontAlgn="base" latinLnBrk="0" hangingPunct="1">
              <a:lnSpc>
                <a:spcPct val="100000"/>
              </a:lnSpc>
              <a:spcBef>
                <a:spcPct val="20000"/>
              </a:spcBef>
              <a:spcAft>
                <a:spcPct val="0"/>
              </a:spcAft>
              <a:buClrTx/>
              <a:buSzTx/>
              <a:tabLst/>
              <a:defRPr/>
            </a:pPr>
            <a:endParaRPr lang="tr-TR" sz="2400" dirty="0" smtClean="0">
              <a:latin typeface="Times New Roman" pitchFamily="18" charset="0"/>
              <a:cs typeface="Times New Roman" pitchFamily="18" charset="0"/>
            </a:endParaRPr>
          </a:p>
          <a:p>
            <a:pPr marL="354013" marR="0" lvl="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p>
          <a:p>
            <a:pPr marL="354013" marR="0" lvl="0" algn="l" defTabSz="457200" rtl="0" eaLnBrk="1" fontAlgn="base" latinLnBrk="0" hangingPunct="1">
              <a:lnSpc>
                <a:spcPct val="100000"/>
              </a:lnSpc>
              <a:spcBef>
                <a:spcPct val="20000"/>
              </a:spcBef>
              <a:spcAft>
                <a:spcPct val="0"/>
              </a:spcAft>
              <a:buClrTx/>
              <a:buSzTx/>
              <a:tabLst/>
              <a:defRPr/>
            </a:pPr>
            <a:endParaRPr lang="tr-TR" sz="2400" dirty="0" smtClean="0">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7" name="20 Dikdörtgen"/>
          <p:cNvSpPr/>
          <p:nvPr/>
        </p:nvSpPr>
        <p:spPr>
          <a:xfrm>
            <a:off x="457200" y="1277625"/>
            <a:ext cx="8363272" cy="5016758"/>
          </a:xfrm>
          <a:prstGeom prst="rect">
            <a:avLst/>
          </a:prstGeom>
        </p:spPr>
        <p:txBody>
          <a:bodyPr wrap="square">
            <a:spAutoFit/>
          </a:bodyPr>
          <a:lstStyle/>
          <a:p>
            <a:pPr marL="342900" lvl="0" indent="-342900" fontAlgn="base">
              <a:lnSpc>
                <a:spcPct val="80000"/>
              </a:lnSpc>
              <a:spcBef>
                <a:spcPct val="20000"/>
              </a:spcBef>
              <a:spcAft>
                <a:spcPct val="0"/>
              </a:spcAft>
              <a:buClr>
                <a:srgbClr val="00007D"/>
              </a:buClr>
              <a:buSzPct val="75000"/>
              <a:buFont typeface="Wingdings" pitchFamily="2" charset="2"/>
              <a:buChar char="n"/>
            </a:pPr>
            <a:endParaRPr lang="tr-TR" sz="2000" kern="0" dirty="0" smtClean="0">
              <a:solidFill>
                <a:srgbClr val="000000"/>
              </a:solidFill>
              <a:latin typeface="Arial"/>
            </a:endParaRPr>
          </a:p>
          <a:p>
            <a:pPr algn="ctr" fontAlgn="base">
              <a:lnSpc>
                <a:spcPct val="80000"/>
              </a:lnSpc>
              <a:spcBef>
                <a:spcPct val="20000"/>
              </a:spcBef>
              <a:spcAft>
                <a:spcPct val="0"/>
              </a:spcAft>
              <a:buClr>
                <a:srgbClr val="00007D"/>
              </a:buClr>
              <a:buSzPct val="75000"/>
            </a:pPr>
            <a:r>
              <a:rPr lang="tr-TR" sz="2000" dirty="0" smtClean="0">
                <a:latin typeface="Arial Black" pitchFamily="34" charset="0"/>
              </a:rPr>
              <a:t>DURAN </a:t>
            </a:r>
            <a:r>
              <a:rPr lang="tr-TR" sz="2000" dirty="0">
                <a:latin typeface="Arial Black" pitchFamily="34" charset="0"/>
              </a:rPr>
              <a:t>VARLIKLAR</a:t>
            </a:r>
          </a:p>
          <a:p>
            <a:pPr marL="342900" lvl="0" indent="-342900" fontAlgn="base">
              <a:lnSpc>
                <a:spcPct val="80000"/>
              </a:lnSpc>
              <a:spcBef>
                <a:spcPct val="20000"/>
              </a:spcBef>
              <a:spcAft>
                <a:spcPct val="0"/>
              </a:spcAft>
              <a:buClr>
                <a:srgbClr val="00007D"/>
              </a:buClr>
              <a:buSzPct val="75000"/>
              <a:buFont typeface="Wingdings" pitchFamily="2" charset="2"/>
              <a:buChar char="n"/>
            </a:pPr>
            <a:endParaRPr lang="tr-TR" sz="2000" kern="0" dirty="0" smtClean="0">
              <a:solidFill>
                <a:srgbClr val="000000"/>
              </a:solidFill>
              <a:latin typeface="Arial"/>
            </a:endParaRPr>
          </a:p>
          <a:p>
            <a:pPr marL="342900" lvl="0" indent="-342900" fontAlgn="base">
              <a:lnSpc>
                <a:spcPct val="80000"/>
              </a:lnSpc>
              <a:spcBef>
                <a:spcPct val="20000"/>
              </a:spcBef>
              <a:spcAft>
                <a:spcPct val="0"/>
              </a:spcAft>
              <a:buClr>
                <a:srgbClr val="00007D"/>
              </a:buClr>
              <a:buSzPct val="75000"/>
              <a:buFont typeface="Wingdings" pitchFamily="2" charset="2"/>
              <a:buChar char="n"/>
            </a:pPr>
            <a:r>
              <a:rPr lang="tr-TR" sz="2200" kern="0" dirty="0" smtClean="0">
                <a:solidFill>
                  <a:srgbClr val="000000"/>
                </a:solidFill>
                <a:latin typeface="Times New Roman" pitchFamily="18" charset="0"/>
                <a:cs typeface="Times New Roman" pitchFamily="18" charset="0"/>
              </a:rPr>
              <a:t>Satın </a:t>
            </a:r>
            <a:r>
              <a:rPr lang="tr-TR" sz="2200" kern="0" dirty="0">
                <a:solidFill>
                  <a:srgbClr val="000000"/>
                </a:solidFill>
                <a:latin typeface="Times New Roman" pitchFamily="18" charset="0"/>
                <a:cs typeface="Times New Roman" pitchFamily="18" charset="0"/>
              </a:rPr>
              <a:t>alınan ATİK </a:t>
            </a:r>
            <a:r>
              <a:rPr lang="tr-TR" sz="2200" u="sng" kern="0" dirty="0">
                <a:solidFill>
                  <a:srgbClr val="000000"/>
                </a:solidFill>
                <a:latin typeface="Times New Roman" pitchFamily="18" charset="0"/>
                <a:cs typeface="Times New Roman" pitchFamily="18" charset="0"/>
              </a:rPr>
              <a:t>maliyet bedeli</a:t>
            </a:r>
            <a:r>
              <a:rPr lang="tr-TR" sz="2200" kern="0" dirty="0">
                <a:solidFill>
                  <a:srgbClr val="000000"/>
                </a:solidFill>
                <a:latin typeface="Times New Roman" pitchFamily="18" charset="0"/>
                <a:cs typeface="Times New Roman" pitchFamily="18" charset="0"/>
              </a:rPr>
              <a:t> ile değerlenir. </a:t>
            </a:r>
          </a:p>
          <a:p>
            <a:pPr marL="342900" lvl="0" indent="-342900" fontAlgn="base">
              <a:lnSpc>
                <a:spcPct val="80000"/>
              </a:lnSpc>
              <a:spcBef>
                <a:spcPct val="20000"/>
              </a:spcBef>
              <a:spcAft>
                <a:spcPct val="0"/>
              </a:spcAft>
              <a:buClr>
                <a:srgbClr val="00007D"/>
              </a:buClr>
              <a:buSzPct val="75000"/>
              <a:buFont typeface="Wingdings" pitchFamily="2" charset="2"/>
              <a:buChar char="n"/>
            </a:pPr>
            <a:endParaRPr lang="tr-TR" sz="2200" kern="0" dirty="0">
              <a:solidFill>
                <a:srgbClr val="000000"/>
              </a:solidFill>
              <a:latin typeface="Times New Roman" pitchFamily="18" charset="0"/>
              <a:cs typeface="Times New Roman" pitchFamily="18" charset="0"/>
            </a:endParaRPr>
          </a:p>
          <a:p>
            <a:pPr marL="342900" lvl="0" indent="-342900" fontAlgn="base">
              <a:lnSpc>
                <a:spcPct val="80000"/>
              </a:lnSpc>
              <a:spcBef>
                <a:spcPct val="20000"/>
              </a:spcBef>
              <a:spcAft>
                <a:spcPct val="0"/>
              </a:spcAft>
              <a:buClr>
                <a:srgbClr val="00007D"/>
              </a:buClr>
              <a:buSzPct val="75000"/>
              <a:buFont typeface="Wingdings" pitchFamily="2" charset="2"/>
              <a:buChar char="n"/>
            </a:pPr>
            <a:r>
              <a:rPr lang="tr-TR" sz="2200" kern="0" dirty="0">
                <a:solidFill>
                  <a:srgbClr val="000000"/>
                </a:solidFill>
                <a:latin typeface="Times New Roman" pitchFamily="18" charset="0"/>
                <a:cs typeface="Times New Roman" pitchFamily="18" charset="0"/>
              </a:rPr>
              <a:t>Satın alınan </a:t>
            </a:r>
            <a:r>
              <a:rPr lang="tr-TR" sz="2200" kern="0" dirty="0" smtClean="0">
                <a:solidFill>
                  <a:srgbClr val="000000"/>
                </a:solidFill>
                <a:latin typeface="Times New Roman" pitchFamily="18" charset="0"/>
                <a:cs typeface="Times New Roman" pitchFamily="18" charset="0"/>
              </a:rPr>
              <a:t>ATİK </a:t>
            </a:r>
            <a:r>
              <a:rPr lang="tr-TR" sz="2200" kern="0" dirty="0">
                <a:solidFill>
                  <a:srgbClr val="000000"/>
                </a:solidFill>
                <a:latin typeface="Times New Roman" pitchFamily="18" charset="0"/>
                <a:cs typeface="Times New Roman" pitchFamily="18" charset="0"/>
              </a:rPr>
              <a:t>maliyetine ilave edilecek giderler.</a:t>
            </a:r>
          </a:p>
          <a:p>
            <a:pPr marL="342900" lvl="0" indent="-342900" fontAlgn="base">
              <a:lnSpc>
                <a:spcPct val="80000"/>
              </a:lnSpc>
              <a:spcBef>
                <a:spcPct val="20000"/>
              </a:spcBef>
              <a:spcAft>
                <a:spcPct val="0"/>
              </a:spcAft>
              <a:buClr>
                <a:srgbClr val="000000"/>
              </a:buClr>
              <a:buSzPct val="75000"/>
              <a:buFont typeface="Wingdings" pitchFamily="2" charset="2"/>
              <a:buChar char="Ø"/>
            </a:pPr>
            <a:r>
              <a:rPr lang="tr-TR" sz="2200" u="sng" kern="0" dirty="0">
                <a:solidFill>
                  <a:srgbClr val="000000"/>
                </a:solidFill>
                <a:latin typeface="Times New Roman" pitchFamily="18" charset="0"/>
                <a:cs typeface="Times New Roman" pitchFamily="18" charset="0"/>
              </a:rPr>
              <a:t>Satın alma </a:t>
            </a:r>
            <a:r>
              <a:rPr lang="tr-TR" sz="2200" kern="0" dirty="0">
                <a:solidFill>
                  <a:srgbClr val="000000"/>
                </a:solidFill>
                <a:latin typeface="Times New Roman" pitchFamily="18" charset="0"/>
                <a:cs typeface="Times New Roman" pitchFamily="18" charset="0"/>
              </a:rPr>
              <a:t>bedeli,</a:t>
            </a:r>
          </a:p>
          <a:p>
            <a:pPr marL="342900" lvl="0" indent="-342900" fontAlgn="base">
              <a:lnSpc>
                <a:spcPct val="80000"/>
              </a:lnSpc>
              <a:spcBef>
                <a:spcPct val="20000"/>
              </a:spcBef>
              <a:spcAft>
                <a:spcPct val="0"/>
              </a:spcAft>
              <a:buClr>
                <a:srgbClr val="000000"/>
              </a:buClr>
              <a:buSzPct val="75000"/>
              <a:buFont typeface="Wingdings" pitchFamily="2" charset="2"/>
              <a:buChar char="Ø"/>
            </a:pPr>
            <a:r>
              <a:rPr lang="tr-TR" sz="2200" kern="0" dirty="0">
                <a:solidFill>
                  <a:srgbClr val="000000"/>
                </a:solidFill>
                <a:latin typeface="Times New Roman" pitchFamily="18" charset="0"/>
                <a:cs typeface="Times New Roman" pitchFamily="18" charset="0"/>
              </a:rPr>
              <a:t>Makine tesisatta </a:t>
            </a:r>
            <a:r>
              <a:rPr lang="tr-TR" sz="2200" u="sng" kern="0" dirty="0">
                <a:solidFill>
                  <a:srgbClr val="000000"/>
                </a:solidFill>
                <a:latin typeface="Times New Roman" pitchFamily="18" charset="0"/>
                <a:cs typeface="Times New Roman" pitchFamily="18" charset="0"/>
              </a:rPr>
              <a:t>gümrük vergileri, nakliye ve montaj </a:t>
            </a:r>
            <a:r>
              <a:rPr lang="tr-TR" sz="2200" kern="0" dirty="0">
                <a:solidFill>
                  <a:srgbClr val="000000"/>
                </a:solidFill>
                <a:latin typeface="Times New Roman" pitchFamily="18" charset="0"/>
                <a:cs typeface="Times New Roman" pitchFamily="18" charset="0"/>
              </a:rPr>
              <a:t>giderleri,</a:t>
            </a:r>
          </a:p>
          <a:p>
            <a:pPr marL="342900" lvl="0" indent="-342900" fontAlgn="base">
              <a:lnSpc>
                <a:spcPct val="80000"/>
              </a:lnSpc>
              <a:spcBef>
                <a:spcPct val="20000"/>
              </a:spcBef>
              <a:spcAft>
                <a:spcPct val="0"/>
              </a:spcAft>
              <a:buClr>
                <a:srgbClr val="000000"/>
              </a:buClr>
              <a:buSzPct val="75000"/>
              <a:buFont typeface="Wingdings" pitchFamily="2" charset="2"/>
              <a:buChar char="Ø"/>
            </a:pPr>
            <a:r>
              <a:rPr lang="tr-TR" sz="2200" kern="0" dirty="0">
                <a:solidFill>
                  <a:srgbClr val="000000"/>
                </a:solidFill>
                <a:latin typeface="Times New Roman" pitchFamily="18" charset="0"/>
                <a:cs typeface="Times New Roman" pitchFamily="18" charset="0"/>
              </a:rPr>
              <a:t>Mevcut bir binanın satın alınarak </a:t>
            </a:r>
            <a:r>
              <a:rPr lang="tr-TR" sz="2200" u="sng" kern="0" dirty="0">
                <a:solidFill>
                  <a:srgbClr val="000000"/>
                </a:solidFill>
                <a:latin typeface="Times New Roman" pitchFamily="18" charset="0"/>
                <a:cs typeface="Times New Roman" pitchFamily="18" charset="0"/>
              </a:rPr>
              <a:t>yıkılmasından ve arsanın tesviyesinden </a:t>
            </a:r>
            <a:r>
              <a:rPr lang="tr-TR" sz="2200" kern="0" dirty="0">
                <a:solidFill>
                  <a:srgbClr val="000000"/>
                </a:solidFill>
                <a:latin typeface="Times New Roman" pitchFamily="18" charset="0"/>
                <a:cs typeface="Times New Roman" pitchFamily="18" charset="0"/>
              </a:rPr>
              <a:t>oluşan giderler.</a:t>
            </a:r>
          </a:p>
          <a:p>
            <a:pPr marL="342900" lvl="0" indent="-342900" fontAlgn="base">
              <a:lnSpc>
                <a:spcPct val="80000"/>
              </a:lnSpc>
              <a:spcBef>
                <a:spcPct val="20000"/>
              </a:spcBef>
              <a:spcAft>
                <a:spcPct val="0"/>
              </a:spcAft>
              <a:buClr>
                <a:srgbClr val="000000"/>
              </a:buClr>
              <a:buSzPct val="75000"/>
              <a:buFont typeface="Wingdings" pitchFamily="2" charset="2"/>
              <a:buChar char="Ø"/>
            </a:pPr>
            <a:r>
              <a:rPr lang="tr-TR" sz="2200" kern="0" dirty="0">
                <a:solidFill>
                  <a:srgbClr val="000000"/>
                </a:solidFill>
                <a:latin typeface="Times New Roman" pitchFamily="18" charset="0"/>
                <a:cs typeface="Times New Roman" pitchFamily="18" charset="0"/>
              </a:rPr>
              <a:t>İmal ve inşa edilen iktisadi kıymetlerde, </a:t>
            </a:r>
            <a:r>
              <a:rPr lang="tr-TR" sz="2200" u="sng" kern="0" dirty="0">
                <a:solidFill>
                  <a:srgbClr val="000000"/>
                </a:solidFill>
                <a:latin typeface="Times New Roman" pitchFamily="18" charset="0"/>
                <a:cs typeface="Times New Roman" pitchFamily="18" charset="0"/>
              </a:rPr>
              <a:t>imal ve inşa bedelleri  </a:t>
            </a:r>
            <a:r>
              <a:rPr lang="tr-TR" sz="2200" kern="0" dirty="0">
                <a:solidFill>
                  <a:srgbClr val="000000"/>
                </a:solidFill>
                <a:latin typeface="Times New Roman" pitchFamily="18" charset="0"/>
                <a:cs typeface="Times New Roman" pitchFamily="18" charset="0"/>
              </a:rPr>
              <a:t>toplamından oluşur.</a:t>
            </a:r>
          </a:p>
          <a:p>
            <a:pPr marL="342900" lvl="0" indent="-342900" fontAlgn="base">
              <a:lnSpc>
                <a:spcPct val="80000"/>
              </a:lnSpc>
              <a:spcBef>
                <a:spcPct val="20000"/>
              </a:spcBef>
              <a:spcAft>
                <a:spcPct val="0"/>
              </a:spcAft>
              <a:buClr>
                <a:srgbClr val="000000"/>
              </a:buClr>
              <a:buSzPct val="75000"/>
              <a:buFont typeface="Wingdings" pitchFamily="2" charset="2"/>
              <a:buChar char="Ø"/>
            </a:pPr>
            <a:r>
              <a:rPr lang="tr-TR" sz="2200" kern="0" dirty="0">
                <a:solidFill>
                  <a:srgbClr val="000000"/>
                </a:solidFill>
                <a:latin typeface="Times New Roman" pitchFamily="18" charset="0"/>
                <a:cs typeface="Times New Roman" pitchFamily="18" charset="0"/>
              </a:rPr>
              <a:t>Yatırımın finansmanında kullanılan </a:t>
            </a:r>
            <a:r>
              <a:rPr lang="tr-TR" sz="2200" u="sng" kern="0" dirty="0">
                <a:solidFill>
                  <a:srgbClr val="000000"/>
                </a:solidFill>
                <a:latin typeface="Times New Roman" pitchFamily="18" charset="0"/>
                <a:cs typeface="Times New Roman" pitchFamily="18" charset="0"/>
              </a:rPr>
              <a:t>kredi faizleri ile yurt dışından döviz kredisi ile sabit kıymet ithali nedeniyle oluşan kur farları aktifleştirildikleri dönemde maliyete intikal ettirilmesi gerekir</a:t>
            </a:r>
            <a:r>
              <a:rPr lang="tr-TR" sz="2200" kern="0" dirty="0">
                <a:solidFill>
                  <a:srgbClr val="000000"/>
                </a:solidFill>
                <a:latin typeface="Times New Roman" pitchFamily="18" charset="0"/>
                <a:cs typeface="Times New Roman" pitchFamily="18" charset="0"/>
              </a:rPr>
              <a:t>.  sonraki dönemlerde maliyete veya giderleştirilmesi serbesttir. </a:t>
            </a:r>
          </a:p>
        </p:txBody>
      </p:sp>
      <p:pic>
        <p:nvPicPr>
          <p:cNvPr id="9" name="Picture 6" descr="j0283612"/>
          <p:cNvPicPr>
            <a:picLocks noChangeAspect="1" noChangeArrowheads="1" noCrop="1"/>
          </p:cNvPicPr>
          <p:nvPr/>
        </p:nvPicPr>
        <p:blipFill>
          <a:blip r:embed="rId2" cstate="print"/>
          <a:srcRect/>
          <a:stretch>
            <a:fillRect/>
          </a:stretch>
        </p:blipFill>
        <p:spPr bwMode="auto">
          <a:xfrm>
            <a:off x="7766411" y="1412776"/>
            <a:ext cx="922336" cy="922336"/>
          </a:xfrm>
          <a:prstGeom prst="rect">
            <a:avLst/>
          </a:prstGeom>
          <a:noFill/>
        </p:spPr>
      </p:pic>
    </p:spTree>
    <p:extLst>
      <p:ext uri="{BB962C8B-B14F-4D97-AF65-F5344CB8AC3E}">
        <p14:creationId xmlns:p14="http://schemas.microsoft.com/office/powerpoint/2010/main" val="216589855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192688" cy="792088"/>
          </a:xfrm>
        </p:spPr>
        <p:txBody>
          <a:bodyPr>
            <a:normAutofit fontScale="90000"/>
          </a:bodyPr>
          <a:lstStyle/>
          <a:p>
            <a:pPr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59</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00007D"/>
              </a:buClr>
              <a:buSzPct val="75000"/>
            </a:pPr>
            <a:r>
              <a:rPr lang="tr-TR" sz="2400" b="1" kern="0" dirty="0">
                <a:solidFill>
                  <a:srgbClr val="000000"/>
                </a:solidFill>
                <a:latin typeface="Times New Roman" pitchFamily="18" charset="0"/>
                <a:cs typeface="Times New Roman" pitchFamily="18" charset="0"/>
              </a:rPr>
              <a:t>Maliyet bedeline eklenmesi </a:t>
            </a:r>
            <a:r>
              <a:rPr lang="tr-TR" sz="2400" b="1" u="sng" kern="0" dirty="0">
                <a:solidFill>
                  <a:srgbClr val="000000"/>
                </a:solidFill>
                <a:latin typeface="Times New Roman" pitchFamily="18" charset="0"/>
                <a:cs typeface="Times New Roman" pitchFamily="18" charset="0"/>
              </a:rPr>
              <a:t>ihtiyari</a:t>
            </a:r>
            <a:r>
              <a:rPr lang="tr-TR" sz="2400" b="1" kern="0" dirty="0">
                <a:solidFill>
                  <a:srgbClr val="000000"/>
                </a:solidFill>
                <a:latin typeface="Times New Roman" pitchFamily="18" charset="0"/>
                <a:cs typeface="Times New Roman" pitchFamily="18" charset="0"/>
              </a:rPr>
              <a:t> giderler</a:t>
            </a:r>
            <a:r>
              <a:rPr lang="tr-TR" sz="2400" kern="0" dirty="0">
                <a:solidFill>
                  <a:srgbClr val="000000"/>
                </a:solidFill>
                <a:latin typeface="Times New Roman" pitchFamily="18" charset="0"/>
                <a:cs typeface="Times New Roman" pitchFamily="18" charset="0"/>
              </a:rPr>
              <a:t>.</a:t>
            </a:r>
          </a:p>
          <a:p>
            <a:pPr marL="342900" lvl="0" indent="-342900" fontAlgn="base">
              <a:spcBef>
                <a:spcPct val="20000"/>
              </a:spcBef>
              <a:spcAft>
                <a:spcPct val="0"/>
              </a:spcAft>
              <a:buClr>
                <a:srgbClr val="00007D"/>
              </a:buClr>
              <a:buSzPct val="75000"/>
            </a:pPr>
            <a:endParaRPr lang="tr-TR" sz="2400" kern="0" dirty="0">
              <a:solidFill>
                <a:srgbClr val="000000"/>
              </a:solidFill>
              <a:latin typeface="Times New Roman" pitchFamily="18" charset="0"/>
              <a:cs typeface="Times New Roman" pitchFamily="18" charset="0"/>
            </a:endParaRPr>
          </a:p>
          <a:p>
            <a:pPr marL="342900" lvl="0" indent="-342900" fontAlgn="base">
              <a:spcBef>
                <a:spcPct val="20000"/>
              </a:spcBef>
              <a:spcAft>
                <a:spcPct val="0"/>
              </a:spcAft>
              <a:buClr>
                <a:srgbClr val="00007D"/>
              </a:buClr>
              <a:buSzPct val="75000"/>
            </a:pPr>
            <a:r>
              <a:rPr lang="tr-TR" sz="2400" kern="0" dirty="0">
                <a:solidFill>
                  <a:srgbClr val="000000"/>
                </a:solidFill>
                <a:latin typeface="Times New Roman" pitchFamily="18" charset="0"/>
                <a:cs typeface="Times New Roman" pitchFamily="18" charset="0"/>
              </a:rPr>
              <a:t>    Satın alınmaları sırasında ödenen </a:t>
            </a:r>
          </a:p>
          <a:p>
            <a:pPr marL="342900" lvl="0" indent="-342900" fontAlgn="base">
              <a:spcBef>
                <a:spcPct val="20000"/>
              </a:spcBef>
              <a:spcAft>
                <a:spcPct val="0"/>
              </a:spcAft>
              <a:buClr>
                <a:srgbClr val="FF3300"/>
              </a:buClr>
              <a:buSzPct val="75000"/>
              <a:buFont typeface="Wingdings" pitchFamily="2" charset="2"/>
              <a:buChar char="ü"/>
            </a:pPr>
            <a:r>
              <a:rPr lang="tr-TR" sz="2400" kern="0" dirty="0">
                <a:solidFill>
                  <a:srgbClr val="000000"/>
                </a:solidFill>
                <a:latin typeface="Times New Roman" pitchFamily="18" charset="0"/>
                <a:cs typeface="Times New Roman" pitchFamily="18" charset="0"/>
              </a:rPr>
              <a:t>Noter, </a:t>
            </a:r>
          </a:p>
          <a:p>
            <a:pPr marL="342900" lvl="0" indent="-342900" fontAlgn="base">
              <a:spcBef>
                <a:spcPct val="20000"/>
              </a:spcBef>
              <a:spcAft>
                <a:spcPct val="0"/>
              </a:spcAft>
              <a:buClr>
                <a:srgbClr val="FF3300"/>
              </a:buClr>
              <a:buSzPct val="75000"/>
              <a:buFont typeface="Wingdings" pitchFamily="2" charset="2"/>
              <a:buChar char="ü"/>
            </a:pPr>
            <a:r>
              <a:rPr lang="tr-TR" sz="2400" kern="0" dirty="0">
                <a:solidFill>
                  <a:srgbClr val="000000"/>
                </a:solidFill>
                <a:latin typeface="Times New Roman" pitchFamily="18" charset="0"/>
                <a:cs typeface="Times New Roman" pitchFamily="18" charset="0"/>
              </a:rPr>
              <a:t>Mahkeme, </a:t>
            </a:r>
          </a:p>
          <a:p>
            <a:pPr marL="342900" lvl="0" indent="-342900" fontAlgn="base">
              <a:spcBef>
                <a:spcPct val="20000"/>
              </a:spcBef>
              <a:spcAft>
                <a:spcPct val="0"/>
              </a:spcAft>
              <a:buClr>
                <a:srgbClr val="FF3300"/>
              </a:buClr>
              <a:buSzPct val="75000"/>
              <a:buFont typeface="Wingdings" pitchFamily="2" charset="2"/>
              <a:buChar char="ü"/>
            </a:pPr>
            <a:r>
              <a:rPr lang="tr-TR" sz="2400" kern="0" dirty="0">
                <a:solidFill>
                  <a:srgbClr val="000000"/>
                </a:solidFill>
                <a:latin typeface="Times New Roman" pitchFamily="18" charset="0"/>
                <a:cs typeface="Times New Roman" pitchFamily="18" charset="0"/>
              </a:rPr>
              <a:t>Kıymet takdiri, </a:t>
            </a:r>
          </a:p>
          <a:p>
            <a:pPr marL="342900" lvl="0" indent="-342900" fontAlgn="base">
              <a:spcBef>
                <a:spcPct val="20000"/>
              </a:spcBef>
              <a:spcAft>
                <a:spcPct val="0"/>
              </a:spcAft>
              <a:buClr>
                <a:srgbClr val="FF3300"/>
              </a:buClr>
              <a:buSzPct val="75000"/>
              <a:buFont typeface="Wingdings" pitchFamily="2" charset="2"/>
              <a:buChar char="ü"/>
            </a:pPr>
            <a:r>
              <a:rPr lang="tr-TR" sz="2400" kern="0" dirty="0">
                <a:solidFill>
                  <a:srgbClr val="000000"/>
                </a:solidFill>
                <a:latin typeface="Times New Roman" pitchFamily="18" charset="0"/>
                <a:cs typeface="Times New Roman" pitchFamily="18" charset="0"/>
              </a:rPr>
              <a:t>Komisyon ve Tellaliye, </a:t>
            </a:r>
          </a:p>
          <a:p>
            <a:pPr marL="342900" lvl="0" indent="-342900" fontAlgn="base">
              <a:spcBef>
                <a:spcPct val="20000"/>
              </a:spcBef>
              <a:spcAft>
                <a:spcPct val="0"/>
              </a:spcAft>
              <a:buClr>
                <a:srgbClr val="FF3300"/>
              </a:buClr>
              <a:buSzPct val="75000"/>
              <a:buFont typeface="Wingdings" pitchFamily="2" charset="2"/>
              <a:buChar char="ü"/>
            </a:pPr>
            <a:r>
              <a:rPr lang="tr-TR" sz="2400" kern="0" dirty="0">
                <a:solidFill>
                  <a:srgbClr val="000000"/>
                </a:solidFill>
                <a:latin typeface="Times New Roman" pitchFamily="18" charset="0"/>
                <a:cs typeface="Times New Roman" pitchFamily="18" charset="0"/>
              </a:rPr>
              <a:t>Emlak alım ve taşıt alım vergileri. </a:t>
            </a:r>
          </a:p>
          <a:p>
            <a:pPr marL="342900" lvl="0" indent="-342900" fontAlgn="base">
              <a:spcBef>
                <a:spcPct val="20000"/>
              </a:spcBef>
              <a:spcAft>
                <a:spcPct val="0"/>
              </a:spcAft>
              <a:buClr>
                <a:srgbClr val="FF3300"/>
              </a:buClr>
              <a:buSzPct val="75000"/>
              <a:buFont typeface="Wingdings" pitchFamily="2" charset="2"/>
              <a:buChar char="ü"/>
            </a:pPr>
            <a:r>
              <a:rPr lang="tr-TR" sz="2400" kern="0" dirty="0">
                <a:solidFill>
                  <a:srgbClr val="000000"/>
                </a:solidFill>
                <a:latin typeface="Times New Roman" pitchFamily="18" charset="0"/>
                <a:cs typeface="Times New Roman" pitchFamily="18" charset="0"/>
              </a:rPr>
              <a:t>ÖTV</a:t>
            </a:r>
          </a:p>
          <a:p>
            <a:pPr marL="342900" lvl="0" indent="-342900" fontAlgn="base">
              <a:spcBef>
                <a:spcPct val="20000"/>
              </a:spcBef>
              <a:spcAft>
                <a:spcPct val="0"/>
              </a:spcAft>
              <a:buClr>
                <a:srgbClr val="FF3300"/>
              </a:buClr>
              <a:buSzPct val="75000"/>
              <a:buFont typeface="Wingdings" pitchFamily="2" charset="2"/>
              <a:buChar char="ü"/>
            </a:pPr>
            <a:r>
              <a:rPr lang="tr-TR" sz="2400" kern="0" dirty="0">
                <a:solidFill>
                  <a:srgbClr val="000000"/>
                </a:solidFill>
                <a:latin typeface="Times New Roman" pitchFamily="18" charset="0"/>
                <a:cs typeface="Times New Roman" pitchFamily="18" charset="0"/>
              </a:rPr>
              <a:t>Binek otomobil alımında ödenen KDV</a:t>
            </a:r>
          </a:p>
        </p:txBody>
      </p:sp>
      <p:pic>
        <p:nvPicPr>
          <p:cNvPr id="7" name="Picture 6" descr="j0283512"/>
          <p:cNvPicPr>
            <a:picLocks noChangeAspect="1" noChangeArrowheads="1" noCrop="1"/>
          </p:cNvPicPr>
          <p:nvPr/>
        </p:nvPicPr>
        <p:blipFill>
          <a:blip r:embed="rId2" cstate="print"/>
          <a:srcRect/>
          <a:stretch>
            <a:fillRect/>
          </a:stretch>
        </p:blipFill>
        <p:spPr bwMode="auto">
          <a:xfrm>
            <a:off x="7173912" y="2996962"/>
            <a:ext cx="1512888" cy="1470025"/>
          </a:xfrm>
          <a:prstGeom prst="rect">
            <a:avLst/>
          </a:prstGeom>
          <a:noFill/>
        </p:spPr>
      </p:pic>
    </p:spTree>
    <p:extLst>
      <p:ext uri="{BB962C8B-B14F-4D97-AF65-F5344CB8AC3E}">
        <p14:creationId xmlns:p14="http://schemas.microsoft.com/office/powerpoint/2010/main" val="3574209330"/>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dirty="0"/>
          </a:p>
        </p:txBody>
      </p:sp>
      <p:sp>
        <p:nvSpPr>
          <p:cNvPr id="3" name="2 İçerik Yer Tutucusu"/>
          <p:cNvSpPr>
            <a:spLocks noGrp="1"/>
          </p:cNvSpPr>
          <p:nvPr>
            <p:ph idx="1"/>
          </p:nvPr>
        </p:nvSpPr>
        <p:spPr/>
        <p:txBody>
          <a:bodyPr>
            <a:normAutofit/>
          </a:bodyPr>
          <a:lstStyle/>
          <a:p>
            <a:pPr>
              <a:buFont typeface="Wingdings" pitchFamily="2" charset="2"/>
              <a:buChar char="Ø"/>
            </a:pPr>
            <a:r>
              <a:rPr lang="tr-TR" sz="2400" b="1" dirty="0" smtClean="0">
                <a:latin typeface="Times New Roman" pitchFamily="18" charset="0"/>
                <a:cs typeface="Times New Roman" pitchFamily="18" charset="0"/>
              </a:rPr>
              <a:t>KASA FAZLASI / ORTAKLAR CARİ</a:t>
            </a:r>
          </a:p>
          <a:p>
            <a:pPr algn="just"/>
            <a:endParaRPr lang="tr-TR" sz="2400" dirty="0" smtClean="0">
              <a:latin typeface="Times New Roman" pitchFamily="18" charset="0"/>
              <a:cs typeface="Times New Roman" pitchFamily="18" charset="0"/>
            </a:endParaRPr>
          </a:p>
          <a:p>
            <a:pPr algn="just"/>
            <a:r>
              <a:rPr lang="tr-TR" sz="2400" b="1" dirty="0" smtClean="0">
                <a:latin typeface="Times New Roman" pitchFamily="18" charset="0"/>
                <a:cs typeface="Times New Roman" pitchFamily="18" charset="0"/>
              </a:rPr>
              <a:t>Vergisel açıdan kasa fazlası:</a:t>
            </a:r>
          </a:p>
          <a:p>
            <a:pPr algn="just"/>
            <a:r>
              <a:rPr lang="tr-TR" sz="2400" dirty="0">
                <a:latin typeface="Times New Roman" pitchFamily="18" charset="0"/>
                <a:cs typeface="Times New Roman" pitchFamily="18" charset="0"/>
              </a:rPr>
              <a:t>K</a:t>
            </a:r>
            <a:r>
              <a:rPr lang="tr-TR" sz="2400" dirty="0" smtClean="0">
                <a:latin typeface="Times New Roman" pitchFamily="18" charset="0"/>
                <a:cs typeface="Times New Roman" pitchFamily="18" charset="0"/>
              </a:rPr>
              <a:t>asa hesabının bakiyesi ticari hayatın gereklerinin üzerinde  olduğu ve işletmenin gelir hanesine girmeyecek bir şekilde, işletme </a:t>
            </a:r>
            <a:r>
              <a:rPr lang="tr-TR" sz="2400" b="1" dirty="0" smtClean="0">
                <a:latin typeface="Times New Roman" pitchFamily="18" charset="0"/>
                <a:cs typeface="Times New Roman" pitchFamily="18" charset="0"/>
              </a:rPr>
              <a:t>kayıtlarının dışında değerlendirildiği</a:t>
            </a:r>
            <a:r>
              <a:rPr lang="tr-TR" sz="2400" dirty="0" smtClean="0">
                <a:latin typeface="Times New Roman" pitchFamily="18" charset="0"/>
                <a:cs typeface="Times New Roman" pitchFamily="18" charset="0"/>
              </a:rPr>
              <a:t> kabul edilen tutardır.</a:t>
            </a:r>
          </a:p>
          <a:p>
            <a:pPr algn="just"/>
            <a:endParaRPr lang="tr-TR" sz="2400" dirty="0" smtClean="0">
              <a:latin typeface="Times New Roman" pitchFamily="18" charset="0"/>
              <a:cs typeface="Times New Roman" pitchFamily="18" charset="0"/>
            </a:endParaRPr>
          </a:p>
          <a:p>
            <a:pPr algn="just"/>
            <a:r>
              <a:rPr lang="tr-TR" sz="2400" b="1" dirty="0" smtClean="0">
                <a:latin typeface="Times New Roman" pitchFamily="18" charset="0"/>
                <a:cs typeface="Times New Roman" pitchFamily="18" charset="0"/>
              </a:rPr>
              <a:t>Azami kasa tutarı</a:t>
            </a:r>
            <a:r>
              <a:rPr lang="tr-TR" sz="2400" dirty="0" smtClean="0">
                <a:latin typeface="Times New Roman" pitchFamily="18" charset="0"/>
                <a:cs typeface="Times New Roman" pitchFamily="18" charset="0"/>
              </a:rPr>
              <a:t>  tespit edilecek ve asgari tutarın üzerinde kalan bakiyeler faiz hesabında dikkat alınacaktır. </a:t>
            </a:r>
            <a:r>
              <a:rPr lang="tr-TR" sz="2400" dirty="0" smtClean="0"/>
              <a:t> </a:t>
            </a:r>
          </a:p>
          <a:p>
            <a:pPr marL="0" indent="0" algn="just">
              <a:buNone/>
            </a:pPr>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Veri Yer Tutucusu"/>
          <p:cNvSpPr>
            <a:spLocks noGrp="1"/>
          </p:cNvSpPr>
          <p:nvPr>
            <p:ph type="dt" sz="half" idx="10"/>
          </p:nvPr>
        </p:nvSpPr>
        <p:spPr/>
        <p:txBody>
          <a:bodyPr/>
          <a:lstStyle/>
          <a:p>
            <a:endParaRPr lang="en-US" dirty="0"/>
          </a:p>
        </p:txBody>
      </p:sp>
      <p:sp>
        <p:nvSpPr>
          <p:cNvPr id="5" name="4 Slayt Numarası Yer Tutucusu"/>
          <p:cNvSpPr>
            <a:spLocks noGrp="1"/>
          </p:cNvSpPr>
          <p:nvPr>
            <p:ph type="sldNum" sz="quarter" idx="12"/>
          </p:nvPr>
        </p:nvSpPr>
        <p:spPr/>
        <p:txBody>
          <a:bodyPr/>
          <a:lstStyle/>
          <a:p>
            <a:fld id="{D69FA0D1-DEE6-FA4B-AF71-8F5B3360E0F2}" type="slidenum">
              <a:rPr lang="en-US" smtClean="0"/>
              <a:pPr/>
              <a:t>6</a:t>
            </a:fld>
            <a:endParaRPr lang="en-US" dirty="0"/>
          </a:p>
        </p:txBody>
      </p:sp>
    </p:spTree>
    <p:extLst>
      <p:ext uri="{BB962C8B-B14F-4D97-AF65-F5344CB8AC3E}">
        <p14:creationId xmlns:p14="http://schemas.microsoft.com/office/powerpoint/2010/main" val="3300936462"/>
      </p:ext>
    </p:extLst>
  </p:cSld>
  <p:clrMapOvr>
    <a:masterClrMapping/>
  </p:clrMapOvr>
  <p:transition spd="med">
    <p:strips dir="l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192688" cy="792088"/>
          </a:xfrm>
        </p:spPr>
        <p:txBody>
          <a:bodyPr>
            <a:normAutofit fontScale="90000"/>
          </a:bodyPr>
          <a:lstStyle/>
          <a:p>
            <a:pPr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60</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4013" lvl="0" fontAlgn="base">
              <a:spcBef>
                <a:spcPct val="20000"/>
              </a:spcBef>
              <a:spcAft>
                <a:spcPct val="0"/>
              </a:spcAft>
              <a:defRPr/>
            </a:pPr>
            <a:r>
              <a:rPr lang="tr-TR" sz="2400" dirty="0" smtClean="0">
                <a:latin typeface="Times New Roman" pitchFamily="18" charset="0"/>
                <a:cs typeface="Times New Roman" pitchFamily="18" charset="0"/>
              </a:rPr>
              <a:t> </a:t>
            </a:r>
          </a:p>
          <a:p>
            <a:r>
              <a:rPr lang="tr-TR" sz="2400" b="1" u="sng" dirty="0" smtClean="0">
                <a:latin typeface="Times New Roman" pitchFamily="18" charset="0"/>
                <a:cs typeface="Times New Roman" pitchFamily="18" charset="0"/>
              </a:rPr>
              <a:t>Maliyet </a:t>
            </a:r>
            <a:r>
              <a:rPr lang="tr-TR" sz="2400" b="1" u="sng" dirty="0">
                <a:latin typeface="Times New Roman" pitchFamily="18" charset="0"/>
                <a:cs typeface="Times New Roman" pitchFamily="18" charset="0"/>
              </a:rPr>
              <a:t>bedelini artıran giderler</a:t>
            </a:r>
          </a:p>
          <a:p>
            <a:pPr>
              <a:buFont typeface="Wingdings" pitchFamily="2" charset="2"/>
              <a:buNone/>
            </a:pPr>
            <a:endParaRPr lang="tr-TR" sz="2400" dirty="0">
              <a:latin typeface="Times New Roman" pitchFamily="18" charset="0"/>
              <a:cs typeface="Times New Roman" pitchFamily="18" charset="0"/>
            </a:endParaRPr>
          </a:p>
          <a:p>
            <a:pPr>
              <a:buClr>
                <a:schemeClr val="tx1"/>
              </a:buClr>
              <a:buFont typeface="Wingdings" pitchFamily="2" charset="2"/>
              <a:buChar char="Ø"/>
            </a:pPr>
            <a:r>
              <a:rPr lang="tr-TR" sz="2400" dirty="0">
                <a:latin typeface="Times New Roman" pitchFamily="18" charset="0"/>
                <a:cs typeface="Times New Roman" pitchFamily="18" charset="0"/>
              </a:rPr>
              <a:t>İktisadi kıymetin </a:t>
            </a:r>
            <a:r>
              <a:rPr lang="tr-TR" sz="2400" b="1" u="sng" dirty="0">
                <a:latin typeface="Times New Roman" pitchFamily="18" charset="0"/>
                <a:cs typeface="Times New Roman" pitchFamily="18" charset="0"/>
              </a:rPr>
              <a:t>ömrünü uzatan harcamalar,</a:t>
            </a:r>
          </a:p>
          <a:p>
            <a:pPr>
              <a:buClr>
                <a:schemeClr val="tx1"/>
              </a:buClr>
              <a:buFont typeface="Wingdings" pitchFamily="2" charset="2"/>
              <a:buChar char="Ø"/>
            </a:pPr>
            <a:r>
              <a:rPr lang="tr-TR" sz="2400" dirty="0">
                <a:latin typeface="Times New Roman" pitchFamily="18" charset="0"/>
                <a:cs typeface="Times New Roman" pitchFamily="18" charset="0"/>
              </a:rPr>
              <a:t>Normal iktisadi ömründe, </a:t>
            </a:r>
            <a:r>
              <a:rPr lang="tr-TR" sz="2400" b="1" u="sng" dirty="0">
                <a:latin typeface="Times New Roman" pitchFamily="18" charset="0"/>
                <a:cs typeface="Times New Roman" pitchFamily="18" charset="0"/>
              </a:rPr>
              <a:t>fonksiyonlarını değiştiren harcamalar.</a:t>
            </a:r>
          </a:p>
          <a:p>
            <a:pPr>
              <a:buClr>
                <a:schemeClr val="tx1"/>
              </a:buClr>
              <a:buFont typeface="Wingdings" pitchFamily="2" charset="2"/>
              <a:buNone/>
            </a:pPr>
            <a:r>
              <a:rPr lang="tr-TR" sz="2400" dirty="0">
                <a:latin typeface="Times New Roman" pitchFamily="18" charset="0"/>
                <a:cs typeface="Times New Roman" pitchFamily="18" charset="0"/>
              </a:rPr>
              <a:t>     </a:t>
            </a:r>
          </a:p>
          <a:p>
            <a:pPr>
              <a:buClr>
                <a:schemeClr val="tx1"/>
              </a:buClr>
              <a:buFont typeface="Wingdings" pitchFamily="2" charset="2"/>
              <a:buChar char="Ø"/>
            </a:pPr>
            <a:r>
              <a:rPr lang="tr-TR" sz="2400" dirty="0">
                <a:latin typeface="Times New Roman" pitchFamily="18" charset="0"/>
                <a:cs typeface="Times New Roman" pitchFamily="18" charset="0"/>
              </a:rPr>
              <a:t>Normal bakım, tamir ve temizleme giderleri maliyete eklenmeyerek doğrudan gider yazılır.</a:t>
            </a:r>
          </a:p>
          <a:p>
            <a:pPr marL="354013" marR="0" lvl="0" algn="l" defTabSz="457200" rtl="0" eaLnBrk="1" fontAlgn="base" latinLnBrk="0" hangingPunct="1">
              <a:lnSpc>
                <a:spcPct val="100000"/>
              </a:lnSpc>
              <a:spcBef>
                <a:spcPct val="20000"/>
              </a:spcBef>
              <a:spcAft>
                <a:spcPct val="0"/>
              </a:spcAft>
              <a:buClrTx/>
              <a:buSzTx/>
              <a:tabLst/>
              <a:defRPr/>
            </a:pPr>
            <a:endParaRPr lang="tr-TR" sz="2400" dirty="0" smtClean="0">
              <a:latin typeface="Times New Roman" pitchFamily="18" charset="0"/>
              <a:cs typeface="Times New Roman" pitchFamily="18" charset="0"/>
            </a:endParaRPr>
          </a:p>
          <a:p>
            <a:pPr marL="354013" marR="0" lvl="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p>
          <a:p>
            <a:pPr marL="354013" marR="0" lvl="0" algn="l" defTabSz="457200" rtl="0" eaLnBrk="1" fontAlgn="base" latinLnBrk="0" hangingPunct="1">
              <a:lnSpc>
                <a:spcPct val="100000"/>
              </a:lnSpc>
              <a:spcBef>
                <a:spcPct val="20000"/>
              </a:spcBef>
              <a:spcAft>
                <a:spcPct val="0"/>
              </a:spcAft>
              <a:buClrTx/>
              <a:buSzTx/>
              <a:tabLst/>
              <a:defRPr/>
            </a:pPr>
            <a:endParaRPr lang="tr-TR" sz="2400" dirty="0" smtClean="0">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7" name="Picture 5" descr="j0236390"/>
          <p:cNvPicPr>
            <a:picLocks noChangeAspect="1" noChangeArrowheads="1" noCrop="1"/>
          </p:cNvPicPr>
          <p:nvPr/>
        </p:nvPicPr>
        <p:blipFill>
          <a:blip r:embed="rId2" cstate="print"/>
          <a:srcRect/>
          <a:stretch>
            <a:fillRect/>
          </a:stretch>
        </p:blipFill>
        <p:spPr bwMode="auto">
          <a:xfrm>
            <a:off x="8107117" y="1844824"/>
            <a:ext cx="752475" cy="1693863"/>
          </a:xfrm>
          <a:prstGeom prst="rect">
            <a:avLst/>
          </a:prstGeom>
          <a:noFill/>
        </p:spPr>
      </p:pic>
    </p:spTree>
    <p:extLst>
      <p:ext uri="{BB962C8B-B14F-4D97-AF65-F5344CB8AC3E}">
        <p14:creationId xmlns:p14="http://schemas.microsoft.com/office/powerpoint/2010/main" val="19641687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192688" cy="792088"/>
          </a:xfrm>
        </p:spPr>
        <p:txBody>
          <a:bodyPr>
            <a:normAutofit fontScale="90000"/>
          </a:bodyPr>
          <a:lstStyle/>
          <a:p>
            <a:pPr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61</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4013" lvl="0" fontAlgn="base">
              <a:spcBef>
                <a:spcPct val="20000"/>
              </a:spcBef>
              <a:spcAft>
                <a:spcPct val="0"/>
              </a:spcAft>
              <a:defRPr/>
            </a:pPr>
            <a:r>
              <a:rPr lang="tr-TR" sz="2200" dirty="0" smtClean="0">
                <a:latin typeface="Times New Roman" pitchFamily="18" charset="0"/>
                <a:cs typeface="Times New Roman" pitchFamily="18" charset="0"/>
              </a:rPr>
              <a:t> </a:t>
            </a:r>
            <a:r>
              <a:rPr lang="tr-TR" sz="2200" u="sng" kern="0" dirty="0" smtClean="0">
                <a:solidFill>
                  <a:srgbClr val="000000"/>
                </a:solidFill>
                <a:latin typeface="Times New Roman" pitchFamily="18" charset="0"/>
                <a:cs typeface="Times New Roman" pitchFamily="18" charset="0"/>
              </a:rPr>
              <a:t>Amortismanlar</a:t>
            </a:r>
            <a:endParaRPr lang="tr-TR" sz="2200" u="sng" kern="0" dirty="0">
              <a:solidFill>
                <a:srgbClr val="000000"/>
              </a:solidFill>
              <a:latin typeface="Times New Roman" pitchFamily="18" charset="0"/>
              <a:cs typeface="Times New Roman" pitchFamily="18" charset="0"/>
            </a:endParaRPr>
          </a:p>
          <a:p>
            <a:pPr marL="342900" lvl="0" indent="-342900" fontAlgn="base">
              <a:lnSpc>
                <a:spcPct val="80000"/>
              </a:lnSpc>
              <a:spcBef>
                <a:spcPct val="20000"/>
              </a:spcBef>
              <a:spcAft>
                <a:spcPct val="0"/>
              </a:spcAft>
              <a:buClr>
                <a:srgbClr val="00007D"/>
              </a:buClr>
              <a:buSzPct val="75000"/>
            </a:pPr>
            <a:endParaRPr lang="tr-TR" sz="2200" kern="0" dirty="0">
              <a:solidFill>
                <a:srgbClr val="000000"/>
              </a:solidFill>
              <a:latin typeface="Times New Roman" pitchFamily="18" charset="0"/>
              <a:cs typeface="Times New Roman" pitchFamily="18" charset="0"/>
            </a:endParaRPr>
          </a:p>
          <a:p>
            <a:pPr marL="342900" lvl="0" indent="-342900" fontAlgn="base">
              <a:lnSpc>
                <a:spcPct val="80000"/>
              </a:lnSpc>
              <a:spcBef>
                <a:spcPct val="20000"/>
              </a:spcBef>
              <a:spcAft>
                <a:spcPct val="0"/>
              </a:spcAft>
              <a:buClr>
                <a:srgbClr val="000000"/>
              </a:buClr>
              <a:buSzPct val="75000"/>
              <a:buFont typeface="Wingdings" pitchFamily="2" charset="2"/>
              <a:buChar char="Ø"/>
            </a:pPr>
            <a:r>
              <a:rPr lang="tr-TR" sz="2200" kern="0" dirty="0">
                <a:solidFill>
                  <a:srgbClr val="000000"/>
                </a:solidFill>
                <a:latin typeface="Times New Roman" pitchFamily="18" charset="0"/>
                <a:cs typeface="Times New Roman" pitchFamily="18" charset="0"/>
              </a:rPr>
              <a:t>İşletmede bir yıldan fazla kullanılan,</a:t>
            </a:r>
          </a:p>
          <a:p>
            <a:pPr marL="342900" lvl="0" indent="-342900" fontAlgn="base">
              <a:lnSpc>
                <a:spcPct val="80000"/>
              </a:lnSpc>
              <a:spcBef>
                <a:spcPct val="20000"/>
              </a:spcBef>
              <a:spcAft>
                <a:spcPct val="0"/>
              </a:spcAft>
              <a:buClr>
                <a:srgbClr val="000000"/>
              </a:buClr>
              <a:buSzPct val="75000"/>
              <a:buFont typeface="Wingdings" pitchFamily="2" charset="2"/>
              <a:buChar char="Ø"/>
            </a:pPr>
            <a:r>
              <a:rPr lang="tr-TR" sz="2200" kern="0" dirty="0">
                <a:solidFill>
                  <a:srgbClr val="000000"/>
                </a:solidFill>
                <a:latin typeface="Times New Roman" pitchFamily="18" charset="0"/>
                <a:cs typeface="Times New Roman" pitchFamily="18" charset="0"/>
              </a:rPr>
              <a:t>Yıpranmaya aşınmaya veya kıymetten düşmeye maruz bulunan,</a:t>
            </a:r>
          </a:p>
          <a:p>
            <a:pPr marL="342900" lvl="0" indent="-342900" fontAlgn="base">
              <a:lnSpc>
                <a:spcPct val="80000"/>
              </a:lnSpc>
              <a:spcBef>
                <a:spcPct val="20000"/>
              </a:spcBef>
              <a:spcAft>
                <a:spcPct val="0"/>
              </a:spcAft>
              <a:buClr>
                <a:srgbClr val="000000"/>
              </a:buClr>
              <a:buSzPct val="75000"/>
              <a:buFont typeface="Wingdings" pitchFamily="2" charset="2"/>
              <a:buChar char="Ø"/>
            </a:pPr>
            <a:r>
              <a:rPr lang="tr-TR" sz="2200" kern="0" dirty="0">
                <a:solidFill>
                  <a:srgbClr val="000000"/>
                </a:solidFill>
                <a:latin typeface="Times New Roman" pitchFamily="18" charset="0"/>
                <a:cs typeface="Times New Roman" pitchFamily="18" charset="0"/>
              </a:rPr>
              <a:t>Envantere dahil olan ve işletmede kullanılan,</a:t>
            </a:r>
          </a:p>
          <a:p>
            <a:pPr marL="342900" lvl="0" indent="-342900" fontAlgn="base">
              <a:lnSpc>
                <a:spcPct val="80000"/>
              </a:lnSpc>
              <a:spcBef>
                <a:spcPct val="20000"/>
              </a:spcBef>
              <a:spcAft>
                <a:spcPct val="0"/>
              </a:spcAft>
              <a:buClr>
                <a:srgbClr val="000000"/>
              </a:buClr>
              <a:buSzPct val="75000"/>
              <a:buFont typeface="Wingdings" pitchFamily="2" charset="2"/>
              <a:buChar char="Ø"/>
            </a:pPr>
            <a:r>
              <a:rPr lang="tr-TR" sz="2200" kern="0" dirty="0">
                <a:solidFill>
                  <a:srgbClr val="000000"/>
                </a:solidFill>
                <a:latin typeface="Times New Roman" pitchFamily="18" charset="0"/>
                <a:cs typeface="Times New Roman" pitchFamily="18" charset="0"/>
              </a:rPr>
              <a:t>Değeri belli tutarı aşan (</a:t>
            </a:r>
            <a:r>
              <a:rPr lang="tr-TR" sz="2200" kern="0" dirty="0" smtClean="0">
                <a:solidFill>
                  <a:srgbClr val="000000"/>
                </a:solidFill>
                <a:latin typeface="Times New Roman" pitchFamily="18" charset="0"/>
                <a:cs typeface="Times New Roman" pitchFamily="18" charset="0"/>
              </a:rPr>
              <a:t>2014 </a:t>
            </a:r>
            <a:r>
              <a:rPr lang="tr-TR" sz="2200" kern="0" dirty="0">
                <a:solidFill>
                  <a:srgbClr val="000000"/>
                </a:solidFill>
                <a:latin typeface="Times New Roman" pitchFamily="18" charset="0"/>
                <a:cs typeface="Times New Roman" pitchFamily="18" charset="0"/>
              </a:rPr>
              <a:t>yılı 800 TL)</a:t>
            </a:r>
          </a:p>
          <a:p>
            <a:pPr marL="342900" lvl="0" indent="-342900" fontAlgn="base">
              <a:lnSpc>
                <a:spcPct val="80000"/>
              </a:lnSpc>
              <a:spcBef>
                <a:spcPct val="20000"/>
              </a:spcBef>
              <a:spcAft>
                <a:spcPct val="0"/>
              </a:spcAft>
              <a:buClr>
                <a:srgbClr val="000000"/>
              </a:buClr>
              <a:buSzPct val="75000"/>
            </a:pPr>
            <a:endParaRPr lang="tr-TR" sz="2200" kern="0" dirty="0">
              <a:solidFill>
                <a:srgbClr val="000000"/>
              </a:solidFill>
              <a:latin typeface="Times New Roman" pitchFamily="18" charset="0"/>
              <a:cs typeface="Times New Roman" pitchFamily="18" charset="0"/>
            </a:endParaRPr>
          </a:p>
          <a:p>
            <a:pPr marL="342900" lvl="0" indent="-342900" fontAlgn="base">
              <a:lnSpc>
                <a:spcPct val="80000"/>
              </a:lnSpc>
              <a:spcBef>
                <a:spcPct val="20000"/>
              </a:spcBef>
              <a:spcAft>
                <a:spcPct val="0"/>
              </a:spcAft>
              <a:buClr>
                <a:srgbClr val="000000"/>
              </a:buClr>
              <a:buSzPct val="75000"/>
            </a:pPr>
            <a:r>
              <a:rPr lang="tr-TR" sz="2200" kern="0" dirty="0">
                <a:solidFill>
                  <a:srgbClr val="000000"/>
                </a:solidFill>
                <a:latin typeface="Times New Roman" pitchFamily="18" charset="0"/>
                <a:cs typeface="Times New Roman" pitchFamily="18" charset="0"/>
              </a:rPr>
              <a:t>    Gayrimenkuller, maden ocakları, petrol kuyuları, makine ve tesisat, gemiler, diğer taşıt araçları, alet, edevat, mefruşat, demirbaş, sinema ve benzeri sabit kıymetlerle patent, telif, ihtira, imtiyaz, </a:t>
            </a:r>
            <a:r>
              <a:rPr lang="tr-TR" sz="2200" kern="0" dirty="0" err="1">
                <a:solidFill>
                  <a:srgbClr val="000000"/>
                </a:solidFill>
                <a:latin typeface="Times New Roman" pitchFamily="18" charset="0"/>
                <a:cs typeface="Times New Roman" pitchFamily="18" charset="0"/>
              </a:rPr>
              <a:t>gayrimaddi</a:t>
            </a:r>
            <a:r>
              <a:rPr lang="tr-TR" sz="2200" kern="0" dirty="0">
                <a:solidFill>
                  <a:srgbClr val="000000"/>
                </a:solidFill>
                <a:latin typeface="Times New Roman" pitchFamily="18" charset="0"/>
                <a:cs typeface="Times New Roman" pitchFamily="18" charset="0"/>
              </a:rPr>
              <a:t> haklar amortisman konusuna girmektedir.</a:t>
            </a:r>
          </a:p>
          <a:p>
            <a:pPr marL="342900" lvl="0" indent="-342900" fontAlgn="base">
              <a:lnSpc>
                <a:spcPct val="80000"/>
              </a:lnSpc>
              <a:spcBef>
                <a:spcPct val="20000"/>
              </a:spcBef>
              <a:spcAft>
                <a:spcPct val="0"/>
              </a:spcAft>
              <a:buClr>
                <a:srgbClr val="000000"/>
              </a:buClr>
              <a:buSzPct val="75000"/>
            </a:pPr>
            <a:endParaRPr lang="tr-TR" sz="2200" kern="0" dirty="0">
              <a:solidFill>
                <a:srgbClr val="000000"/>
              </a:solidFill>
              <a:latin typeface="Times New Roman" pitchFamily="18" charset="0"/>
              <a:cs typeface="Times New Roman" pitchFamily="18" charset="0"/>
            </a:endParaRPr>
          </a:p>
          <a:p>
            <a:pPr marL="342900" lvl="0" indent="-342900" fontAlgn="base">
              <a:lnSpc>
                <a:spcPct val="80000"/>
              </a:lnSpc>
              <a:spcBef>
                <a:spcPct val="20000"/>
              </a:spcBef>
              <a:spcAft>
                <a:spcPct val="0"/>
              </a:spcAft>
              <a:buClr>
                <a:srgbClr val="000000"/>
              </a:buClr>
              <a:buSzPct val="75000"/>
            </a:pPr>
            <a:r>
              <a:rPr lang="tr-TR" sz="2200" kern="0" dirty="0">
                <a:solidFill>
                  <a:srgbClr val="000000"/>
                </a:solidFill>
                <a:latin typeface="Times New Roman" pitchFamily="18" charset="0"/>
                <a:cs typeface="Times New Roman" pitchFamily="18" charset="0"/>
              </a:rPr>
              <a:t>    Boş arazi ve arsalar amortismana tabi değildir. </a:t>
            </a:r>
          </a:p>
          <a:p>
            <a:pPr marL="354013" marR="0" lvl="0" algn="l" defTabSz="457200" rtl="0" eaLnBrk="1" fontAlgn="base" latinLnBrk="0" hangingPunct="1">
              <a:lnSpc>
                <a:spcPct val="100000"/>
              </a:lnSpc>
              <a:spcBef>
                <a:spcPct val="20000"/>
              </a:spcBef>
              <a:spcAft>
                <a:spcPct val="0"/>
              </a:spcAft>
              <a:buClrTx/>
              <a:buSzTx/>
              <a:tabLst/>
              <a:defRPr/>
            </a:pPr>
            <a:endParaRPr lang="tr-TR" dirty="0" smtClean="0">
              <a:latin typeface="Times New Roman" pitchFamily="18" charset="0"/>
              <a:cs typeface="Times New Roman" pitchFamily="18" charset="0"/>
            </a:endParaRPr>
          </a:p>
          <a:p>
            <a:pPr marL="354013" marR="0" lvl="0" algn="l" defTabSz="457200" rtl="0" eaLnBrk="1" fontAlgn="base" latinLnBrk="0" hangingPunct="1">
              <a:lnSpc>
                <a:spcPct val="100000"/>
              </a:lnSpc>
              <a:spcBef>
                <a:spcPct val="20000"/>
              </a:spcBef>
              <a:spcAft>
                <a:spcPct val="0"/>
              </a:spcAft>
              <a:buClrTx/>
              <a:buSzTx/>
              <a:tabLst/>
              <a:defRPr/>
            </a:pPr>
            <a:r>
              <a:rPr lang="tr-TR" dirty="0" smtClean="0">
                <a:latin typeface="Times New Roman" pitchFamily="18" charset="0"/>
                <a:cs typeface="Times New Roman" pitchFamily="18" charset="0"/>
              </a:rPr>
              <a:t>		</a:t>
            </a:r>
          </a:p>
          <a:p>
            <a:pPr marL="354013" marR="0" lvl="0" algn="l" defTabSz="457200" rtl="0" eaLnBrk="1" fontAlgn="base" latinLnBrk="0" hangingPunct="1">
              <a:lnSpc>
                <a:spcPct val="100000"/>
              </a:lnSpc>
              <a:spcBef>
                <a:spcPct val="20000"/>
              </a:spcBef>
              <a:spcAft>
                <a:spcPct val="0"/>
              </a:spcAft>
              <a:buClrTx/>
              <a:buSzTx/>
              <a:tabLst/>
              <a:defRPr/>
            </a:pPr>
            <a:endParaRPr lang="tr-TR" dirty="0" smtClean="0">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kumimoji="0" lang="tr-TR"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722313" marR="0" lvl="0" indent="-368300" algn="l" defTabSz="457200" rtl="0" eaLnBrk="1" fontAlgn="base" latinLnBrk="0" hangingPunct="1">
              <a:lnSpc>
                <a:spcPct val="100000"/>
              </a:lnSpc>
              <a:spcBef>
                <a:spcPct val="20000"/>
              </a:spcBef>
              <a:spcAft>
                <a:spcPct val="0"/>
              </a:spcAft>
              <a:buClrTx/>
              <a:buSzTx/>
              <a:tabLst/>
              <a:defRPr/>
            </a:pPr>
            <a:r>
              <a:rPr lang="tr-TR" dirty="0" smtClean="0">
                <a:latin typeface="Times New Roman" pitchFamily="18" charset="0"/>
                <a:cs typeface="Times New Roman" pitchFamily="18" charset="0"/>
              </a:rPr>
              <a:t>			</a:t>
            </a:r>
            <a:endParaRPr kumimoji="0" lang="tr-TR"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lang="tr-TR" dirty="0" smtClean="0">
                <a:latin typeface="Times New Roman" pitchFamily="18" charset="0"/>
                <a:cs typeface="Times New Roman" pitchFamily="18" charset="0"/>
              </a:rPr>
              <a:t>			</a:t>
            </a:r>
            <a:endParaRPr kumimoji="0" lang="tr-TR"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7" name="Picture 4" descr="j0236329"/>
          <p:cNvPicPr>
            <a:picLocks noChangeAspect="1" noChangeArrowheads="1" noCrop="1"/>
          </p:cNvPicPr>
          <p:nvPr/>
        </p:nvPicPr>
        <p:blipFill>
          <a:blip r:embed="rId2" cstate="print"/>
          <a:srcRect/>
          <a:stretch>
            <a:fillRect/>
          </a:stretch>
        </p:blipFill>
        <p:spPr bwMode="auto">
          <a:xfrm>
            <a:off x="7834061" y="4612481"/>
            <a:ext cx="815975" cy="1727200"/>
          </a:xfrm>
          <a:prstGeom prst="rect">
            <a:avLst/>
          </a:prstGeom>
          <a:noFill/>
        </p:spPr>
      </p:pic>
    </p:spTree>
    <p:extLst>
      <p:ext uri="{BB962C8B-B14F-4D97-AF65-F5344CB8AC3E}">
        <p14:creationId xmlns:p14="http://schemas.microsoft.com/office/powerpoint/2010/main" val="1049473930"/>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192688" cy="792088"/>
          </a:xfrm>
        </p:spPr>
        <p:txBody>
          <a:bodyPr>
            <a:normAutofit fontScale="90000"/>
          </a:bodyPr>
          <a:lstStyle/>
          <a:p>
            <a:pPr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62</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4013" lvl="0" fontAlgn="base">
              <a:spcBef>
                <a:spcPct val="20000"/>
              </a:spcBef>
              <a:spcAft>
                <a:spcPct val="0"/>
              </a:spcAft>
              <a:defRPr/>
            </a:pPr>
            <a:r>
              <a:rPr lang="tr-TR" sz="2400" dirty="0" smtClean="0">
                <a:latin typeface="Times New Roman" pitchFamily="18" charset="0"/>
                <a:cs typeface="Times New Roman" pitchFamily="18" charset="0"/>
              </a:rPr>
              <a:t> </a:t>
            </a:r>
          </a:p>
          <a:p>
            <a:pPr marL="354013" marR="0" lvl="0" algn="l" defTabSz="457200" rtl="0" eaLnBrk="1" fontAlgn="base" latinLnBrk="0" hangingPunct="1">
              <a:lnSpc>
                <a:spcPct val="100000"/>
              </a:lnSpc>
              <a:spcBef>
                <a:spcPct val="20000"/>
              </a:spcBef>
              <a:spcAft>
                <a:spcPct val="0"/>
              </a:spcAft>
              <a:buClrTx/>
              <a:buSzTx/>
              <a:tabLst/>
              <a:defRPr/>
            </a:pPr>
            <a:endParaRPr lang="tr-TR" sz="2400" dirty="0" smtClean="0">
              <a:latin typeface="Times New Roman" pitchFamily="18" charset="0"/>
              <a:cs typeface="Times New Roman" pitchFamily="18" charset="0"/>
            </a:endParaRPr>
          </a:p>
          <a:p>
            <a:pPr marL="342900" lvl="0" indent="-342900" fontAlgn="base">
              <a:spcBef>
                <a:spcPct val="20000"/>
              </a:spcBef>
              <a:spcAft>
                <a:spcPct val="0"/>
              </a:spcAft>
              <a:buClr>
                <a:srgbClr val="FF3300"/>
              </a:buClr>
              <a:buSzPct val="75000"/>
              <a:buFont typeface="Wingdings" pitchFamily="2" charset="2"/>
              <a:buChar char="ü"/>
            </a:pPr>
            <a:r>
              <a:rPr lang="tr-TR" sz="2400" dirty="0" smtClean="0">
                <a:latin typeface="Times New Roman" pitchFamily="18" charset="0"/>
                <a:cs typeface="Times New Roman" pitchFamily="18" charset="0"/>
              </a:rPr>
              <a:t>	</a:t>
            </a:r>
            <a:r>
              <a:rPr lang="tr-TR" sz="2400" kern="0" dirty="0">
                <a:solidFill>
                  <a:srgbClr val="000000"/>
                </a:solidFill>
                <a:latin typeface="Times New Roman" pitchFamily="18" charset="0"/>
                <a:cs typeface="Times New Roman" pitchFamily="18" charset="0"/>
              </a:rPr>
              <a:t>İktisadi kıymetin </a:t>
            </a:r>
            <a:r>
              <a:rPr lang="tr-TR" sz="2400" b="1" u="sng" kern="0" dirty="0">
                <a:solidFill>
                  <a:srgbClr val="000000"/>
                </a:solidFill>
                <a:latin typeface="Times New Roman" pitchFamily="18" charset="0"/>
                <a:cs typeface="Times New Roman" pitchFamily="18" charset="0"/>
              </a:rPr>
              <a:t>ömrünü uzatıcı giderler</a:t>
            </a:r>
            <a:r>
              <a:rPr lang="tr-TR" sz="2400" kern="0" dirty="0">
                <a:solidFill>
                  <a:srgbClr val="000000"/>
                </a:solidFill>
                <a:latin typeface="Times New Roman" pitchFamily="18" charset="0"/>
                <a:cs typeface="Times New Roman" pitchFamily="18" charset="0"/>
              </a:rPr>
              <a:t>, aktifleştirildikleri yıldan itibaren </a:t>
            </a:r>
            <a:r>
              <a:rPr lang="tr-TR" sz="2400" b="1" u="sng" kern="0" dirty="0">
                <a:solidFill>
                  <a:srgbClr val="000000"/>
                </a:solidFill>
                <a:latin typeface="Times New Roman" pitchFamily="18" charset="0"/>
                <a:cs typeface="Times New Roman" pitchFamily="18" charset="0"/>
              </a:rPr>
              <a:t>bağımsız</a:t>
            </a:r>
            <a:r>
              <a:rPr lang="tr-TR" sz="2400" b="1" kern="0" dirty="0">
                <a:solidFill>
                  <a:srgbClr val="000000"/>
                </a:solidFill>
                <a:latin typeface="Times New Roman" pitchFamily="18" charset="0"/>
                <a:cs typeface="Times New Roman" pitchFamily="18" charset="0"/>
              </a:rPr>
              <a:t> </a:t>
            </a:r>
            <a:r>
              <a:rPr lang="tr-TR" sz="2400" kern="0" dirty="0">
                <a:solidFill>
                  <a:srgbClr val="000000"/>
                </a:solidFill>
                <a:latin typeface="Times New Roman" pitchFamily="18" charset="0"/>
                <a:cs typeface="Times New Roman" pitchFamily="18" charset="0"/>
              </a:rPr>
              <a:t>olarak</a:t>
            </a:r>
            <a:r>
              <a:rPr lang="tr-TR" sz="2400" kern="0" dirty="0" smtClean="0">
                <a:solidFill>
                  <a:srgbClr val="000000"/>
                </a:solidFill>
                <a:latin typeface="Times New Roman" pitchFamily="18" charset="0"/>
                <a:cs typeface="Times New Roman" pitchFamily="18" charset="0"/>
              </a:rPr>
              <a:t>.</a:t>
            </a:r>
          </a:p>
          <a:p>
            <a:pPr lvl="0" fontAlgn="base">
              <a:spcBef>
                <a:spcPct val="20000"/>
              </a:spcBef>
              <a:spcAft>
                <a:spcPct val="0"/>
              </a:spcAft>
              <a:buClr>
                <a:srgbClr val="FF3300"/>
              </a:buClr>
              <a:buSzPct val="75000"/>
            </a:pPr>
            <a:endParaRPr lang="tr-TR" sz="2400" kern="0" dirty="0">
              <a:solidFill>
                <a:srgbClr val="000000"/>
              </a:solidFill>
              <a:latin typeface="Times New Roman" pitchFamily="18" charset="0"/>
              <a:cs typeface="Times New Roman" pitchFamily="18" charset="0"/>
            </a:endParaRPr>
          </a:p>
          <a:p>
            <a:pPr marL="342900" lvl="0" indent="-342900" fontAlgn="base">
              <a:spcBef>
                <a:spcPct val="20000"/>
              </a:spcBef>
              <a:spcAft>
                <a:spcPct val="0"/>
              </a:spcAft>
              <a:buClr>
                <a:srgbClr val="FF3300"/>
              </a:buClr>
              <a:buSzPct val="75000"/>
              <a:buFont typeface="Wingdings" pitchFamily="2" charset="2"/>
              <a:buChar char="ü"/>
            </a:pPr>
            <a:r>
              <a:rPr lang="tr-TR" sz="2400" b="1" u="sng" kern="0" dirty="0">
                <a:solidFill>
                  <a:srgbClr val="000000"/>
                </a:solidFill>
                <a:latin typeface="Times New Roman" pitchFamily="18" charset="0"/>
                <a:cs typeface="Times New Roman" pitchFamily="18" charset="0"/>
              </a:rPr>
              <a:t>Fonksiyon artırıcı giderler</a:t>
            </a:r>
            <a:r>
              <a:rPr lang="tr-TR" sz="2400" kern="0" dirty="0">
                <a:solidFill>
                  <a:srgbClr val="000000"/>
                </a:solidFill>
                <a:latin typeface="Times New Roman" pitchFamily="18" charset="0"/>
                <a:cs typeface="Times New Roman" pitchFamily="18" charset="0"/>
              </a:rPr>
              <a:t>, asıl İktisadi kıymetin </a:t>
            </a:r>
            <a:r>
              <a:rPr lang="tr-TR" sz="2400" b="1" u="sng" kern="0" dirty="0">
                <a:solidFill>
                  <a:srgbClr val="000000"/>
                </a:solidFill>
                <a:latin typeface="Times New Roman" pitchFamily="18" charset="0"/>
                <a:cs typeface="Times New Roman" pitchFamily="18" charset="0"/>
              </a:rPr>
              <a:t>kalan itfa süresi </a:t>
            </a:r>
            <a:r>
              <a:rPr lang="tr-TR" sz="2400" kern="0" dirty="0">
                <a:solidFill>
                  <a:srgbClr val="000000"/>
                </a:solidFill>
                <a:latin typeface="Times New Roman" pitchFamily="18" charset="0"/>
                <a:cs typeface="Times New Roman" pitchFamily="18" charset="0"/>
              </a:rPr>
              <a:t>içerisinde eşit tutarlarda itfa edilirler.</a:t>
            </a:r>
          </a:p>
          <a:p>
            <a:pPr marL="354013" marR="0" lvl="0" algn="l" defTabSz="457200" rtl="0" eaLnBrk="1" fontAlgn="base" latinLnBrk="0" hangingPunct="1">
              <a:lnSpc>
                <a:spcPct val="100000"/>
              </a:lnSpc>
              <a:spcBef>
                <a:spcPct val="20000"/>
              </a:spcBef>
              <a:spcAft>
                <a:spcPct val="0"/>
              </a:spcAft>
              <a:buClrTx/>
              <a:buSzTx/>
              <a:tabLst/>
              <a:defRPr/>
            </a:pPr>
            <a:endParaRPr lang="tr-TR" sz="2400" dirty="0" smtClean="0">
              <a:latin typeface="Times New Roman" pitchFamily="18" charset="0"/>
              <a:cs typeface="Times New Roman" pitchFamily="18" charset="0"/>
            </a:endParaRPr>
          </a:p>
          <a:p>
            <a:pPr marL="354013" marR="0" lvl="0" algn="l" defTabSz="457200" rtl="0" eaLnBrk="1" fontAlgn="base" latinLnBrk="0" hangingPunct="1">
              <a:lnSpc>
                <a:spcPct val="100000"/>
              </a:lnSpc>
              <a:spcBef>
                <a:spcPct val="20000"/>
              </a:spcBef>
              <a:spcAft>
                <a:spcPct val="0"/>
              </a:spcAft>
              <a:buClrTx/>
              <a:buSzTx/>
              <a:tabLst/>
              <a:defRPr/>
            </a:pPr>
            <a:endParaRPr lang="tr-TR" sz="2400" dirty="0" smtClean="0">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22313" marR="0" lvl="0" indent="-3683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578571247"/>
      </p:ext>
    </p:extLst>
  </p:cSld>
  <p:clrMapOvr>
    <a:masterClrMapping/>
  </p:clrMapOvr>
  <p:transition spd="med">
    <p:newsfla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192688" cy="792088"/>
          </a:xfrm>
        </p:spPr>
        <p:txBody>
          <a:bodyPr>
            <a:normAutofit fontScale="90000"/>
          </a:bodyPr>
          <a:lstStyle/>
          <a:p>
            <a:pPr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63</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buClr>
                <a:srgbClr val="000000"/>
              </a:buClr>
              <a:buSzPct val="75000"/>
            </a:pPr>
            <a:r>
              <a:rPr lang="tr-TR" sz="2400" b="1" dirty="0">
                <a:latin typeface="Times New Roman" pitchFamily="18" charset="0"/>
                <a:cs typeface="Times New Roman" pitchFamily="18" charset="0"/>
              </a:rPr>
              <a:t>Amortisman ayırma yöntemleri</a:t>
            </a:r>
          </a:p>
          <a:p>
            <a:pPr marL="342900" lvl="0" indent="-342900" fontAlgn="base">
              <a:spcBef>
                <a:spcPct val="20000"/>
              </a:spcBef>
              <a:spcAft>
                <a:spcPct val="0"/>
              </a:spcAft>
              <a:buClr>
                <a:srgbClr val="000000"/>
              </a:buClr>
              <a:buSzPct val="75000"/>
              <a:buFont typeface="Wingdings" pitchFamily="2" charset="2"/>
              <a:buChar char="Ø"/>
            </a:pPr>
            <a:endParaRPr lang="tr-TR" sz="2400" kern="0" dirty="0" smtClean="0">
              <a:solidFill>
                <a:srgbClr val="000000"/>
              </a:solidFill>
              <a:latin typeface="Times New Roman" pitchFamily="18" charset="0"/>
              <a:cs typeface="Times New Roman" pitchFamily="18" charset="0"/>
            </a:endParaRPr>
          </a:p>
          <a:p>
            <a:pPr marL="342900" lvl="0" indent="-342900" fontAlgn="base">
              <a:spcBef>
                <a:spcPct val="20000"/>
              </a:spcBef>
              <a:spcAft>
                <a:spcPct val="0"/>
              </a:spcAft>
              <a:buClr>
                <a:srgbClr val="000000"/>
              </a:buClr>
              <a:buSzPct val="75000"/>
              <a:buFont typeface="Wingdings" pitchFamily="2" charset="2"/>
              <a:buChar char="Ø"/>
            </a:pPr>
            <a:r>
              <a:rPr lang="tr-TR" sz="2400" kern="0" dirty="0" smtClean="0">
                <a:solidFill>
                  <a:srgbClr val="000000"/>
                </a:solidFill>
                <a:latin typeface="Times New Roman" pitchFamily="18" charset="0"/>
                <a:cs typeface="Times New Roman" pitchFamily="18" charset="0"/>
              </a:rPr>
              <a:t>Normal </a:t>
            </a:r>
            <a:r>
              <a:rPr lang="tr-TR" sz="2400" kern="0" dirty="0">
                <a:solidFill>
                  <a:srgbClr val="000000"/>
                </a:solidFill>
                <a:latin typeface="Times New Roman" pitchFamily="18" charset="0"/>
                <a:cs typeface="Times New Roman" pitchFamily="18" charset="0"/>
              </a:rPr>
              <a:t>amortisman </a:t>
            </a:r>
          </a:p>
          <a:p>
            <a:pPr marL="342900" lvl="0" indent="-342900" fontAlgn="base">
              <a:spcBef>
                <a:spcPct val="20000"/>
              </a:spcBef>
              <a:spcAft>
                <a:spcPct val="0"/>
              </a:spcAft>
              <a:buClr>
                <a:srgbClr val="000000"/>
              </a:buClr>
              <a:buSzPct val="75000"/>
            </a:pPr>
            <a:r>
              <a:rPr lang="tr-TR" sz="2400" kern="0" dirty="0">
                <a:solidFill>
                  <a:srgbClr val="000000"/>
                </a:solidFill>
                <a:latin typeface="Times New Roman" pitchFamily="18" charset="0"/>
                <a:cs typeface="Times New Roman" pitchFamily="18" charset="0"/>
              </a:rPr>
              <a:t>  </a:t>
            </a:r>
            <a:r>
              <a:rPr lang="tr-TR" sz="2400" kern="0" dirty="0" smtClean="0">
                <a:solidFill>
                  <a:srgbClr val="000000"/>
                </a:solidFill>
                <a:latin typeface="Times New Roman" pitchFamily="18" charset="0"/>
                <a:cs typeface="Times New Roman" pitchFamily="18" charset="0"/>
              </a:rPr>
              <a:t>  </a:t>
            </a:r>
            <a:r>
              <a:rPr lang="tr-TR" sz="2400" kern="0" dirty="0">
                <a:solidFill>
                  <a:srgbClr val="000000"/>
                </a:solidFill>
                <a:latin typeface="Times New Roman" pitchFamily="18" charset="0"/>
                <a:cs typeface="Times New Roman" pitchFamily="18" charset="0"/>
              </a:rPr>
              <a:t>01/01/2004 tarihinden itibaren Faydalı ömür dikkate alınacak (VUK </a:t>
            </a:r>
            <a:r>
              <a:rPr lang="tr-TR" sz="2400" kern="0" dirty="0" err="1">
                <a:solidFill>
                  <a:srgbClr val="000000"/>
                </a:solidFill>
                <a:latin typeface="Times New Roman" pitchFamily="18" charset="0"/>
                <a:cs typeface="Times New Roman" pitchFamily="18" charset="0"/>
              </a:rPr>
              <a:t>G.tebliğ</a:t>
            </a:r>
            <a:r>
              <a:rPr lang="tr-TR" sz="2400" kern="0" dirty="0">
                <a:solidFill>
                  <a:srgbClr val="000000"/>
                </a:solidFill>
                <a:latin typeface="Times New Roman" pitchFamily="18" charset="0"/>
                <a:cs typeface="Times New Roman" pitchFamily="18" charset="0"/>
              </a:rPr>
              <a:t> 333,339,365, 389)</a:t>
            </a:r>
          </a:p>
          <a:p>
            <a:pPr marL="342900" lvl="0" indent="-76200" fontAlgn="base">
              <a:spcBef>
                <a:spcPct val="20000"/>
              </a:spcBef>
              <a:spcAft>
                <a:spcPct val="0"/>
              </a:spcAft>
              <a:buClr>
                <a:srgbClr val="000000"/>
              </a:buClr>
              <a:buSzPct val="75000"/>
            </a:pPr>
            <a:r>
              <a:rPr lang="tr-TR" sz="2400" kern="0" dirty="0">
                <a:solidFill>
                  <a:srgbClr val="000000"/>
                </a:solidFill>
                <a:latin typeface="Times New Roman" pitchFamily="18" charset="0"/>
                <a:cs typeface="Times New Roman" pitchFamily="18" charset="0"/>
              </a:rPr>
              <a:t>  Bu tarihten önce aktife giren iktisadi kıymetler aktife alındıkları yıldaki hükümlere göre amortisman ayrılmaya devam olunur. (Geçici </a:t>
            </a:r>
            <a:r>
              <a:rPr lang="tr-TR" sz="2400" kern="0" dirty="0" err="1">
                <a:solidFill>
                  <a:srgbClr val="000000"/>
                </a:solidFill>
                <a:latin typeface="Times New Roman" pitchFamily="18" charset="0"/>
                <a:cs typeface="Times New Roman" pitchFamily="18" charset="0"/>
              </a:rPr>
              <a:t>md.</a:t>
            </a:r>
            <a:r>
              <a:rPr lang="tr-TR" sz="2400" kern="0" dirty="0">
                <a:solidFill>
                  <a:srgbClr val="000000"/>
                </a:solidFill>
                <a:latin typeface="Times New Roman" pitchFamily="18" charset="0"/>
                <a:cs typeface="Times New Roman" pitchFamily="18" charset="0"/>
              </a:rPr>
              <a:t> 18)</a:t>
            </a:r>
          </a:p>
        </p:txBody>
      </p:sp>
    </p:spTree>
    <p:extLst>
      <p:ext uri="{BB962C8B-B14F-4D97-AF65-F5344CB8AC3E}">
        <p14:creationId xmlns:p14="http://schemas.microsoft.com/office/powerpoint/2010/main" val="4244729329"/>
      </p:ext>
    </p:extLst>
  </p:cSld>
  <p:clrMapOvr>
    <a:masterClrMapping/>
  </p:clrMapOvr>
  <p:transition spd="med">
    <p:cov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192688" cy="792088"/>
          </a:xfrm>
        </p:spPr>
        <p:txBody>
          <a:bodyPr>
            <a:normAutofit fontScale="90000"/>
          </a:bodyPr>
          <a:lstStyle/>
          <a:p>
            <a:pPr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64</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Clr>
                <a:schemeClr val="tx1"/>
              </a:buClr>
              <a:buFont typeface="Wingdings" pitchFamily="2" charset="2"/>
              <a:buChar char="Ø"/>
            </a:pPr>
            <a:endParaRPr lang="tr-TR" sz="2400" dirty="0" smtClean="0"/>
          </a:p>
          <a:p>
            <a:pPr>
              <a:buClr>
                <a:schemeClr val="tx1"/>
              </a:buClr>
              <a:buFont typeface="Wingdings" pitchFamily="2" charset="2"/>
              <a:buChar char="Ø"/>
            </a:pPr>
            <a:endParaRPr lang="tr-TR" sz="2400" dirty="0" smtClean="0"/>
          </a:p>
          <a:p>
            <a:pPr>
              <a:buClr>
                <a:schemeClr val="tx1"/>
              </a:buClr>
              <a:buFont typeface="Wingdings" pitchFamily="2" charset="2"/>
              <a:buChar char="Ø"/>
            </a:pPr>
            <a:endParaRPr lang="tr-TR" sz="2400" dirty="0" smtClean="0">
              <a:latin typeface="Times New Roman" pitchFamily="18" charset="0"/>
              <a:cs typeface="Times New Roman" pitchFamily="18" charset="0"/>
            </a:endParaRPr>
          </a:p>
          <a:p>
            <a:pPr>
              <a:buClr>
                <a:schemeClr val="tx1"/>
              </a:buClr>
              <a:buFont typeface="Wingdings" pitchFamily="2" charset="2"/>
              <a:buChar char="Ø"/>
            </a:pPr>
            <a:r>
              <a:rPr lang="tr-TR" sz="2400" dirty="0" smtClean="0">
                <a:latin typeface="Times New Roman" pitchFamily="18" charset="0"/>
                <a:cs typeface="Times New Roman" pitchFamily="18" charset="0"/>
              </a:rPr>
              <a:t>Azalan </a:t>
            </a:r>
            <a:r>
              <a:rPr lang="tr-TR" sz="2400" dirty="0">
                <a:latin typeface="Times New Roman" pitchFamily="18" charset="0"/>
                <a:cs typeface="Times New Roman" pitchFamily="18" charset="0"/>
              </a:rPr>
              <a:t>bakiyeler usulü amortisman </a:t>
            </a:r>
            <a:r>
              <a:rPr lang="tr-TR" sz="2400" b="1" u="sng" dirty="0">
                <a:latin typeface="Times New Roman" pitchFamily="18" charset="0"/>
                <a:cs typeface="Times New Roman" pitchFamily="18" charset="0"/>
              </a:rPr>
              <a:t>% 50 </a:t>
            </a:r>
            <a:r>
              <a:rPr lang="tr-TR" sz="2400" b="1" u="sng" dirty="0" err="1">
                <a:latin typeface="Times New Roman" pitchFamily="18" charset="0"/>
                <a:cs typeface="Times New Roman" pitchFamily="18" charset="0"/>
              </a:rPr>
              <a:t>yi</a:t>
            </a:r>
            <a:r>
              <a:rPr lang="tr-TR" sz="2400" b="1" u="sng" dirty="0">
                <a:latin typeface="Times New Roman" pitchFamily="18" charset="0"/>
                <a:cs typeface="Times New Roman" pitchFamily="18" charset="0"/>
              </a:rPr>
              <a:t> </a:t>
            </a:r>
            <a:r>
              <a:rPr lang="tr-TR" sz="2400" dirty="0">
                <a:latin typeface="Times New Roman" pitchFamily="18" charset="0"/>
                <a:cs typeface="Times New Roman" pitchFamily="18" charset="0"/>
              </a:rPr>
              <a:t>geçmemek üzere </a:t>
            </a:r>
            <a:r>
              <a:rPr lang="tr-TR" sz="2400" dirty="0" smtClean="0">
                <a:latin typeface="Times New Roman" pitchFamily="18" charset="0"/>
                <a:cs typeface="Times New Roman" pitchFamily="18" charset="0"/>
              </a:rPr>
              <a:t>  </a:t>
            </a:r>
            <a:r>
              <a:rPr lang="tr-TR" sz="2400" b="1" u="sng" dirty="0" smtClean="0">
                <a:latin typeface="Times New Roman" pitchFamily="18" charset="0"/>
                <a:cs typeface="Times New Roman" pitchFamily="18" charset="0"/>
              </a:rPr>
              <a:t>normal </a:t>
            </a:r>
            <a:r>
              <a:rPr lang="tr-TR" sz="2400" b="1" u="sng" dirty="0">
                <a:latin typeface="Times New Roman" pitchFamily="18" charset="0"/>
                <a:cs typeface="Times New Roman" pitchFamily="18" charset="0"/>
              </a:rPr>
              <a:t>amortisman oranının i</a:t>
            </a:r>
            <a:r>
              <a:rPr lang="tr-TR" sz="2400" dirty="0">
                <a:latin typeface="Times New Roman" pitchFamily="18" charset="0"/>
                <a:cs typeface="Times New Roman" pitchFamily="18" charset="0"/>
              </a:rPr>
              <a:t>ki katıdır.</a:t>
            </a:r>
          </a:p>
          <a:p>
            <a:pPr>
              <a:buClr>
                <a:schemeClr val="tx1"/>
              </a:buClr>
              <a:buFont typeface="Wingdings" pitchFamily="2" charset="2"/>
              <a:buChar char="Ø"/>
            </a:pPr>
            <a:endParaRPr lang="tr-TR" sz="2400" dirty="0">
              <a:latin typeface="Times New Roman" pitchFamily="18" charset="0"/>
              <a:cs typeface="Times New Roman" pitchFamily="18" charset="0"/>
            </a:endParaRPr>
          </a:p>
          <a:p>
            <a:pPr>
              <a:buClr>
                <a:schemeClr val="tx1"/>
              </a:buClr>
              <a:buFont typeface="Wingdings" pitchFamily="2" charset="2"/>
              <a:buChar char="Ø"/>
            </a:pPr>
            <a:r>
              <a:rPr lang="tr-TR" sz="2400" dirty="0">
                <a:latin typeface="Times New Roman" pitchFamily="18" charset="0"/>
                <a:cs typeface="Times New Roman" pitchFamily="18" charset="0"/>
              </a:rPr>
              <a:t>Bilanço usulü defter tutan mükellefler uygulayabilirler.</a:t>
            </a:r>
            <a:endParaRPr lang="tr-TR" sz="2400" kern="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40531207"/>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192688" cy="792088"/>
          </a:xfrm>
        </p:spPr>
        <p:txBody>
          <a:bodyPr>
            <a:normAutofit fontScale="90000"/>
          </a:bodyPr>
          <a:lstStyle/>
          <a:p>
            <a:pPr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65</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0"/>
              </a:spcBef>
              <a:defRPr/>
            </a:pPr>
            <a:r>
              <a:rPr lang="tr-TR" sz="2400" dirty="0">
                <a:latin typeface="Arial Black" pitchFamily="34" charset="0"/>
              </a:rPr>
              <a:t>Azalan Bakiyeler Yöntemine Göre Amortisman Hesaplaması Aşağıdaki gibi olacaktır.</a:t>
            </a:r>
          </a:p>
        </p:txBody>
      </p:sp>
      <p:pic>
        <p:nvPicPr>
          <p:cNvPr id="7" name="Picture 5"/>
          <p:cNvPicPr>
            <a:picLocks noChangeAspect="1"/>
          </p:cNvPicPr>
          <p:nvPr/>
        </p:nvPicPr>
        <p:blipFill>
          <a:blip r:embed="rId2" cstate="print"/>
          <a:stretch>
            <a:fillRect/>
          </a:stretch>
        </p:blipFill>
        <p:spPr>
          <a:xfrm>
            <a:off x="714348" y="2428868"/>
            <a:ext cx="6881988" cy="3932638"/>
          </a:xfrm>
          <a:prstGeom prst="rect">
            <a:avLst/>
          </a:prstGeom>
          <a:solidFill>
            <a:schemeClr val="accent6">
              <a:lumMod val="60000"/>
              <a:lumOff val="40000"/>
            </a:schemeClr>
          </a:solidFill>
        </p:spPr>
      </p:pic>
    </p:spTree>
    <p:extLst>
      <p:ext uri="{BB962C8B-B14F-4D97-AF65-F5344CB8AC3E}">
        <p14:creationId xmlns:p14="http://schemas.microsoft.com/office/powerpoint/2010/main" val="3090723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192688" cy="792088"/>
          </a:xfrm>
        </p:spPr>
        <p:txBody>
          <a:bodyPr>
            <a:normAutofit fontScale="90000"/>
          </a:bodyPr>
          <a:lstStyle/>
          <a:p>
            <a:pPr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66</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6931" y="161777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Clr>
                <a:schemeClr val="tx1"/>
              </a:buClr>
              <a:buFont typeface="Wingdings" pitchFamily="2" charset="2"/>
              <a:buChar char="Ø"/>
            </a:pPr>
            <a:endParaRPr lang="tr-TR" sz="2400" dirty="0" smtClean="0"/>
          </a:p>
          <a:p>
            <a:pPr>
              <a:buClr>
                <a:schemeClr val="tx1"/>
              </a:buClr>
              <a:buFont typeface="Wingdings" pitchFamily="2" charset="2"/>
              <a:buChar char="Ø"/>
            </a:pPr>
            <a:r>
              <a:rPr lang="tr-TR" sz="2400" b="1" dirty="0" smtClean="0">
                <a:latin typeface="Times New Roman" pitchFamily="18" charset="0"/>
                <a:cs typeface="Times New Roman" pitchFamily="18" charset="0"/>
              </a:rPr>
              <a:t>Fevkalade </a:t>
            </a:r>
            <a:r>
              <a:rPr lang="tr-TR" sz="2400" b="1" dirty="0">
                <a:latin typeface="Times New Roman" pitchFamily="18" charset="0"/>
                <a:cs typeface="Times New Roman" pitchFamily="18" charset="0"/>
              </a:rPr>
              <a:t>amortisman </a:t>
            </a:r>
          </a:p>
          <a:p>
            <a:pPr>
              <a:buClr>
                <a:schemeClr val="tx1"/>
              </a:buClr>
              <a:buFont typeface="Wingdings" pitchFamily="2" charset="2"/>
              <a:buChar char="Ø"/>
            </a:pPr>
            <a:endParaRPr lang="tr-TR" sz="2400" dirty="0">
              <a:latin typeface="Times New Roman" pitchFamily="18" charset="0"/>
              <a:cs typeface="Times New Roman" pitchFamily="18" charset="0"/>
            </a:endParaRPr>
          </a:p>
          <a:p>
            <a:pPr algn="just">
              <a:buClr>
                <a:schemeClr val="tx1"/>
              </a:buClr>
            </a:pPr>
            <a:r>
              <a:rPr lang="tr-TR" sz="2400" dirty="0">
                <a:latin typeface="Times New Roman" pitchFamily="18" charset="0"/>
                <a:cs typeface="Times New Roman" pitchFamily="18" charset="0"/>
              </a:rPr>
              <a:t>Doğal afetler, yeni icatlar veya cebri çalışmaya maruz tutulmadan dolayı kullanılamaz hale gelen ve mükellefin ilgili bakanlıkların görüşü alınarak uygulanır.</a:t>
            </a:r>
          </a:p>
          <a:p>
            <a:pPr algn="just">
              <a:buClr>
                <a:schemeClr val="tx1"/>
              </a:buClr>
            </a:pPr>
            <a:r>
              <a:rPr lang="tr-TR" sz="2400" dirty="0">
                <a:latin typeface="Times New Roman" pitchFamily="18" charset="0"/>
                <a:cs typeface="Times New Roman" pitchFamily="18" charset="0"/>
              </a:rPr>
              <a:t>Maliye Bakanlığınca her işletme için ayrı nispetler uygulanır.</a:t>
            </a:r>
          </a:p>
        </p:txBody>
      </p:sp>
    </p:spTree>
    <p:extLst>
      <p:ext uri="{BB962C8B-B14F-4D97-AF65-F5344CB8AC3E}">
        <p14:creationId xmlns:p14="http://schemas.microsoft.com/office/powerpoint/2010/main" val="355747606"/>
      </p:ext>
    </p:extLst>
  </p:cSld>
  <p:clrMapOvr>
    <a:masterClrMapping/>
  </p:clrMapOvr>
  <p:transition spd="med">
    <p:pull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192688" cy="792088"/>
          </a:xfrm>
        </p:spPr>
        <p:txBody>
          <a:bodyPr>
            <a:normAutofit fontScale="90000"/>
          </a:bodyPr>
          <a:lstStyle/>
          <a:p>
            <a:pPr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67</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412776"/>
            <a:ext cx="8229600"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buClr>
                <a:srgbClr val="00007D"/>
              </a:buClr>
              <a:buSzPct val="75000"/>
            </a:pPr>
            <a:r>
              <a:rPr lang="tr-TR" sz="2000" b="1" dirty="0" smtClean="0">
                <a:latin typeface="Times New Roman" pitchFamily="18" charset="0"/>
                <a:cs typeface="Times New Roman" pitchFamily="18" charset="0"/>
              </a:rPr>
              <a:t>Amortisman </a:t>
            </a:r>
            <a:r>
              <a:rPr lang="tr-TR" sz="2000" b="1" dirty="0">
                <a:latin typeface="Times New Roman" pitchFamily="18" charset="0"/>
                <a:cs typeface="Times New Roman" pitchFamily="18" charset="0"/>
              </a:rPr>
              <a:t>ayırmada özellikli durumlar</a:t>
            </a:r>
          </a:p>
          <a:p>
            <a:pPr marL="342900" lvl="0" indent="-342900" fontAlgn="base">
              <a:spcBef>
                <a:spcPct val="20000"/>
              </a:spcBef>
              <a:spcAft>
                <a:spcPct val="0"/>
              </a:spcAft>
              <a:buClr>
                <a:srgbClr val="00007D"/>
              </a:buClr>
              <a:buSzPct val="75000"/>
              <a:buFont typeface="Wingdings" pitchFamily="2" charset="2"/>
              <a:buChar char="n"/>
            </a:pPr>
            <a:r>
              <a:rPr lang="tr-TR" sz="2000" kern="0" dirty="0" smtClean="0">
                <a:solidFill>
                  <a:srgbClr val="000000"/>
                </a:solidFill>
                <a:latin typeface="Times New Roman" pitchFamily="18" charset="0"/>
                <a:cs typeface="Times New Roman" pitchFamily="18" charset="0"/>
              </a:rPr>
              <a:t>Amortismanın </a:t>
            </a:r>
            <a:r>
              <a:rPr lang="tr-TR" sz="2000" kern="0" dirty="0">
                <a:solidFill>
                  <a:srgbClr val="000000"/>
                </a:solidFill>
                <a:latin typeface="Times New Roman" pitchFamily="18" charset="0"/>
                <a:cs typeface="Times New Roman" pitchFamily="18" charset="0"/>
              </a:rPr>
              <a:t>herhangi bir yıl yapılmamasından veya </a:t>
            </a:r>
            <a:r>
              <a:rPr lang="tr-TR" sz="2000" b="1" u="sng" kern="0" dirty="0">
                <a:solidFill>
                  <a:srgbClr val="000000"/>
                </a:solidFill>
                <a:latin typeface="Times New Roman" pitchFamily="18" charset="0"/>
                <a:cs typeface="Times New Roman" pitchFamily="18" charset="0"/>
              </a:rPr>
              <a:t>ilk uygulanan orandan daha düşük bir oran</a:t>
            </a:r>
            <a:r>
              <a:rPr lang="tr-TR" sz="2000" kern="0" dirty="0">
                <a:solidFill>
                  <a:srgbClr val="000000"/>
                </a:solidFill>
                <a:latin typeface="Times New Roman" pitchFamily="18" charset="0"/>
                <a:cs typeface="Times New Roman" pitchFamily="18" charset="0"/>
              </a:rPr>
              <a:t> uygulanmasından dolayı </a:t>
            </a:r>
            <a:r>
              <a:rPr lang="tr-TR" sz="2000" b="1" u="sng" kern="0" dirty="0">
                <a:solidFill>
                  <a:srgbClr val="000000"/>
                </a:solidFill>
                <a:latin typeface="Times New Roman" pitchFamily="18" charset="0"/>
                <a:cs typeface="Times New Roman" pitchFamily="18" charset="0"/>
              </a:rPr>
              <a:t>amortisman süresi uzamaz.</a:t>
            </a:r>
            <a:endParaRPr lang="tr-TR" sz="2000" kern="0" dirty="0">
              <a:solidFill>
                <a:srgbClr val="000000"/>
              </a:solidFill>
              <a:latin typeface="Times New Roman" pitchFamily="18" charset="0"/>
              <a:cs typeface="Times New Roman" pitchFamily="18" charset="0"/>
            </a:endParaRPr>
          </a:p>
          <a:p>
            <a:pPr marL="342900" lvl="0" indent="-342900" fontAlgn="base">
              <a:spcBef>
                <a:spcPct val="20000"/>
              </a:spcBef>
              <a:spcAft>
                <a:spcPct val="0"/>
              </a:spcAft>
              <a:buClr>
                <a:srgbClr val="00007D"/>
              </a:buClr>
              <a:buSzPct val="75000"/>
              <a:buFont typeface="Wingdings" pitchFamily="2" charset="2"/>
              <a:buChar char="n"/>
            </a:pPr>
            <a:r>
              <a:rPr lang="tr-TR" sz="2000" b="1" u="sng" kern="0" dirty="0">
                <a:solidFill>
                  <a:srgbClr val="000000"/>
                </a:solidFill>
                <a:latin typeface="Times New Roman" pitchFamily="18" charset="0"/>
                <a:cs typeface="Times New Roman" pitchFamily="18" charset="0"/>
              </a:rPr>
              <a:t>Amortisman ayırma hakkı o yıl için kullanılır</a:t>
            </a:r>
            <a:r>
              <a:rPr lang="tr-TR" sz="2000" kern="0" dirty="0">
                <a:solidFill>
                  <a:srgbClr val="000000"/>
                </a:solidFill>
                <a:latin typeface="Times New Roman" pitchFamily="18" charset="0"/>
                <a:cs typeface="Times New Roman" pitchFamily="18" charset="0"/>
              </a:rPr>
              <a:t>. Kullanılmaması halinde sonraki yıla devretmez. O yıl için amortisman hakkından vazgeçilmiş sayılır.</a:t>
            </a:r>
          </a:p>
          <a:p>
            <a:pPr marL="342900" lvl="0" indent="-342900" fontAlgn="base">
              <a:spcBef>
                <a:spcPct val="20000"/>
              </a:spcBef>
              <a:spcAft>
                <a:spcPct val="0"/>
              </a:spcAft>
              <a:buClr>
                <a:srgbClr val="00007D"/>
              </a:buClr>
              <a:buSzPct val="75000"/>
              <a:buFont typeface="Wingdings" pitchFamily="2" charset="2"/>
              <a:buChar char="n"/>
            </a:pPr>
            <a:r>
              <a:rPr lang="tr-TR" sz="2000" kern="0" dirty="0">
                <a:solidFill>
                  <a:srgbClr val="000000"/>
                </a:solidFill>
                <a:latin typeface="Times New Roman" pitchFamily="18" charset="0"/>
                <a:cs typeface="Times New Roman" pitchFamily="18" charset="0"/>
              </a:rPr>
              <a:t>Amortisman yönteminde </a:t>
            </a:r>
            <a:r>
              <a:rPr lang="tr-TR" sz="2000" b="1" u="sng" kern="0" dirty="0">
                <a:solidFill>
                  <a:srgbClr val="000000"/>
                </a:solidFill>
                <a:latin typeface="Times New Roman" pitchFamily="18" charset="0"/>
                <a:cs typeface="Times New Roman" pitchFamily="18" charset="0"/>
              </a:rPr>
              <a:t>normal amortisman uygulamasından azalan bakiyeler usulüne geçiş mümkün değildir</a:t>
            </a:r>
            <a:r>
              <a:rPr lang="tr-TR" sz="2000" kern="0" dirty="0">
                <a:solidFill>
                  <a:srgbClr val="000000"/>
                </a:solidFill>
                <a:latin typeface="Times New Roman" pitchFamily="18" charset="0"/>
                <a:cs typeface="Times New Roman" pitchFamily="18" charset="0"/>
              </a:rPr>
              <a:t>. Ancak azalan bakiyeler usulünden normal usule dönmek mümkündür. Yöntem değişikliği amortisman süresini uzatmaz.</a:t>
            </a:r>
          </a:p>
          <a:p>
            <a:pPr marL="342900" lvl="0" indent="-342900" fontAlgn="base">
              <a:spcBef>
                <a:spcPct val="20000"/>
              </a:spcBef>
              <a:spcAft>
                <a:spcPct val="0"/>
              </a:spcAft>
              <a:buClr>
                <a:srgbClr val="00007D"/>
              </a:buClr>
              <a:buSzPct val="75000"/>
              <a:buFont typeface="Wingdings" pitchFamily="2" charset="2"/>
              <a:buChar char="n"/>
            </a:pPr>
            <a:r>
              <a:rPr lang="tr-TR" sz="2000" kern="0" dirty="0">
                <a:solidFill>
                  <a:srgbClr val="000000"/>
                </a:solidFill>
                <a:latin typeface="Times New Roman" pitchFamily="18" charset="0"/>
                <a:cs typeface="Times New Roman" pitchFamily="18" charset="0"/>
              </a:rPr>
              <a:t>Amortismana tabi tutulan iktisadi kıymetler ve bunların amortismanları </a:t>
            </a:r>
            <a:r>
              <a:rPr lang="tr-TR" sz="2000" b="1" u="sng" kern="0" dirty="0">
                <a:solidFill>
                  <a:srgbClr val="000000"/>
                </a:solidFill>
                <a:latin typeface="Times New Roman" pitchFamily="18" charset="0"/>
                <a:cs typeface="Times New Roman" pitchFamily="18" charset="0"/>
              </a:rPr>
              <a:t>envanter defterinin ayrı bir yerinde, özel bir amortisman defterinde veya amortisman listelerinde gösterilmek zorundadır.</a:t>
            </a:r>
          </a:p>
        </p:txBody>
      </p:sp>
    </p:spTree>
    <p:extLst>
      <p:ext uri="{BB962C8B-B14F-4D97-AF65-F5344CB8AC3E}">
        <p14:creationId xmlns:p14="http://schemas.microsoft.com/office/powerpoint/2010/main" val="2457283658"/>
      </p:ext>
    </p:extLst>
  </p:cSld>
  <p:clrMapOvr>
    <a:masterClrMapping/>
  </p:clrMapOvr>
  <p:transition spd="med">
    <p:circl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192688" cy="792088"/>
          </a:xfrm>
        </p:spPr>
        <p:txBody>
          <a:bodyPr>
            <a:normAutofit fontScale="90000"/>
          </a:bodyPr>
          <a:lstStyle/>
          <a:p>
            <a:pPr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68</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323528" y="1412776"/>
            <a:ext cx="8229600"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buClr>
                <a:srgbClr val="00007D"/>
              </a:buClr>
              <a:buSzPct val="75000"/>
            </a:pPr>
            <a:r>
              <a:rPr lang="tr-TR" sz="2000" b="1" dirty="0" smtClean="0">
                <a:latin typeface="Times New Roman" pitchFamily="18" charset="0"/>
                <a:cs typeface="Times New Roman" pitchFamily="18" charset="0"/>
              </a:rPr>
              <a:t>Amortisman </a:t>
            </a:r>
            <a:r>
              <a:rPr lang="tr-TR" sz="2000" b="1" dirty="0">
                <a:latin typeface="Times New Roman" pitchFamily="18" charset="0"/>
                <a:cs typeface="Times New Roman" pitchFamily="18" charset="0"/>
              </a:rPr>
              <a:t>ayırmada özellikli </a:t>
            </a:r>
            <a:r>
              <a:rPr lang="tr-TR" sz="2000" b="1" dirty="0" smtClean="0">
                <a:latin typeface="Times New Roman" pitchFamily="18" charset="0"/>
                <a:cs typeface="Times New Roman" pitchFamily="18" charset="0"/>
              </a:rPr>
              <a:t>durumlar</a:t>
            </a:r>
          </a:p>
          <a:p>
            <a:pPr algn="just" fontAlgn="base">
              <a:spcBef>
                <a:spcPct val="20000"/>
              </a:spcBef>
              <a:spcAft>
                <a:spcPct val="0"/>
              </a:spcAft>
              <a:buClr>
                <a:srgbClr val="00007D"/>
              </a:buClr>
              <a:buSzPct val="75000"/>
            </a:pPr>
            <a:endParaRPr lang="tr-TR" sz="2000" dirty="0">
              <a:latin typeface="Times New Roman" pitchFamily="18" charset="0"/>
              <a:cs typeface="Times New Roman" pitchFamily="18" charset="0"/>
            </a:endParaRPr>
          </a:p>
          <a:p>
            <a:pPr marL="342900" lvl="0" indent="-342900" algn="just">
              <a:buFont typeface="Arial" panose="020B0604020202020204" pitchFamily="34" charset="0"/>
              <a:buChar char="•"/>
            </a:pPr>
            <a:r>
              <a:rPr lang="tr-TR" sz="2000" dirty="0">
                <a:latin typeface="Times New Roman" pitchFamily="18" charset="0"/>
                <a:cs typeface="Times New Roman" pitchFamily="18" charset="0"/>
              </a:rPr>
              <a:t>Alındıktan sonra </a:t>
            </a:r>
            <a:r>
              <a:rPr lang="tr-TR" sz="2000" b="1" dirty="0">
                <a:latin typeface="Times New Roman" pitchFamily="18" charset="0"/>
                <a:cs typeface="Times New Roman" pitchFamily="18" charset="0"/>
              </a:rPr>
              <a:t>montajı gereken iktisadi kıymetlerde</a:t>
            </a:r>
            <a:r>
              <a:rPr lang="tr-TR" sz="2000" dirty="0">
                <a:latin typeface="Times New Roman" pitchFamily="18" charset="0"/>
                <a:cs typeface="Times New Roman" pitchFamily="18" charset="0"/>
              </a:rPr>
              <a:t>, montaj işlemi tamamlandıktan sonra iktisadi kıymetin </a:t>
            </a:r>
            <a:r>
              <a:rPr lang="tr-TR" sz="2000" b="1" u="sng" dirty="0">
                <a:latin typeface="Times New Roman" pitchFamily="18" charset="0"/>
                <a:cs typeface="Times New Roman" pitchFamily="18" charset="0"/>
              </a:rPr>
              <a:t>kendisinden bekleneni yerine getirebilir</a:t>
            </a:r>
            <a:r>
              <a:rPr lang="tr-TR" sz="2000" dirty="0">
                <a:latin typeface="Times New Roman" pitchFamily="18" charset="0"/>
                <a:cs typeface="Times New Roman" pitchFamily="18" charset="0"/>
              </a:rPr>
              <a:t>, (kullanılabilir) duruma geldikten sonra amortisman uygulanabilir.</a:t>
            </a:r>
          </a:p>
          <a:p>
            <a:pPr lvl="0" algn="just"/>
            <a:endParaRPr lang="tr-TR" sz="2000" dirty="0">
              <a:latin typeface="Times New Roman" pitchFamily="18" charset="0"/>
              <a:cs typeface="Times New Roman" pitchFamily="18" charset="0"/>
            </a:endParaRPr>
          </a:p>
          <a:p>
            <a:pPr marL="342900" lvl="0" indent="-342900" algn="just">
              <a:buFont typeface="Arial" panose="020B0604020202020204" pitchFamily="34" charset="0"/>
              <a:buChar char="•"/>
            </a:pPr>
            <a:r>
              <a:rPr lang="tr-TR" sz="2000" dirty="0">
                <a:latin typeface="Times New Roman" pitchFamily="18" charset="0"/>
                <a:cs typeface="Times New Roman" pitchFamily="18" charset="0"/>
              </a:rPr>
              <a:t>İşletmede imal ya da inşa edilen iktisadi kıymetlerde de, imal ya da inşa tamamlandıktan, kendisinden beklenen yerine getirebilir, (kullanılabilir) duruma geldikten sonra amortisman uygulanabilir. Burada söz konusu iktisadi kıymetler inşaat, imalat hesaplarından çıkarılarak sabit kıymet hesabına aktarılmış olmalıdır.</a:t>
            </a:r>
          </a:p>
          <a:p>
            <a:pPr lvl="0" algn="just"/>
            <a:endParaRPr lang="tr-TR" sz="2000" dirty="0">
              <a:latin typeface="Times New Roman" pitchFamily="18" charset="0"/>
              <a:cs typeface="Times New Roman" pitchFamily="18" charset="0"/>
            </a:endParaRPr>
          </a:p>
          <a:p>
            <a:pPr marL="342900" lvl="0" indent="-342900" algn="just">
              <a:buFont typeface="Arial" panose="020B0604020202020204" pitchFamily="34" charset="0"/>
              <a:buChar char="•"/>
            </a:pPr>
            <a:r>
              <a:rPr lang="tr-TR" sz="2000" dirty="0">
                <a:latin typeface="Times New Roman" pitchFamily="18" charset="0"/>
                <a:cs typeface="Times New Roman" pitchFamily="18" charset="0"/>
              </a:rPr>
              <a:t>Tarım tesislerinde, tesislerin ürün vermesi beklenmez, tesislerin tamamlanması yeterli sayılmalıdır.</a:t>
            </a:r>
          </a:p>
        </p:txBody>
      </p:sp>
    </p:spTree>
    <p:extLst>
      <p:ext uri="{BB962C8B-B14F-4D97-AF65-F5344CB8AC3E}">
        <p14:creationId xmlns:p14="http://schemas.microsoft.com/office/powerpoint/2010/main" val="1383524432"/>
      </p:ext>
    </p:extLst>
  </p:cSld>
  <p:clrMapOvr>
    <a:masterClrMapping/>
  </p:clrMapOvr>
  <p:transition spd="med">
    <p:randomBa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192688" cy="792088"/>
          </a:xfrm>
        </p:spPr>
        <p:txBody>
          <a:bodyPr>
            <a:normAutofit fontScale="90000"/>
          </a:bodyPr>
          <a:lstStyle/>
          <a:p>
            <a:pPr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69</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r>
              <a:rPr lang="tr-TR" sz="2400" b="1" dirty="0" err="1">
                <a:latin typeface="Times New Roman" pitchFamily="18" charset="0"/>
                <a:cs typeface="Times New Roman" pitchFamily="18" charset="0"/>
              </a:rPr>
              <a:t>Kıst</a:t>
            </a:r>
            <a:r>
              <a:rPr lang="tr-TR" sz="2400" b="1" dirty="0">
                <a:latin typeface="Times New Roman" pitchFamily="18" charset="0"/>
                <a:cs typeface="Times New Roman" pitchFamily="18" charset="0"/>
              </a:rPr>
              <a:t> Dönem Amortismanı</a:t>
            </a: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 </a:t>
            </a:r>
            <a:r>
              <a:rPr lang="tr-TR" sz="2400" dirty="0">
                <a:latin typeface="Times New Roman" pitchFamily="18" charset="0"/>
                <a:cs typeface="Times New Roman" pitchFamily="18" charset="0"/>
              </a:rPr>
              <a:t>Faaliyetleri kısmen veya tamamen </a:t>
            </a:r>
            <a:r>
              <a:rPr lang="tr-TR" sz="2400" b="1" u="sng" dirty="0">
                <a:latin typeface="Times New Roman" pitchFamily="18" charset="0"/>
                <a:cs typeface="Times New Roman" pitchFamily="18" charset="0"/>
              </a:rPr>
              <a:t>binek otomobiller</a:t>
            </a:r>
            <a:r>
              <a:rPr lang="tr-TR" sz="2400" dirty="0">
                <a:latin typeface="Times New Roman" pitchFamily="18" charset="0"/>
                <a:cs typeface="Times New Roman" pitchFamily="18" charset="0"/>
              </a:rPr>
              <a:t>inin kiralanması veya çeşitli şekillerde işletilmesi olanların bu amaçla kullandıkları binek otomobilleri </a:t>
            </a:r>
            <a:r>
              <a:rPr lang="tr-TR" sz="2400" b="1" u="sng" dirty="0">
                <a:latin typeface="Times New Roman" pitchFamily="18" charset="0"/>
                <a:cs typeface="Times New Roman" pitchFamily="18" charset="0"/>
              </a:rPr>
              <a:t>hariç</a:t>
            </a:r>
            <a:r>
              <a:rPr lang="tr-TR" sz="2400" dirty="0">
                <a:latin typeface="Times New Roman" pitchFamily="18" charset="0"/>
                <a:cs typeface="Times New Roman" pitchFamily="18" charset="0"/>
              </a:rPr>
              <a:t> olmak üzere işletmelere ait binek otomobillerinin aktife girdiği hesap dönemi için ay kesri tam ay sayılmak suretiyle kalan ay süresi kadar amortisman ayrılması zorunlu olup, amortisman ayrılmayan süreye isabet eden bakiye değer ise, itfa süresinin son yılında tamamen yok edilmelidir. </a:t>
            </a:r>
          </a:p>
        </p:txBody>
      </p:sp>
      <p:pic>
        <p:nvPicPr>
          <p:cNvPr id="7" name="Picture 2" descr="C:\Documents and Settings\Owner\Local Settings\Temporary Internet Files\Content.IE5\9Y6C6N4L\MP900404912[1].jpg"/>
          <p:cNvPicPr>
            <a:picLocks noChangeAspect="1" noChangeArrowheads="1"/>
          </p:cNvPicPr>
          <p:nvPr/>
        </p:nvPicPr>
        <p:blipFill>
          <a:blip r:embed="rId2" cstate="print"/>
          <a:srcRect/>
          <a:stretch>
            <a:fillRect/>
          </a:stretch>
        </p:blipFill>
        <p:spPr bwMode="auto">
          <a:xfrm>
            <a:off x="4539776" y="5039421"/>
            <a:ext cx="1800200" cy="1285858"/>
          </a:xfrm>
          <a:prstGeom prst="rect">
            <a:avLst/>
          </a:prstGeom>
          <a:noFill/>
        </p:spPr>
      </p:pic>
    </p:spTree>
    <p:extLst>
      <p:ext uri="{BB962C8B-B14F-4D97-AF65-F5344CB8AC3E}">
        <p14:creationId xmlns:p14="http://schemas.microsoft.com/office/powerpoint/2010/main" val="23343118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dirty="0"/>
          </a:p>
        </p:txBody>
      </p:sp>
      <p:sp>
        <p:nvSpPr>
          <p:cNvPr id="3" name="2 İçerik Yer Tutucusu"/>
          <p:cNvSpPr>
            <a:spLocks noGrp="1"/>
          </p:cNvSpPr>
          <p:nvPr>
            <p:ph idx="1"/>
          </p:nvPr>
        </p:nvSpPr>
        <p:spPr/>
        <p:txBody>
          <a:bodyPr>
            <a:normAutofit fontScale="92500" lnSpcReduction="20000"/>
          </a:bodyPr>
          <a:lstStyle/>
          <a:p>
            <a:pPr>
              <a:buFont typeface="Wingdings" panose="05000000000000000000" pitchFamily="2" charset="2"/>
              <a:buChar char="Ø"/>
            </a:pPr>
            <a:r>
              <a:rPr lang="tr-TR" sz="2400" b="1" dirty="0" smtClean="0">
                <a:latin typeface="Times New Roman" pitchFamily="18" charset="0"/>
                <a:cs typeface="Times New Roman" pitchFamily="18" charset="0"/>
              </a:rPr>
              <a:t>KASA FAZLASI / ORTAKLAR CARİ</a:t>
            </a:r>
          </a:p>
          <a:p>
            <a:endParaRPr lang="tr-TR" sz="2400" b="1" dirty="0" smtClean="0">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ADAT:</a:t>
            </a:r>
          </a:p>
          <a:p>
            <a:pPr marL="0" indent="0">
              <a:buNone/>
            </a:pPr>
            <a:r>
              <a:rPr lang="tr-TR" sz="2400" dirty="0" smtClean="0">
                <a:latin typeface="Times New Roman" pitchFamily="18" charset="0"/>
                <a:cs typeface="Times New Roman" pitchFamily="18" charset="0"/>
              </a:rPr>
              <a:t>Vergisel </a:t>
            </a:r>
            <a:r>
              <a:rPr lang="tr-TR" sz="2400" dirty="0">
                <a:latin typeface="Times New Roman" pitchFamily="18" charset="0"/>
                <a:cs typeface="Times New Roman" pitchFamily="18" charset="0"/>
              </a:rPr>
              <a:t>açıdan yapılacak adat yöntemiyle faiz hesabında  kredi tutarı;</a:t>
            </a:r>
            <a:endParaRPr lang="tr-TR" sz="2400" dirty="0"/>
          </a:p>
          <a:p>
            <a:endParaRPr lang="tr-TR" sz="2400" b="1" dirty="0">
              <a:latin typeface="Times New Roman" pitchFamily="18" charset="0"/>
              <a:cs typeface="Times New Roman" pitchFamily="18" charset="0"/>
            </a:endParaRPr>
          </a:p>
          <a:p>
            <a:pPr marL="0" indent="0">
              <a:buNone/>
            </a:pPr>
            <a:endParaRPr lang="tr-TR" sz="2400" dirty="0" smtClean="0">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REESKONT VE AVANS İŞLEMLERİNDE UYGULANACAK FAİZ ORANLARI</a:t>
            </a:r>
          </a:p>
          <a:p>
            <a:endParaRPr lang="tr-TR" sz="2400" b="1"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TC. Merkez Bankası Tebliği –  14.12.2014’den itibaren </a:t>
            </a:r>
          </a:p>
          <a:p>
            <a:pPr algn="just"/>
            <a:r>
              <a:rPr lang="tr-TR" sz="2400" dirty="0" smtClean="0">
                <a:latin typeface="Times New Roman" pitchFamily="18" charset="0"/>
                <a:cs typeface="Times New Roman" pitchFamily="18" charset="0"/>
              </a:rPr>
              <a:t>Reeskont işlemlerinde %  9      Avans İşlemlerinde %10,50</a:t>
            </a:r>
          </a:p>
          <a:p>
            <a:pPr algn="just"/>
            <a:r>
              <a:rPr lang="tr-TR" sz="2400" dirty="0" smtClean="0">
                <a:latin typeface="Times New Roman" pitchFamily="18" charset="0"/>
                <a:cs typeface="Times New Roman" pitchFamily="18" charset="0"/>
              </a:rPr>
              <a:t>TC. Merkez Bankası Tebliği –  27.12.2013’den itibaren </a:t>
            </a:r>
          </a:p>
          <a:p>
            <a:pPr algn="just"/>
            <a:r>
              <a:rPr lang="tr-TR" sz="2400" dirty="0" smtClean="0">
                <a:latin typeface="Times New Roman" pitchFamily="18" charset="0"/>
                <a:cs typeface="Times New Roman" pitchFamily="18" charset="0"/>
              </a:rPr>
              <a:t>Reeskont işlemlerinde %10,25  Avans İşlemlerinde %11,75</a:t>
            </a:r>
          </a:p>
          <a:p>
            <a:endParaRPr lang="tr-TR" sz="2800" b="1" dirty="0" smtClean="0"/>
          </a:p>
        </p:txBody>
      </p:sp>
      <p:sp>
        <p:nvSpPr>
          <p:cNvPr id="4" name="3 Veri Yer Tutucusu"/>
          <p:cNvSpPr>
            <a:spLocks noGrp="1"/>
          </p:cNvSpPr>
          <p:nvPr>
            <p:ph type="dt" sz="half" idx="10"/>
          </p:nvPr>
        </p:nvSpPr>
        <p:spPr/>
        <p:txBody>
          <a:bodyPr/>
          <a:lstStyle/>
          <a:p>
            <a:endParaRPr lang="en-US" dirty="0"/>
          </a:p>
        </p:txBody>
      </p:sp>
      <p:sp>
        <p:nvSpPr>
          <p:cNvPr id="5" name="4 Slayt Numarası Yer Tutucusu"/>
          <p:cNvSpPr>
            <a:spLocks noGrp="1"/>
          </p:cNvSpPr>
          <p:nvPr>
            <p:ph type="sldNum" sz="quarter" idx="12"/>
          </p:nvPr>
        </p:nvSpPr>
        <p:spPr/>
        <p:txBody>
          <a:bodyPr/>
          <a:lstStyle/>
          <a:p>
            <a:fld id="{D69FA0D1-DEE6-FA4B-AF71-8F5B3360E0F2}" type="slidenum">
              <a:rPr lang="en-US" smtClean="0"/>
              <a:pPr/>
              <a:t>7</a:t>
            </a:fld>
            <a:endParaRPr lang="en-US" dirty="0"/>
          </a:p>
        </p:txBody>
      </p:sp>
    </p:spTree>
    <p:extLst>
      <p:ext uri="{BB962C8B-B14F-4D97-AF65-F5344CB8AC3E}">
        <p14:creationId xmlns:p14="http://schemas.microsoft.com/office/powerpoint/2010/main" val="3967723638"/>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192688" cy="792088"/>
          </a:xfrm>
        </p:spPr>
        <p:txBody>
          <a:bodyPr>
            <a:normAutofit fontScale="90000"/>
          </a:bodyPr>
          <a:lstStyle/>
          <a:p>
            <a:pPr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70</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268760"/>
            <a:ext cx="8229600" cy="4857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buClr>
                <a:schemeClr val="tx1"/>
              </a:buClr>
            </a:pPr>
            <a:r>
              <a:rPr lang="tr-TR" sz="2400" b="1" dirty="0">
                <a:latin typeface="Times New Roman" pitchFamily="18" charset="0"/>
                <a:cs typeface="Times New Roman" pitchFamily="18" charset="0"/>
              </a:rPr>
              <a:t>YENİLEME FONU </a:t>
            </a:r>
          </a:p>
          <a:p>
            <a:pPr>
              <a:buClr>
                <a:schemeClr val="tx1"/>
              </a:buClr>
              <a:buFont typeface="Wingdings" pitchFamily="2" charset="2"/>
              <a:buChar char="Ø"/>
            </a:pPr>
            <a:r>
              <a:rPr lang="tr-TR" sz="2400" dirty="0" smtClean="0">
                <a:latin typeface="Times New Roman" pitchFamily="18" charset="0"/>
                <a:cs typeface="Times New Roman" pitchFamily="18" charset="0"/>
              </a:rPr>
              <a:t>Yenileme </a:t>
            </a:r>
            <a:r>
              <a:rPr lang="tr-TR" sz="2400" dirty="0">
                <a:latin typeface="Times New Roman" pitchFamily="18" charset="0"/>
                <a:cs typeface="Times New Roman" pitchFamily="18" charset="0"/>
              </a:rPr>
              <a:t>fonu ayırabilmek </a:t>
            </a:r>
            <a:r>
              <a:rPr lang="tr-TR" sz="2400" b="1" u="sng" dirty="0">
                <a:latin typeface="Times New Roman" pitchFamily="18" charset="0"/>
                <a:cs typeface="Times New Roman" pitchFamily="18" charset="0"/>
              </a:rPr>
              <a:t>için bilanço  hesabı </a:t>
            </a:r>
            <a:r>
              <a:rPr lang="tr-TR" sz="2400" dirty="0">
                <a:latin typeface="Times New Roman" pitchFamily="18" charset="0"/>
                <a:cs typeface="Times New Roman" pitchFamily="18" charset="0"/>
              </a:rPr>
              <a:t>esasına göre defter tutmak gerekir.</a:t>
            </a:r>
          </a:p>
          <a:p>
            <a:pPr>
              <a:buClr>
                <a:schemeClr val="tx1"/>
              </a:buClr>
              <a:buFont typeface="Wingdings" pitchFamily="2" charset="2"/>
              <a:buChar char="Ø"/>
            </a:pPr>
            <a:r>
              <a:rPr lang="tr-TR" sz="2400" dirty="0">
                <a:latin typeface="Times New Roman" pitchFamily="18" charset="0"/>
                <a:cs typeface="Times New Roman" pitchFamily="18" charset="0"/>
              </a:rPr>
              <a:t>Satılan iktisadi kıymetin yenilenmesinin </a:t>
            </a:r>
            <a:r>
              <a:rPr lang="tr-TR" sz="2400" b="1" u="sng" dirty="0">
                <a:latin typeface="Times New Roman" pitchFamily="18" charset="0"/>
                <a:cs typeface="Times New Roman" pitchFamily="18" charset="0"/>
              </a:rPr>
              <a:t>zaruri olması veya işletmeyi yönetenlerce karar verilip teşebbüse geçilmiş</a:t>
            </a:r>
            <a:r>
              <a:rPr lang="tr-TR" sz="2400" dirty="0">
                <a:latin typeface="Times New Roman" pitchFamily="18" charset="0"/>
                <a:cs typeface="Times New Roman" pitchFamily="18" charset="0"/>
              </a:rPr>
              <a:t> bulunulmalıdır.</a:t>
            </a:r>
          </a:p>
          <a:p>
            <a:pPr>
              <a:buClr>
                <a:schemeClr val="tx1"/>
              </a:buClr>
              <a:buFont typeface="Wingdings" pitchFamily="2" charset="2"/>
              <a:buChar char="Ø"/>
            </a:pPr>
            <a:r>
              <a:rPr lang="tr-TR" sz="2400" dirty="0">
                <a:latin typeface="Times New Roman" pitchFamily="18" charset="0"/>
                <a:cs typeface="Times New Roman" pitchFamily="18" charset="0"/>
              </a:rPr>
              <a:t>Satın alınacak iktisadi kıymetin daha önce satılan kıymetle </a:t>
            </a:r>
            <a:r>
              <a:rPr lang="tr-TR" sz="2400" b="1" u="sng" dirty="0">
                <a:latin typeface="Times New Roman" pitchFamily="18" charset="0"/>
                <a:cs typeface="Times New Roman" pitchFamily="18" charset="0"/>
              </a:rPr>
              <a:t>aynı nitelikte </a:t>
            </a:r>
            <a:r>
              <a:rPr lang="tr-TR" sz="2400" dirty="0">
                <a:latin typeface="Times New Roman" pitchFamily="18" charset="0"/>
                <a:cs typeface="Times New Roman" pitchFamily="18" charset="0"/>
              </a:rPr>
              <a:t>olması gerekir.</a:t>
            </a:r>
          </a:p>
          <a:p>
            <a:pPr>
              <a:buClr>
                <a:schemeClr val="tx1"/>
              </a:buClr>
              <a:buFont typeface="Wingdings" pitchFamily="2" charset="2"/>
              <a:buChar char="Ø"/>
            </a:pPr>
            <a:r>
              <a:rPr lang="tr-TR" sz="2400" dirty="0">
                <a:latin typeface="Times New Roman" pitchFamily="18" charset="0"/>
                <a:cs typeface="Times New Roman" pitchFamily="18" charset="0"/>
              </a:rPr>
              <a:t>Satılan ve yenilenecek olan iktisadi kıymet </a:t>
            </a:r>
            <a:r>
              <a:rPr lang="tr-TR" sz="2400" b="1" u="sng" dirty="0">
                <a:latin typeface="Times New Roman" pitchFamily="18" charset="0"/>
                <a:cs typeface="Times New Roman" pitchFamily="18" charset="0"/>
              </a:rPr>
              <a:t>Amortismana Tabi iktisadi kıymet </a:t>
            </a:r>
            <a:r>
              <a:rPr lang="tr-TR" sz="2400" dirty="0">
                <a:latin typeface="Times New Roman" pitchFamily="18" charset="0"/>
                <a:cs typeface="Times New Roman" pitchFamily="18" charset="0"/>
              </a:rPr>
              <a:t>olmalıdır</a:t>
            </a:r>
            <a:r>
              <a:rPr lang="tr-TR" sz="2400"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a:p>
            <a:pPr>
              <a:buClr>
                <a:schemeClr val="tx1"/>
              </a:buClr>
            </a:pPr>
            <a:r>
              <a:rPr lang="tr-TR" sz="2400" dirty="0">
                <a:latin typeface="Times New Roman" pitchFamily="18" charset="0"/>
                <a:cs typeface="Times New Roman" pitchFamily="18" charset="0"/>
              </a:rPr>
              <a:t>Boş arazi ve arsalar amortismana tabi olduğundan satışından doğan kar yenileme fonuna alınmaz.</a:t>
            </a:r>
          </a:p>
        </p:txBody>
      </p:sp>
      <p:pic>
        <p:nvPicPr>
          <p:cNvPr id="7" name="Picture 17" descr="j0283686"/>
          <p:cNvPicPr>
            <a:picLocks noChangeAspect="1" noChangeArrowheads="1" noCrop="1"/>
          </p:cNvPicPr>
          <p:nvPr/>
        </p:nvPicPr>
        <p:blipFill>
          <a:blip r:embed="rId2" cstate="print"/>
          <a:srcRect/>
          <a:stretch>
            <a:fillRect/>
          </a:stretch>
        </p:blipFill>
        <p:spPr bwMode="auto">
          <a:xfrm>
            <a:off x="5508104" y="5445224"/>
            <a:ext cx="1081087" cy="1081088"/>
          </a:xfrm>
          <a:prstGeom prst="rect">
            <a:avLst/>
          </a:prstGeom>
          <a:noFill/>
        </p:spPr>
      </p:pic>
    </p:spTree>
    <p:extLst>
      <p:ext uri="{BB962C8B-B14F-4D97-AF65-F5344CB8AC3E}">
        <p14:creationId xmlns:p14="http://schemas.microsoft.com/office/powerpoint/2010/main" val="185535314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192688" cy="792088"/>
          </a:xfrm>
        </p:spPr>
        <p:txBody>
          <a:bodyPr>
            <a:normAutofit fontScale="90000"/>
          </a:bodyPr>
          <a:lstStyle/>
          <a:p>
            <a:pPr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71</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268760"/>
            <a:ext cx="8229600" cy="4857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0"/>
              </a:spcBef>
              <a:defRPr/>
            </a:pPr>
            <a:r>
              <a:rPr lang="tr-TR" sz="2400" b="1" dirty="0">
                <a:latin typeface="Times New Roman" pitchFamily="18" charset="0"/>
                <a:cs typeface="Times New Roman" pitchFamily="18" charset="0"/>
              </a:rPr>
              <a:t>Yenileme Fonunda kullanım süresi </a:t>
            </a:r>
          </a:p>
          <a:p>
            <a:pPr>
              <a:buClr>
                <a:schemeClr val="tx1"/>
              </a:buClr>
              <a:buFont typeface="Wingdings" pitchFamily="2" charset="2"/>
              <a:buChar char="Ø"/>
            </a:pPr>
            <a:r>
              <a:rPr lang="tr-TR" sz="2400" b="1" dirty="0">
                <a:latin typeface="Times New Roman" pitchFamily="18" charset="0"/>
                <a:cs typeface="Times New Roman" pitchFamily="18" charset="0"/>
              </a:rPr>
              <a:t>Süre ile ilgili birinci görüş:</a:t>
            </a:r>
          </a:p>
          <a:p>
            <a:pPr>
              <a:buClr>
                <a:schemeClr val="tx1"/>
              </a:buClr>
            </a:pPr>
            <a:r>
              <a:rPr lang="tr-TR" sz="2400" dirty="0">
                <a:latin typeface="Times New Roman" pitchFamily="18" charset="0"/>
                <a:cs typeface="Times New Roman" pitchFamily="18" charset="0"/>
              </a:rPr>
              <a:t>      Amortismana tabi iktisadi kıymetin satışından elde </a:t>
            </a:r>
            <a:r>
              <a:rPr lang="tr-TR" sz="2400" dirty="0" err="1">
                <a:latin typeface="Times New Roman" pitchFamily="18" charset="0"/>
                <a:cs typeface="Times New Roman" pitchFamily="18" charset="0"/>
              </a:rPr>
              <a:t>elde</a:t>
            </a:r>
            <a:r>
              <a:rPr lang="tr-TR" sz="2400" dirty="0">
                <a:latin typeface="Times New Roman" pitchFamily="18" charset="0"/>
                <a:cs typeface="Times New Roman" pitchFamily="18" charset="0"/>
              </a:rPr>
              <a:t> edilen karın yenileme giderlerini karşılamak üzere pasifte geçici bir hesapta azami üç yıl sure ile tutulabileceği kesin hüküm olduğundan, yıl deyimi dönem kabul edilmekte, </a:t>
            </a:r>
            <a:r>
              <a:rPr lang="tr-TR" sz="2400" b="1" u="sng" dirty="0">
                <a:latin typeface="Times New Roman" pitchFamily="18" charset="0"/>
                <a:cs typeface="Times New Roman" pitchFamily="18" charset="0"/>
              </a:rPr>
              <a:t>yenileme fonuna alınıldığı yılı başlangıç yılı sayılmaktadır.</a:t>
            </a:r>
          </a:p>
          <a:p>
            <a:pPr>
              <a:buClr>
                <a:schemeClr val="tx1"/>
              </a:buClr>
              <a:buFont typeface="Wingdings" pitchFamily="2" charset="2"/>
              <a:buChar char="Ø"/>
            </a:pPr>
            <a:endParaRPr lang="tr-TR" sz="2400" dirty="0">
              <a:latin typeface="Times New Roman" pitchFamily="18" charset="0"/>
              <a:cs typeface="Times New Roman" pitchFamily="18" charset="0"/>
            </a:endParaRPr>
          </a:p>
          <a:p>
            <a:pPr>
              <a:buClr>
                <a:schemeClr val="tx1"/>
              </a:buClr>
              <a:buFont typeface="Wingdings" pitchFamily="2" charset="2"/>
              <a:buChar char="Ø"/>
            </a:pPr>
            <a:r>
              <a:rPr lang="tr-TR" sz="2400" b="1" dirty="0">
                <a:latin typeface="Times New Roman" pitchFamily="18" charset="0"/>
                <a:cs typeface="Times New Roman" pitchFamily="18" charset="0"/>
              </a:rPr>
              <a:t>Süre ile ilgili ikinci görüş: </a:t>
            </a:r>
          </a:p>
          <a:p>
            <a:pPr>
              <a:buClr>
                <a:schemeClr val="tx1"/>
              </a:buClr>
            </a:pPr>
            <a:r>
              <a:rPr lang="tr-TR" sz="2400" dirty="0">
                <a:latin typeface="Times New Roman" pitchFamily="18" charset="0"/>
                <a:cs typeface="Times New Roman" pitchFamily="18" charset="0"/>
              </a:rPr>
              <a:t>    Danıştay tarafından benimsenen ikinci görüş </a:t>
            </a:r>
            <a:r>
              <a:rPr lang="tr-TR" sz="2400" b="1" u="sng" dirty="0">
                <a:latin typeface="Times New Roman" pitchFamily="18" charset="0"/>
                <a:cs typeface="Times New Roman" pitchFamily="18" charset="0"/>
              </a:rPr>
              <a:t>karın satışın yapıldığı yılı izleyen üçüncü yılın vergi matrahına dahil edileceği yönündedir.</a:t>
            </a:r>
          </a:p>
          <a:p>
            <a:pPr>
              <a:buClr>
                <a:schemeClr val="tx1"/>
              </a:buClr>
            </a:pPr>
            <a:r>
              <a:rPr lang="tr-TR" sz="2400" dirty="0">
                <a:latin typeface="Times New Roman" pitchFamily="18" charset="0"/>
                <a:cs typeface="Times New Roman" pitchFamily="18" charset="0"/>
              </a:rPr>
              <a:t>     Satış karından oluşan fonun döviz veya mevduat hesaplarında tutulması sonucu elde edilen kur veya faiz geliri fona eklenmez </a:t>
            </a:r>
          </a:p>
        </p:txBody>
      </p:sp>
      <p:pic>
        <p:nvPicPr>
          <p:cNvPr id="8" name="Picture 18" descr="j0336319"/>
          <p:cNvPicPr>
            <a:picLocks noChangeAspect="1" noChangeArrowheads="1" noCrop="1"/>
          </p:cNvPicPr>
          <p:nvPr/>
        </p:nvPicPr>
        <p:blipFill>
          <a:blip r:embed="rId2" cstate="print"/>
          <a:srcRect/>
          <a:stretch>
            <a:fillRect/>
          </a:stretch>
        </p:blipFill>
        <p:spPr bwMode="auto">
          <a:xfrm>
            <a:off x="7464158" y="3731630"/>
            <a:ext cx="1428322" cy="857256"/>
          </a:xfrm>
          <a:prstGeom prst="rect">
            <a:avLst/>
          </a:prstGeom>
          <a:noFill/>
        </p:spPr>
      </p:pic>
    </p:spTree>
    <p:extLst>
      <p:ext uri="{BB962C8B-B14F-4D97-AF65-F5344CB8AC3E}">
        <p14:creationId xmlns:p14="http://schemas.microsoft.com/office/powerpoint/2010/main" val="418048801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192688" cy="792088"/>
          </a:xfrm>
        </p:spPr>
        <p:txBody>
          <a:bodyPr>
            <a:normAutofit fontScale="90000"/>
          </a:bodyPr>
          <a:lstStyle/>
          <a:p>
            <a:pPr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72</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268760"/>
            <a:ext cx="8229600" cy="4857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r>
              <a:rPr lang="tr-TR" sz="2000" dirty="0">
                <a:latin typeface="Arial Black" pitchFamily="34" charset="0"/>
              </a:rPr>
              <a:t>ÖRNEK</a:t>
            </a:r>
          </a:p>
          <a:p>
            <a:r>
              <a:rPr lang="tr-TR" sz="2000" dirty="0" smtClean="0"/>
              <a:t>* </a:t>
            </a:r>
            <a:r>
              <a:rPr lang="tr-TR" sz="2000" b="1" dirty="0"/>
              <a:t>Makine Satışı</a:t>
            </a:r>
          </a:p>
          <a:p>
            <a:pPr>
              <a:buNone/>
            </a:pPr>
            <a:r>
              <a:rPr lang="tr-TR" sz="2000" b="1" dirty="0"/>
              <a:t>-----------------------------</a:t>
            </a:r>
            <a:r>
              <a:rPr lang="tr-TR" sz="2000" b="1" dirty="0" smtClean="0"/>
              <a:t>10.10.2014 ------------------------------</a:t>
            </a:r>
            <a:endParaRPr lang="tr-TR" sz="2000" b="1" dirty="0"/>
          </a:p>
          <a:p>
            <a:pPr>
              <a:buNone/>
            </a:pPr>
            <a:r>
              <a:rPr lang="tr-TR" sz="2000" b="1" dirty="0"/>
              <a:t>100 Kasa                                             </a:t>
            </a:r>
            <a:r>
              <a:rPr lang="tr-TR" sz="2000" b="1" dirty="0" smtClean="0"/>
              <a:t>         11.800</a:t>
            </a:r>
            <a:endParaRPr lang="tr-TR" sz="2000" b="1" dirty="0"/>
          </a:p>
          <a:p>
            <a:pPr>
              <a:buNone/>
            </a:pPr>
            <a:r>
              <a:rPr lang="tr-TR" sz="2000" b="1" dirty="0"/>
              <a:t>257 Birikmiş Amortismanlar             </a:t>
            </a:r>
            <a:r>
              <a:rPr lang="tr-TR" sz="2000" b="1" dirty="0" smtClean="0"/>
              <a:t>         </a:t>
            </a:r>
            <a:r>
              <a:rPr lang="tr-TR" sz="2000" b="1" dirty="0"/>
              <a:t>2.000</a:t>
            </a:r>
          </a:p>
          <a:p>
            <a:pPr>
              <a:buNone/>
            </a:pPr>
            <a:r>
              <a:rPr lang="tr-TR" sz="2000" b="1" dirty="0"/>
              <a:t>      </a:t>
            </a:r>
            <a:r>
              <a:rPr lang="tr-TR" sz="2000" b="1" dirty="0" smtClean="0"/>
              <a:t>    253 </a:t>
            </a:r>
            <a:r>
              <a:rPr lang="tr-TR" sz="2000" b="1" dirty="0"/>
              <a:t>Makine ve Teçhizat                                     </a:t>
            </a:r>
            <a:r>
              <a:rPr lang="tr-TR" sz="2000" b="1" dirty="0" smtClean="0"/>
              <a:t>  </a:t>
            </a:r>
            <a:r>
              <a:rPr lang="tr-TR" sz="2000" b="1" dirty="0"/>
              <a:t>5.000</a:t>
            </a:r>
          </a:p>
          <a:p>
            <a:pPr>
              <a:buNone/>
            </a:pPr>
            <a:r>
              <a:rPr lang="tr-TR" sz="2000" b="1" dirty="0"/>
              <a:t>      </a:t>
            </a:r>
            <a:r>
              <a:rPr lang="tr-TR" sz="2000" b="1" dirty="0" smtClean="0"/>
              <a:t>    391 </a:t>
            </a:r>
            <a:r>
              <a:rPr lang="tr-TR" sz="2000" b="1" dirty="0"/>
              <a:t>Hesaplanan KDV                                          </a:t>
            </a:r>
            <a:r>
              <a:rPr lang="tr-TR" sz="2000" b="1" dirty="0" smtClean="0"/>
              <a:t>  </a:t>
            </a:r>
            <a:r>
              <a:rPr lang="tr-TR" sz="2000" b="1" dirty="0"/>
              <a:t>1.800</a:t>
            </a:r>
          </a:p>
          <a:p>
            <a:pPr>
              <a:buNone/>
            </a:pPr>
            <a:r>
              <a:rPr lang="tr-TR" sz="2000" b="1" dirty="0"/>
              <a:t>      </a:t>
            </a:r>
            <a:r>
              <a:rPr lang="tr-TR" sz="2000" b="1" dirty="0" smtClean="0"/>
              <a:t>    679 </a:t>
            </a:r>
            <a:r>
              <a:rPr lang="tr-TR" sz="2000" b="1" dirty="0"/>
              <a:t>Diğer Olağandışı Gelir ve Karlar                  7.000</a:t>
            </a:r>
          </a:p>
          <a:p>
            <a:pPr>
              <a:buNone/>
            </a:pPr>
            <a:r>
              <a:rPr lang="tr-TR" sz="2000" b="1" dirty="0"/>
              <a:t>----------------------------------- / </a:t>
            </a:r>
            <a:r>
              <a:rPr lang="tr-TR" sz="2000" b="1" dirty="0" smtClean="0"/>
              <a:t>-------------------------------------- </a:t>
            </a:r>
            <a:endParaRPr lang="tr-TR" sz="2000" b="1" dirty="0"/>
          </a:p>
          <a:p>
            <a:pPr>
              <a:buNone/>
            </a:pPr>
            <a:endParaRPr lang="tr-TR" sz="2000" dirty="0"/>
          </a:p>
          <a:p>
            <a:pPr>
              <a:buNone/>
            </a:pPr>
            <a:r>
              <a:rPr lang="tr-TR" sz="2000" dirty="0"/>
              <a:t>*</a:t>
            </a:r>
            <a:r>
              <a:rPr lang="tr-TR" sz="2000" b="1" dirty="0"/>
              <a:t>Satış Karının Yenileme Fonuna Devri</a:t>
            </a:r>
          </a:p>
          <a:p>
            <a:pPr>
              <a:buNone/>
            </a:pPr>
            <a:r>
              <a:rPr lang="tr-TR" sz="2000" b="1" dirty="0"/>
              <a:t>----------------------------- </a:t>
            </a:r>
            <a:r>
              <a:rPr lang="tr-TR" sz="2000" b="1" dirty="0" smtClean="0"/>
              <a:t>31/12/2014-------------------------------       </a:t>
            </a:r>
          </a:p>
          <a:p>
            <a:pPr>
              <a:buNone/>
            </a:pPr>
            <a:r>
              <a:rPr lang="tr-TR" sz="2000" b="1" dirty="0" smtClean="0"/>
              <a:t>       679 </a:t>
            </a:r>
            <a:r>
              <a:rPr lang="tr-TR" sz="2000" b="1" dirty="0"/>
              <a:t>Diğer Olağandışı Gelir ve Karlar  </a:t>
            </a:r>
            <a:r>
              <a:rPr lang="tr-TR" sz="2000" b="1" dirty="0" smtClean="0"/>
              <a:t>7.000</a:t>
            </a:r>
            <a:endParaRPr lang="tr-TR" sz="2000" b="1" dirty="0"/>
          </a:p>
          <a:p>
            <a:pPr>
              <a:buNone/>
            </a:pPr>
            <a:r>
              <a:rPr lang="tr-TR" sz="2000" b="1" dirty="0"/>
              <a:t>     </a:t>
            </a:r>
            <a:r>
              <a:rPr lang="tr-TR" sz="2000" b="1" dirty="0" smtClean="0"/>
              <a:t>         549 </a:t>
            </a:r>
            <a:r>
              <a:rPr lang="tr-TR" sz="2000" b="1" dirty="0"/>
              <a:t>Özel Fonlar                                            </a:t>
            </a:r>
            <a:r>
              <a:rPr lang="tr-TR" sz="2000" b="1" dirty="0" smtClean="0"/>
              <a:t>     </a:t>
            </a:r>
            <a:r>
              <a:rPr lang="tr-TR" sz="2000" b="1" dirty="0"/>
              <a:t>7.000</a:t>
            </a:r>
          </a:p>
          <a:p>
            <a:pPr>
              <a:buNone/>
            </a:pPr>
            <a:r>
              <a:rPr lang="tr-TR" sz="2000" b="1" dirty="0"/>
              <a:t>         </a:t>
            </a:r>
            <a:r>
              <a:rPr lang="tr-TR" sz="2000" b="1" dirty="0" smtClean="0"/>
              <a:t>     549 </a:t>
            </a:r>
            <a:r>
              <a:rPr lang="tr-TR" sz="2000" b="1" dirty="0"/>
              <a:t>… Yenileme Fonu</a:t>
            </a:r>
          </a:p>
          <a:p>
            <a:pPr>
              <a:buNone/>
            </a:pPr>
            <a:r>
              <a:rPr lang="tr-TR" sz="2000" b="1" dirty="0"/>
              <a:t>---------------------------------------------- / </a:t>
            </a:r>
            <a:r>
              <a:rPr lang="tr-TR" sz="2000" b="1" dirty="0" smtClean="0"/>
              <a:t>----------------------------</a:t>
            </a:r>
            <a:endParaRPr lang="tr-TR" sz="2000" b="1" dirty="0"/>
          </a:p>
        </p:txBody>
      </p:sp>
    </p:spTree>
    <p:extLst>
      <p:ext uri="{BB962C8B-B14F-4D97-AF65-F5344CB8AC3E}">
        <p14:creationId xmlns:p14="http://schemas.microsoft.com/office/powerpoint/2010/main" val="2328984578"/>
      </p:ext>
    </p:extLst>
  </p:cSld>
  <p:clrMapOvr>
    <a:masterClrMapping/>
  </p:clrMapOvr>
  <p:transition spd="med">
    <p:pull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192688" cy="792088"/>
          </a:xfrm>
        </p:spPr>
        <p:txBody>
          <a:bodyPr>
            <a:normAutofit fontScale="90000"/>
          </a:bodyPr>
          <a:lstStyle/>
          <a:p>
            <a:pPr defTabSz="400050">
              <a:buNone/>
            </a:pPr>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b="1" u="sng"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73</a:t>
            </a:fld>
            <a:endParaRPr lang="en-US" dirty="0"/>
          </a:p>
        </p:txBody>
      </p:sp>
      <p:sp>
        <p:nvSpPr>
          <p:cNvPr id="5" name="4 Veri Yer Tutucusu"/>
          <p:cNvSpPr>
            <a:spLocks noGrp="1"/>
          </p:cNvSpPr>
          <p:nvPr>
            <p:ph type="dt" sz="half" idx="10"/>
          </p:nvPr>
        </p:nvSpPr>
        <p:spPr/>
        <p:txBody>
          <a:bodyPr/>
          <a:lstStyle/>
          <a:p>
            <a:endParaRPr lang="en-US" dirty="0"/>
          </a:p>
        </p:txBody>
      </p:sp>
      <p:sp>
        <p:nvSpPr>
          <p:cNvPr id="6" name="2 İçerik Yer Tutucusu"/>
          <p:cNvSpPr txBox="1">
            <a:spLocks/>
          </p:cNvSpPr>
          <p:nvPr/>
        </p:nvSpPr>
        <p:spPr bwMode="auto">
          <a:xfrm>
            <a:off x="457200" y="1268760"/>
            <a:ext cx="8229600" cy="48574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r>
              <a:rPr lang="tr-TR" sz="2000" dirty="0" smtClean="0">
                <a:latin typeface="Arial Black" pitchFamily="34" charset="0"/>
              </a:rPr>
              <a:t>ÖRNEK</a:t>
            </a:r>
          </a:p>
          <a:p>
            <a:pPr lvl="0" algn="ctr"/>
            <a:endParaRPr lang="tr-TR" sz="2400" dirty="0">
              <a:latin typeface="Arial Black" pitchFamily="34" charset="0"/>
            </a:endParaRPr>
          </a:p>
          <a:p>
            <a:r>
              <a:rPr lang="tr-TR" sz="2000" dirty="0" smtClean="0"/>
              <a:t>* </a:t>
            </a:r>
            <a:r>
              <a:rPr lang="tr-TR" sz="2000" b="1" dirty="0"/>
              <a:t>Yeni Makinenin alım kaydı</a:t>
            </a:r>
          </a:p>
          <a:p>
            <a:r>
              <a:rPr lang="tr-TR" sz="2000" b="1" dirty="0" smtClean="0"/>
              <a:t>---------------------------------------/---------------------------------</a:t>
            </a:r>
            <a:endParaRPr lang="tr-TR" sz="2000" b="1" dirty="0"/>
          </a:p>
          <a:p>
            <a:r>
              <a:rPr lang="tr-TR" sz="2000" b="1" dirty="0"/>
              <a:t>253 MAKİNE TESİS VE CİHAZLAR          </a:t>
            </a:r>
            <a:r>
              <a:rPr lang="tr-TR" sz="2000" b="1" dirty="0" smtClean="0"/>
              <a:t>                          7.000</a:t>
            </a:r>
            <a:r>
              <a:rPr lang="tr-TR" sz="2000" b="1" dirty="0"/>
              <a:t>	</a:t>
            </a:r>
          </a:p>
          <a:p>
            <a:r>
              <a:rPr lang="tr-TR" sz="2000" b="1" dirty="0"/>
              <a:t>             </a:t>
            </a:r>
            <a:r>
              <a:rPr lang="tr-TR" sz="2000" b="1" dirty="0" smtClean="0"/>
              <a:t>   </a:t>
            </a:r>
            <a:r>
              <a:rPr lang="tr-TR" sz="2000" b="1" dirty="0"/>
              <a:t>102 BANKALAR   			</a:t>
            </a:r>
            <a:r>
              <a:rPr lang="tr-TR" sz="2000" b="1" dirty="0" smtClean="0"/>
              <a:t>                                7.000</a:t>
            </a:r>
            <a:endParaRPr lang="tr-TR" sz="2000" b="1" dirty="0"/>
          </a:p>
          <a:p>
            <a:r>
              <a:rPr lang="tr-TR" sz="2000" b="1" dirty="0" smtClean="0"/>
              <a:t>--------------------------------------/----------------------------------</a:t>
            </a:r>
          </a:p>
          <a:p>
            <a:endParaRPr lang="tr-TR" sz="2000" b="1" dirty="0" smtClean="0"/>
          </a:p>
          <a:p>
            <a:endParaRPr lang="tr-TR" sz="2000" b="1" dirty="0"/>
          </a:p>
          <a:p>
            <a:r>
              <a:rPr lang="tr-TR" sz="2000" dirty="0" smtClean="0"/>
              <a:t>* </a:t>
            </a:r>
            <a:r>
              <a:rPr lang="tr-TR" sz="2000" b="1" dirty="0"/>
              <a:t>Yeni Makinenin amortismanı</a:t>
            </a:r>
          </a:p>
          <a:p>
            <a:r>
              <a:rPr lang="tr-TR" sz="2000" b="1" dirty="0"/>
              <a:t>---------------------------------------/----------------------------------</a:t>
            </a:r>
          </a:p>
          <a:p>
            <a:r>
              <a:rPr lang="tr-TR" sz="2000" b="1" dirty="0"/>
              <a:t>549 ÖZEL </a:t>
            </a:r>
            <a:r>
              <a:rPr lang="tr-TR" sz="2000" b="1" dirty="0" smtClean="0"/>
              <a:t>FONLAR</a:t>
            </a:r>
            <a:r>
              <a:rPr lang="tr-TR" sz="2000" b="1" dirty="0"/>
              <a:t> </a:t>
            </a:r>
            <a:r>
              <a:rPr lang="tr-TR" sz="2000" b="1" dirty="0" smtClean="0"/>
              <a:t>                                                             1.400</a:t>
            </a:r>
            <a:r>
              <a:rPr lang="tr-TR" sz="2000" b="1" dirty="0"/>
              <a:t>	</a:t>
            </a:r>
            <a:r>
              <a:rPr lang="tr-TR" sz="2000" b="1" dirty="0" smtClean="0"/>
              <a:t>             </a:t>
            </a:r>
            <a:endParaRPr lang="tr-TR" sz="2000" b="1" dirty="0"/>
          </a:p>
          <a:p>
            <a:r>
              <a:rPr lang="tr-TR" sz="2000" b="1" dirty="0"/>
              <a:t>              </a:t>
            </a:r>
            <a:r>
              <a:rPr lang="tr-TR" sz="2000" b="1" dirty="0" smtClean="0"/>
              <a:t>  </a:t>
            </a:r>
            <a:r>
              <a:rPr lang="tr-TR" sz="2000" b="1" dirty="0"/>
              <a:t>257 BİRİKMİŞ AMORTİSMAN	</a:t>
            </a:r>
            <a:r>
              <a:rPr lang="tr-TR" sz="2000" b="1" dirty="0" smtClean="0"/>
              <a:t>                               1.400</a:t>
            </a:r>
            <a:endParaRPr lang="tr-TR" sz="2000" b="1" dirty="0"/>
          </a:p>
          <a:p>
            <a:r>
              <a:rPr lang="tr-TR" sz="2000" b="1" dirty="0" smtClean="0"/>
              <a:t>--------------------------------------/-----------------------------------   </a:t>
            </a:r>
            <a:endParaRPr lang="tr-TR" sz="2000" b="1" dirty="0"/>
          </a:p>
        </p:txBody>
      </p:sp>
    </p:spTree>
    <p:extLst>
      <p:ext uri="{BB962C8B-B14F-4D97-AF65-F5344CB8AC3E}">
        <p14:creationId xmlns:p14="http://schemas.microsoft.com/office/powerpoint/2010/main" val="3905047148"/>
      </p:ext>
    </p:extLst>
  </p:cSld>
  <p:clrMapOvr>
    <a:masterClrMapping/>
  </p:clrMapOvr>
  <p:transition spd="med">
    <p:cove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600200"/>
            <a:ext cx="8686800" cy="4525963"/>
          </a:xfrm>
        </p:spPr>
        <p:txBody>
          <a:bodyPr/>
          <a:lstStyle/>
          <a:p>
            <a:pPr marL="900113" indent="-357188" algn="ctr" defTabSz="400050">
              <a:buNone/>
            </a:pPr>
            <a:endParaRPr lang="tr-TR" sz="4000" b="1" dirty="0" smtClean="0">
              <a:latin typeface="Times New Roman" pitchFamily="18" charset="0"/>
              <a:cs typeface="Times New Roman" pitchFamily="18" charset="0"/>
            </a:endParaRPr>
          </a:p>
          <a:p>
            <a:pPr marL="900113" indent="-357188" algn="ctr" defTabSz="400050">
              <a:buNone/>
            </a:pPr>
            <a:r>
              <a:rPr lang="tr-TR" sz="4000" b="1" dirty="0" smtClean="0">
                <a:latin typeface="Times New Roman" pitchFamily="18" charset="0"/>
                <a:cs typeface="Times New Roman" pitchFamily="18" charset="0"/>
              </a:rPr>
              <a:t>SAT - KİRALA - GERİ AL            MODELİ</a:t>
            </a:r>
          </a:p>
          <a:p>
            <a:pPr marL="900113" indent="-357188" algn="ctr" defTabSz="400050">
              <a:buNone/>
            </a:pPr>
            <a:r>
              <a:rPr lang="tr-TR" sz="4000" b="1" dirty="0" smtClean="0">
                <a:latin typeface="Times New Roman" pitchFamily="18" charset="0"/>
                <a:cs typeface="Times New Roman" pitchFamily="18" charset="0"/>
              </a:rPr>
              <a:t>(SELL AND LEASEBACK)</a:t>
            </a:r>
            <a:endParaRPr lang="tr-TR" sz="7200" b="1" dirty="0" smtClean="0">
              <a:latin typeface="Times New Roman" pitchFamily="18" charset="0"/>
              <a:cs typeface="Times New Roman" pitchFamily="18" charset="0"/>
            </a:endParaRPr>
          </a:p>
          <a:p>
            <a:pPr marL="900113" indent="-357188" algn="ctr" defTabSz="400050">
              <a:buNone/>
            </a:pPr>
            <a:endParaRPr lang="tr-TR" sz="2400" b="1" u="sng" dirty="0">
              <a:latin typeface="Times New Roman" pitchFamily="18" charset="0"/>
              <a:cs typeface="Times New Roman" pitchFamily="18" charset="0"/>
            </a:endParaRPr>
          </a:p>
          <a:p>
            <a:pPr>
              <a:buNone/>
            </a:pP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		</a:t>
            </a:r>
          </a:p>
          <a:p>
            <a:pPr>
              <a:buNone/>
            </a:pPr>
            <a:endParaRPr lang="tr-TR" sz="2400" dirty="0"/>
          </a:p>
        </p:txBody>
      </p:sp>
      <p:sp>
        <p:nvSpPr>
          <p:cNvPr id="4" name="3 Slayt Numarası Yer Tutucusu"/>
          <p:cNvSpPr>
            <a:spLocks noGrp="1"/>
          </p:cNvSpPr>
          <p:nvPr>
            <p:ph type="sldNum" sz="quarter" idx="12"/>
          </p:nvPr>
        </p:nvSpPr>
        <p:spPr>
          <a:xfrm>
            <a:off x="4355976" y="6356351"/>
            <a:ext cx="432048" cy="442912"/>
          </a:xfrm>
        </p:spPr>
        <p:txBody>
          <a:bodyPr/>
          <a:lstStyle/>
          <a:p>
            <a:fld id="{D69FA0D1-DEE6-FA4B-AF71-8F5B3360E0F2}" type="slidenum">
              <a:rPr lang="en-US" smtClean="0"/>
              <a:pPr/>
              <a:t>74</a:t>
            </a:fld>
            <a:endParaRPr lang="en-US" dirty="0"/>
          </a:p>
        </p:txBody>
      </p:sp>
      <p:sp>
        <p:nvSpPr>
          <p:cNvPr id="5" name="4 Veri Yer Tutucusu"/>
          <p:cNvSpPr>
            <a:spLocks noGrp="1"/>
          </p:cNvSpPr>
          <p:nvPr>
            <p:ph type="dt" sz="half" idx="10"/>
          </p:nvPr>
        </p:nvSpPr>
        <p:spPr/>
        <p:txBody>
          <a:bodyPr/>
          <a:lstStyle/>
          <a:p>
            <a:fld id="{710D5963-8B25-403B-BD1F-B7ED748C0909}" type="datetime4">
              <a:rPr lang="tr-TR" smtClean="0"/>
              <a:pPr/>
              <a:t>9 Mart 2015</a:t>
            </a:fld>
            <a:endParaRPr lang="en-US" dirty="0"/>
          </a:p>
        </p:txBody>
      </p:sp>
    </p:spTree>
    <p:extLst>
      <p:ext uri="{BB962C8B-B14F-4D97-AF65-F5344CB8AC3E}">
        <p14:creationId xmlns:p14="http://schemas.microsoft.com/office/powerpoint/2010/main" val="1718844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lstStyle/>
          <a:p>
            <a:r>
              <a:rPr lang="tr-TR" sz="2800" b="1" dirty="0" smtClean="0">
                <a:latin typeface="Times New Roman" pitchFamily="18" charset="0"/>
                <a:cs typeface="Times New Roman" pitchFamily="18" charset="0"/>
              </a:rPr>
              <a:t>SAT, KİRALA VE GERİ AL MODELİ</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75</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43528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buNone/>
            </a:pPr>
            <a:r>
              <a:rPr lang="tr-TR" sz="2400" dirty="0" smtClean="0">
                <a:cs typeface="Times New Roman" pitchFamily="18" charset="0"/>
              </a:rPr>
              <a:t>İşletmenin aktifine kayıtlı </a:t>
            </a:r>
            <a:r>
              <a:rPr lang="tr-TR" sz="2400" b="1" dirty="0" smtClean="0">
                <a:cs typeface="Times New Roman" pitchFamily="18" charset="0"/>
              </a:rPr>
              <a:t>amortismana tabi iktisadi kıymetlerin, </a:t>
            </a:r>
            <a:r>
              <a:rPr lang="tr-TR" sz="2400" dirty="0" smtClean="0">
                <a:cs typeface="Times New Roman" pitchFamily="18" charset="0"/>
              </a:rPr>
              <a:t>finansal kiralama şirketine satıldıktan sonra tekrar </a:t>
            </a:r>
            <a:r>
              <a:rPr lang="tr-TR" sz="2400" b="1" dirty="0" smtClean="0">
                <a:cs typeface="Times New Roman" pitchFamily="18" charset="0"/>
              </a:rPr>
              <a:t>geri kiralanması </a:t>
            </a:r>
            <a:r>
              <a:rPr lang="tr-TR" sz="2400" dirty="0" smtClean="0">
                <a:cs typeface="Times New Roman" pitchFamily="18" charset="0"/>
              </a:rPr>
              <a:t>işlemidir.</a:t>
            </a:r>
            <a:r>
              <a:rPr lang="tr-TR" sz="2400" b="1" dirty="0" smtClean="0">
                <a:cs typeface="Times New Roman" pitchFamily="18" charset="0"/>
              </a:rPr>
              <a:t> </a:t>
            </a:r>
            <a:r>
              <a:rPr lang="tr-TR" sz="2400" dirty="0" smtClean="0">
                <a:cs typeface="Times New Roman" pitchFamily="18" charset="0"/>
              </a:rPr>
              <a:t>Kiralama süresinin sonunda satılan mallar tekrar kiracıya devredilir.</a:t>
            </a:r>
            <a:endParaRPr lang="tr-TR" sz="2400" b="1" dirty="0" smtClean="0">
              <a:cs typeface="Times New Roman" pitchFamily="18" charset="0"/>
            </a:endParaRPr>
          </a:p>
          <a:p>
            <a:pPr lvl="0" algn="just">
              <a:buNone/>
            </a:pPr>
            <a:r>
              <a:rPr lang="tr-TR" sz="2400" dirty="0" smtClean="0">
                <a:cs typeface="Times New Roman" pitchFamily="18" charset="0"/>
              </a:rPr>
              <a:t>Bu şekilde işlem yapılmasının sağlayacağı faydalar şunlardır:</a:t>
            </a:r>
          </a:p>
          <a:p>
            <a:pPr marL="457200" lvl="0" indent="-457200" algn="just">
              <a:buAutoNum type="arabicPeriod"/>
            </a:pPr>
            <a:r>
              <a:rPr lang="tr-TR" sz="2400" dirty="0" smtClean="0">
                <a:cs typeface="Times New Roman" pitchFamily="18" charset="0"/>
              </a:rPr>
              <a:t>İşletme aktifinde kayıtlı, yıllar itibarıyla gerçek değerini yansıtmaktan uzaklaşmış </a:t>
            </a:r>
            <a:r>
              <a:rPr lang="tr-TR" sz="2400" b="1" dirty="0" err="1" smtClean="0">
                <a:cs typeface="Times New Roman" pitchFamily="18" charset="0"/>
              </a:rPr>
              <a:t>ATİK’lerini</a:t>
            </a:r>
            <a:r>
              <a:rPr lang="tr-TR" sz="2400" b="1" dirty="0" smtClean="0">
                <a:cs typeface="Times New Roman" pitchFamily="18" charset="0"/>
              </a:rPr>
              <a:t> </a:t>
            </a:r>
            <a:r>
              <a:rPr lang="tr-TR" sz="2400" dirty="0" smtClean="0">
                <a:cs typeface="Times New Roman" pitchFamily="18" charset="0"/>
              </a:rPr>
              <a:t>(örneğin; gayrimenkullerini)</a:t>
            </a:r>
            <a:r>
              <a:rPr lang="tr-TR" sz="2400" b="1" dirty="0" smtClean="0">
                <a:cs typeface="Times New Roman" pitchFamily="18" charset="0"/>
              </a:rPr>
              <a:t> </a:t>
            </a:r>
            <a:r>
              <a:rPr lang="tr-TR" sz="2400" b="1" u="sng" dirty="0" smtClean="0">
                <a:cs typeface="Times New Roman" pitchFamily="18" charset="0"/>
              </a:rPr>
              <a:t>güncel bedeli</a:t>
            </a:r>
            <a:r>
              <a:rPr lang="tr-TR" sz="2400" b="1" dirty="0" smtClean="0">
                <a:cs typeface="Times New Roman" pitchFamily="18" charset="0"/>
              </a:rPr>
              <a:t> </a:t>
            </a:r>
            <a:r>
              <a:rPr lang="tr-TR" sz="2400" dirty="0" smtClean="0">
                <a:cs typeface="Times New Roman" pitchFamily="18" charset="0"/>
              </a:rPr>
              <a:t>ile finansal kiralama şirketine satmak suretiyle bir nevi </a:t>
            </a:r>
            <a:r>
              <a:rPr lang="tr-TR" sz="2400" b="1" dirty="0" smtClean="0">
                <a:cs typeface="Times New Roman" pitchFamily="18" charset="0"/>
              </a:rPr>
              <a:t>kredi almış olmaktadır.</a:t>
            </a:r>
          </a:p>
          <a:p>
            <a:pPr marL="457200" lvl="0" indent="-457200" algn="just">
              <a:buAutoNum type="arabicPeriod"/>
            </a:pPr>
            <a:r>
              <a:rPr lang="tr-TR" sz="2400" dirty="0" smtClean="0">
                <a:cs typeface="Times New Roman" pitchFamily="18" charset="0"/>
              </a:rPr>
              <a:t>Aynı  ATİK </a:t>
            </a:r>
            <a:r>
              <a:rPr lang="tr-TR" sz="2400" b="1" dirty="0" smtClean="0">
                <a:solidFill>
                  <a:srgbClr val="FF0000"/>
                </a:solidFill>
                <a:cs typeface="Times New Roman" pitchFamily="18" charset="0"/>
              </a:rPr>
              <a:t>güncel bedeli</a:t>
            </a:r>
            <a:r>
              <a:rPr lang="tr-TR" sz="2400" dirty="0" smtClean="0">
                <a:cs typeface="Times New Roman" pitchFamily="18" charset="0"/>
              </a:rPr>
              <a:t> ile finansal kiralama şirketi tarafından işletmeye geri satılmak suretiyle </a:t>
            </a:r>
            <a:r>
              <a:rPr lang="tr-TR" sz="2400" b="1" dirty="0" smtClean="0">
                <a:cs typeface="Times New Roman" pitchFamily="18" charset="0"/>
              </a:rPr>
              <a:t>aktifteki kayıtlı değeri </a:t>
            </a:r>
            <a:r>
              <a:rPr lang="tr-TR" sz="2400" u="sng" dirty="0" smtClean="0">
                <a:cs typeface="Times New Roman" pitchFamily="18" charset="0"/>
              </a:rPr>
              <a:t>V.U.K.’</a:t>
            </a:r>
            <a:r>
              <a:rPr lang="tr-TR" sz="2400" u="sng" dirty="0" err="1" smtClean="0">
                <a:cs typeface="Times New Roman" pitchFamily="18" charset="0"/>
              </a:rPr>
              <a:t>na</a:t>
            </a:r>
            <a:r>
              <a:rPr lang="tr-TR" sz="2400" u="sng" dirty="0" smtClean="0">
                <a:cs typeface="Times New Roman" pitchFamily="18" charset="0"/>
              </a:rPr>
              <a:t> muhalefet etmeden düzeltilebilecektir.</a:t>
            </a:r>
            <a:endParaRPr lang="tr-TR" sz="2400" b="1" u="sng" dirty="0" smtClean="0">
              <a:cs typeface="Times New Roman" pitchFamily="18" charset="0"/>
            </a:endParaRPr>
          </a:p>
          <a:p>
            <a:pPr marL="457200" lvl="0" indent="-457200"/>
            <a:r>
              <a:rPr lang="tr-TR" sz="2400" b="1" dirty="0" smtClean="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pPr marL="811212" marR="0" lvl="0" indent="-457200" algn="l" defTabSz="457200" rtl="0" eaLnBrk="1" fontAlgn="base" latinLnBrk="0" hangingPunct="1">
              <a:lnSpc>
                <a:spcPct val="100000"/>
              </a:lnSpc>
              <a:spcBef>
                <a:spcPct val="20000"/>
              </a:spcBef>
              <a:spcAft>
                <a:spcPct val="0"/>
              </a:spcAft>
              <a:buClrTx/>
              <a:buSzTx/>
              <a:tabLst/>
              <a:defRPr/>
            </a:pPr>
            <a:r>
              <a:rPr lang="tr-TR" sz="2400" dirty="0" smtClean="0">
                <a:latin typeface="Times New Roman" pitchFamily="18" charset="0"/>
                <a:cs typeface="Times New Roman" pitchFamily="18" charset="0"/>
              </a:rPr>
              <a:t>  </a:t>
            </a:r>
            <a:endParaRPr kumimoji="0" lang="tr-TR" sz="2400" b="0" i="0"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811212" marR="0" lvl="0" indent="-457200" algn="l" defTabSz="457200" rtl="0" eaLnBrk="1" fontAlgn="base" latinLnBrk="0" hangingPunct="1">
              <a:lnSpc>
                <a:spcPct val="100000"/>
              </a:lnSpc>
              <a:spcBef>
                <a:spcPct val="20000"/>
              </a:spcBef>
              <a:spcAft>
                <a:spcPct val="0"/>
              </a:spcAft>
              <a:buClrTx/>
              <a:buSzTx/>
              <a:tabLst/>
              <a:defRPr/>
            </a:pP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396098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800" b="1" dirty="0" smtClean="0">
                <a:latin typeface="Times New Roman" pitchFamily="18" charset="0"/>
                <a:cs typeface="Times New Roman" pitchFamily="18" charset="0"/>
              </a:rPr>
              <a:t>KURUMLAR VERGİSİ İSTİSNASI</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K.V.K. (Md. 5/1-e)</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76</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43528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buNone/>
            </a:pPr>
            <a:r>
              <a:rPr lang="tr-TR" sz="2400" b="1" u="sng" dirty="0" smtClean="0">
                <a:cs typeface="Times New Roman" pitchFamily="18" charset="0"/>
              </a:rPr>
              <a:t>Taşınmazların</a:t>
            </a:r>
            <a:r>
              <a:rPr lang="tr-TR" sz="2400" b="1" dirty="0" smtClean="0">
                <a:cs typeface="Times New Roman" pitchFamily="18" charset="0"/>
              </a:rPr>
              <a:t> </a:t>
            </a:r>
            <a:r>
              <a:rPr lang="tr-TR" sz="2400" dirty="0" smtClean="0">
                <a:cs typeface="Times New Roman" pitchFamily="18" charset="0"/>
              </a:rPr>
              <a:t>6361 sayılı Finansal Kiralama, </a:t>
            </a:r>
            <a:r>
              <a:rPr lang="tr-TR" sz="2400" dirty="0" err="1" smtClean="0">
                <a:cs typeface="Times New Roman" pitchFamily="18" charset="0"/>
              </a:rPr>
              <a:t>Faktoring</a:t>
            </a:r>
            <a:r>
              <a:rPr lang="tr-TR" sz="2400" dirty="0" smtClean="0">
                <a:cs typeface="Times New Roman" pitchFamily="18" charset="0"/>
              </a:rPr>
              <a:t> ve Finansman Şirketleri Kanunu kapsamında,</a:t>
            </a:r>
          </a:p>
          <a:p>
            <a:pPr lvl="0" algn="just">
              <a:buNone/>
            </a:pPr>
            <a:r>
              <a:rPr lang="tr-TR" sz="2400" u="sng" dirty="0" smtClean="0">
                <a:cs typeface="Times New Roman" pitchFamily="18" charset="0"/>
              </a:rPr>
              <a:t>geri kiralama amacıyla ve sözleşme sonunda geri alınması şartıyla,</a:t>
            </a:r>
            <a:r>
              <a:rPr lang="tr-TR" sz="2400" dirty="0" smtClean="0">
                <a:cs typeface="Times New Roman" pitchFamily="18" charset="0"/>
              </a:rPr>
              <a:t> </a:t>
            </a:r>
          </a:p>
          <a:p>
            <a:pPr lvl="0" algn="just">
              <a:buNone/>
            </a:pPr>
            <a:r>
              <a:rPr lang="tr-TR" sz="2400" dirty="0" smtClean="0">
                <a:cs typeface="Times New Roman" pitchFamily="18" charset="0"/>
              </a:rPr>
              <a:t>finansal kiralama şirketlerine satışı ve varlık kiralama ile finansal kiralama şirketlerince taşınmazın devralındığı kuruma </a:t>
            </a:r>
            <a:r>
              <a:rPr lang="tr-TR" sz="2400" b="1" dirty="0" smtClean="0">
                <a:cs typeface="Times New Roman" pitchFamily="18" charset="0"/>
              </a:rPr>
              <a:t>satışından doğan kazançlar için </a:t>
            </a:r>
            <a:r>
              <a:rPr lang="tr-TR" sz="2400" b="1" dirty="0" smtClean="0">
                <a:solidFill>
                  <a:srgbClr val="FF0000"/>
                </a:solidFill>
                <a:cs typeface="Times New Roman" pitchFamily="18" charset="0"/>
              </a:rPr>
              <a:t>gayrimenkul satış kazancı istisnası </a:t>
            </a:r>
            <a:r>
              <a:rPr lang="tr-TR" sz="2400" b="1" dirty="0" smtClean="0">
                <a:cs typeface="Times New Roman" pitchFamily="18" charset="0"/>
              </a:rPr>
              <a:t>%100 olarak uygulanır. (</a:t>
            </a:r>
            <a:r>
              <a:rPr lang="tr-TR" sz="2400" b="1" u="sng" dirty="0" smtClean="0">
                <a:cs typeface="Times New Roman" pitchFamily="18" charset="0"/>
              </a:rPr>
              <a:t> KVK 5/1-e)</a:t>
            </a:r>
          </a:p>
          <a:p>
            <a:pPr lvl="0" algn="just">
              <a:buNone/>
            </a:pPr>
            <a:endParaRPr lang="tr-TR" sz="2400" dirty="0" smtClean="0">
              <a:cs typeface="Times New Roman" pitchFamily="18" charset="0"/>
            </a:endParaRPr>
          </a:p>
          <a:p>
            <a:pPr lvl="0" algn="just">
              <a:buNone/>
            </a:pPr>
            <a:r>
              <a:rPr lang="tr-TR" sz="2400" dirty="0" smtClean="0">
                <a:cs typeface="Times New Roman" pitchFamily="18" charset="0"/>
              </a:rPr>
              <a:t>Bu </a:t>
            </a:r>
            <a:r>
              <a:rPr lang="tr-TR" sz="2400" b="1" dirty="0" smtClean="0">
                <a:cs typeface="Times New Roman" pitchFamily="18" charset="0"/>
              </a:rPr>
              <a:t>taşınmazlar </a:t>
            </a:r>
            <a:r>
              <a:rPr lang="tr-TR" sz="2400" dirty="0" smtClean="0">
                <a:cs typeface="Times New Roman" pitchFamily="18" charset="0"/>
              </a:rPr>
              <a:t>için</a:t>
            </a:r>
            <a:r>
              <a:rPr lang="tr-TR" sz="2400" b="1" dirty="0" smtClean="0">
                <a:cs typeface="Times New Roman" pitchFamily="18" charset="0"/>
              </a:rPr>
              <a:t> </a:t>
            </a:r>
            <a:r>
              <a:rPr lang="tr-TR" sz="2400" dirty="0" smtClean="0">
                <a:cs typeface="Times New Roman" pitchFamily="18" charset="0"/>
              </a:rPr>
              <a:t>en az iki tam yıl </a:t>
            </a:r>
            <a:r>
              <a:rPr lang="tr-TR" sz="2400" b="1" dirty="0" smtClean="0">
                <a:solidFill>
                  <a:srgbClr val="FF0000"/>
                </a:solidFill>
                <a:cs typeface="Times New Roman" pitchFamily="18" charset="0"/>
              </a:rPr>
              <a:t>aktifte bulunma şartı aranmaz.</a:t>
            </a:r>
            <a:r>
              <a:rPr lang="tr-TR" sz="2400" dirty="0" smtClean="0">
                <a:cs typeface="Times New Roman" pitchFamily="18" charset="0"/>
              </a:rPr>
              <a:t> </a:t>
            </a:r>
            <a:r>
              <a:rPr lang="tr-TR" sz="2400" b="1" dirty="0" smtClean="0">
                <a:cs typeface="Times New Roman" pitchFamily="18" charset="0"/>
              </a:rPr>
              <a:t>  </a:t>
            </a:r>
          </a:p>
          <a:p>
            <a:pPr lvl="0" algn="just">
              <a:buNone/>
            </a:pPr>
            <a:endParaRPr kumimoji="0" lang="tr-TR" sz="2400" b="1" strike="noStrike" kern="1200" cap="none" spc="0" normalizeH="0" baseline="0" noProof="0" dirty="0" smtClean="0">
              <a:ln>
                <a:noFill/>
              </a:ln>
              <a:solidFill>
                <a:schemeClr val="tx1"/>
              </a:solidFill>
              <a:effectLst/>
              <a:uLnTx/>
              <a:uFillTx/>
              <a:cs typeface="Times New Roman" pitchFamily="18" charset="0"/>
            </a:endParaRPr>
          </a:p>
          <a:p>
            <a:pPr lvl="0" algn="just">
              <a:buNone/>
            </a:pPr>
            <a:r>
              <a:rPr lang="tr-TR" sz="2400" dirty="0" smtClean="0">
                <a:cs typeface="Times New Roman" pitchFamily="18" charset="0"/>
              </a:rPr>
              <a:t>Yürürlük Tarihi: 02.08.2013</a:t>
            </a:r>
          </a:p>
          <a:p>
            <a:pPr lvl="0">
              <a:buNone/>
            </a:pPr>
            <a:r>
              <a:rPr kumimoji="0" lang="tr-TR" sz="2400"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811212" marR="0" lvl="0" indent="-457200" algn="l" defTabSz="457200" rtl="0" eaLnBrk="1" fontAlgn="base" latinLnBrk="0" hangingPunct="1">
              <a:lnSpc>
                <a:spcPct val="100000"/>
              </a:lnSpc>
              <a:spcBef>
                <a:spcPct val="20000"/>
              </a:spcBef>
              <a:spcAft>
                <a:spcPct val="0"/>
              </a:spcAft>
              <a:buClrTx/>
              <a:buSzTx/>
              <a:tabLst/>
              <a:defRPr/>
            </a:pPr>
            <a:endParaRPr kumimoji="0" lang="tr-TR" sz="2400" b="0" i="0"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258165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800" b="1" dirty="0" smtClean="0">
                <a:latin typeface="Times New Roman" pitchFamily="18" charset="0"/>
                <a:cs typeface="Times New Roman" pitchFamily="18" charset="0"/>
              </a:rPr>
              <a:t>KURUMLAR VERGİSİ İSTİSNASI</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K.V.K. (Md. 5/1-e)</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77</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
        <p:nvSpPr>
          <p:cNvPr id="6" name="2 İçerik Yer Tutucusu"/>
          <p:cNvSpPr txBox="1">
            <a:spLocks/>
          </p:cNvSpPr>
          <p:nvPr/>
        </p:nvSpPr>
        <p:spPr bwMode="auto">
          <a:xfrm>
            <a:off x="457200" y="1600200"/>
            <a:ext cx="843528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indent="261938" algn="just">
              <a:buNone/>
            </a:pPr>
            <a:r>
              <a:rPr lang="tr-TR" sz="2400" dirty="0" smtClean="0">
                <a:cs typeface="Times New Roman" pitchFamily="18" charset="0"/>
              </a:rPr>
              <a:t>Bu satış karının istisnadan yararlanan kısmının satışın yapıldığı yılı izleyen beşinci yılın sonuna kadar </a:t>
            </a:r>
            <a:r>
              <a:rPr lang="tr-TR" sz="2400" u="sng" dirty="0" smtClean="0">
                <a:cs typeface="Times New Roman" pitchFamily="18" charset="0"/>
              </a:rPr>
              <a:t>pasifte özel bir fon hesabında tutulması gerekmektedir. </a:t>
            </a:r>
          </a:p>
          <a:p>
            <a:pPr lvl="0" indent="261938" algn="just">
              <a:buNone/>
            </a:pPr>
            <a:r>
              <a:rPr lang="tr-TR" sz="2400" dirty="0" smtClean="0">
                <a:cs typeface="Times New Roman" pitchFamily="18" charset="0"/>
              </a:rPr>
              <a:t>Fona alınan tutardan, </a:t>
            </a:r>
            <a:r>
              <a:rPr lang="tr-TR" sz="2400" b="1" dirty="0" smtClean="0">
                <a:cs typeface="Times New Roman" pitchFamily="18" charset="0"/>
              </a:rPr>
              <a:t>beş yıl içinde sermayeye ilave dışında </a:t>
            </a:r>
            <a:r>
              <a:rPr lang="tr-TR" sz="2400" dirty="0" smtClean="0">
                <a:cs typeface="Times New Roman" pitchFamily="18" charset="0"/>
              </a:rPr>
              <a:t>herhangi bir şekilde başka bir hesaba nakledilen veya işletmeden çekilen ya da dar mükellef kurumlarca ana merkeze aktarılan kısım için uygulanan istisna dolayısıyla </a:t>
            </a:r>
            <a:r>
              <a:rPr lang="tr-TR" sz="2400" b="1" dirty="0" smtClean="0">
                <a:solidFill>
                  <a:srgbClr val="FF0000"/>
                </a:solidFill>
                <a:cs typeface="Times New Roman" pitchFamily="18" charset="0"/>
              </a:rPr>
              <a:t>zamanında tahakkuk ettirilmeyen vergiler </a:t>
            </a:r>
            <a:r>
              <a:rPr lang="tr-TR" sz="2400" b="1" dirty="0" err="1" smtClean="0">
                <a:solidFill>
                  <a:srgbClr val="FF0000"/>
                </a:solidFill>
                <a:cs typeface="Times New Roman" pitchFamily="18" charset="0"/>
              </a:rPr>
              <a:t>ziyaa</a:t>
            </a:r>
            <a:r>
              <a:rPr lang="tr-TR" sz="2400" b="1" dirty="0" smtClean="0">
                <a:solidFill>
                  <a:srgbClr val="FF0000"/>
                </a:solidFill>
                <a:cs typeface="Times New Roman" pitchFamily="18" charset="0"/>
              </a:rPr>
              <a:t> uğramış sayılacaktır. </a:t>
            </a:r>
          </a:p>
          <a:p>
            <a:pPr lvl="0" indent="261938" algn="just">
              <a:buNone/>
            </a:pPr>
            <a:r>
              <a:rPr lang="tr-TR" sz="2400" dirty="0" smtClean="0">
                <a:cs typeface="Times New Roman" pitchFamily="18" charset="0"/>
              </a:rPr>
              <a:t>Aynı süre içinde işletmenin </a:t>
            </a:r>
            <a:r>
              <a:rPr lang="tr-TR" sz="2400" u="sng" dirty="0" smtClean="0">
                <a:cs typeface="Times New Roman" pitchFamily="18" charset="0"/>
              </a:rPr>
              <a:t>tasfiyesi (devir ve bölünmeler hariç) halinde de bu hüküm uygulanacaktır.</a:t>
            </a:r>
          </a:p>
          <a:p>
            <a:pPr lvl="0">
              <a:buNone/>
            </a:pPr>
            <a:r>
              <a:rPr kumimoji="0" lang="tr-TR" sz="2400" b="0"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endParaRPr kumimoji="0" lang="tr-TR" sz="2400" b="0" i="0" u="sng"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152517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800" b="1" dirty="0" smtClean="0">
                <a:latin typeface="Times New Roman" pitchFamily="18" charset="0"/>
                <a:cs typeface="Times New Roman" pitchFamily="18" charset="0"/>
              </a:rPr>
              <a:t>KDV İSTİSNASI</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KDVK (Md. 17/4-y)</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pPr marL="0" indent="0" algn="just">
              <a:buNone/>
            </a:pPr>
            <a:r>
              <a:rPr lang="tr-TR" sz="2400" dirty="0" smtClean="0">
                <a:cs typeface="Times New Roman" pitchFamily="18" charset="0"/>
              </a:rPr>
              <a:t>Finansal kiralama şirketlerince </a:t>
            </a:r>
            <a:r>
              <a:rPr lang="tr-TR" sz="2400" u="sng" dirty="0" smtClean="0">
                <a:cs typeface="Times New Roman" pitchFamily="18" charset="0"/>
              </a:rPr>
              <a:t>bizzat kiracıdan satın alınıp geriye kiralanan taşınmazlara uygulanmak üzere</a:t>
            </a:r>
            <a:r>
              <a:rPr lang="tr-TR" sz="2400" dirty="0" smtClean="0">
                <a:cs typeface="Times New Roman" pitchFamily="18" charset="0"/>
              </a:rPr>
              <a:t> ve kiralamaya konu taşınmazın </a:t>
            </a:r>
            <a:r>
              <a:rPr lang="tr-TR" sz="2400" u="sng" dirty="0" smtClean="0">
                <a:cs typeface="Times New Roman" pitchFamily="18" charset="0"/>
              </a:rPr>
              <a:t>mülkiyetinin sözleşme süresi sonunda kiracıya devredilecek olması koşulu ile,</a:t>
            </a:r>
            <a:r>
              <a:rPr lang="tr-TR" sz="2400" dirty="0" smtClean="0">
                <a:cs typeface="Times New Roman" pitchFamily="18" charset="0"/>
              </a:rPr>
              <a:t> </a:t>
            </a:r>
          </a:p>
          <a:p>
            <a:pPr marL="0" indent="0" algn="just">
              <a:buNone/>
            </a:pPr>
            <a:endParaRPr lang="tr-TR" sz="1200" dirty="0" smtClean="0">
              <a:cs typeface="Times New Roman" pitchFamily="18" charset="0"/>
            </a:endParaRPr>
          </a:p>
          <a:p>
            <a:pPr marL="0" indent="0" algn="just">
              <a:buNone/>
            </a:pPr>
            <a:r>
              <a:rPr lang="tr-TR" sz="2400" dirty="0" smtClean="0">
                <a:cs typeface="Times New Roman" pitchFamily="18" charset="0"/>
              </a:rPr>
              <a:t>1. kiralanmaya konu </a:t>
            </a:r>
            <a:r>
              <a:rPr lang="tr-TR" sz="2400" b="1" u="sng" dirty="0" smtClean="0">
                <a:solidFill>
                  <a:srgbClr val="FF0000"/>
                </a:solidFill>
                <a:cs typeface="Times New Roman" pitchFamily="18" charset="0"/>
              </a:rPr>
              <a:t>taşınmazların</a:t>
            </a:r>
            <a:r>
              <a:rPr lang="tr-TR" sz="2400" b="1" dirty="0" smtClean="0">
                <a:cs typeface="Times New Roman" pitchFamily="18" charset="0"/>
              </a:rPr>
              <a:t> kiralayana satılması, </a:t>
            </a:r>
          </a:p>
          <a:p>
            <a:pPr marL="0" indent="0" algn="just">
              <a:buNone/>
            </a:pPr>
            <a:endParaRPr lang="tr-TR" sz="1200" dirty="0" smtClean="0">
              <a:cs typeface="Times New Roman" pitchFamily="18" charset="0"/>
            </a:endParaRPr>
          </a:p>
          <a:p>
            <a:pPr marL="0" indent="0" algn="just">
              <a:buNone/>
            </a:pPr>
            <a:r>
              <a:rPr lang="tr-TR" sz="2400" dirty="0" smtClean="0">
                <a:cs typeface="Times New Roman" pitchFamily="18" charset="0"/>
              </a:rPr>
              <a:t>2. bu taşınmazların satan kişilere </a:t>
            </a:r>
            <a:r>
              <a:rPr lang="tr-TR" sz="2400" b="1" dirty="0" smtClean="0">
                <a:cs typeface="Times New Roman" pitchFamily="18" charset="0"/>
              </a:rPr>
              <a:t>kiralanması</a:t>
            </a:r>
            <a:r>
              <a:rPr lang="tr-TR" sz="2400" dirty="0" smtClean="0">
                <a:cs typeface="Times New Roman" pitchFamily="18" charset="0"/>
              </a:rPr>
              <a:t> ve </a:t>
            </a:r>
          </a:p>
          <a:p>
            <a:pPr marL="0" indent="0" algn="just">
              <a:buNone/>
            </a:pPr>
            <a:endParaRPr lang="tr-TR" sz="1200" dirty="0" smtClean="0">
              <a:cs typeface="Times New Roman" pitchFamily="18" charset="0"/>
            </a:endParaRPr>
          </a:p>
          <a:p>
            <a:pPr marL="0" indent="0" algn="just">
              <a:buNone/>
            </a:pPr>
            <a:r>
              <a:rPr lang="tr-TR" sz="2400" dirty="0" smtClean="0">
                <a:cs typeface="Times New Roman" pitchFamily="18" charset="0"/>
              </a:rPr>
              <a:t>3. kira süresinin sonunda kiracıya yani satan kişiye </a:t>
            </a:r>
            <a:r>
              <a:rPr lang="tr-TR" sz="2400" b="1" dirty="0" smtClean="0">
                <a:cs typeface="Times New Roman" pitchFamily="18" charset="0"/>
              </a:rPr>
              <a:t>devri işlemlerinin her biri KDV’den istisnadır.</a:t>
            </a:r>
          </a:p>
          <a:p>
            <a:pPr marL="0" indent="0">
              <a:buNone/>
            </a:pPr>
            <a:r>
              <a:rPr lang="tr-TR" sz="2400" b="1" dirty="0" smtClean="0">
                <a:latin typeface="Times New Roman" pitchFamily="18" charset="0"/>
                <a:cs typeface="Times New Roman" pitchFamily="18" charset="0"/>
              </a:rPr>
              <a:t> </a:t>
            </a:r>
          </a:p>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78</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Tree>
    <p:extLst>
      <p:ext uri="{BB962C8B-B14F-4D97-AF65-F5344CB8AC3E}">
        <p14:creationId xmlns:p14="http://schemas.microsoft.com/office/powerpoint/2010/main" val="971653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800" b="1" dirty="0" smtClean="0">
                <a:latin typeface="Times New Roman" pitchFamily="18" charset="0"/>
                <a:cs typeface="Times New Roman" pitchFamily="18" charset="0"/>
              </a:rPr>
              <a:t>KDV İSTİSNASI</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KDVK (Md. 17/4-y)</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412776"/>
            <a:ext cx="8435280" cy="4943574"/>
          </a:xfrm>
        </p:spPr>
        <p:txBody>
          <a:bodyPr>
            <a:normAutofit fontScale="92500" lnSpcReduction="20000"/>
          </a:bodyPr>
          <a:lstStyle/>
          <a:p>
            <a:pPr marL="0" indent="363538" algn="just">
              <a:buNone/>
            </a:pPr>
            <a:r>
              <a:rPr lang="tr-TR" sz="2200" dirty="0" smtClean="0">
                <a:cs typeface="Times New Roman" pitchFamily="18" charset="0"/>
              </a:rPr>
              <a:t>Bu istisna 17/4-r maddesinde yer alan istisna ile karıştırılmamalıdır.</a:t>
            </a:r>
          </a:p>
          <a:p>
            <a:pPr marL="0" indent="363538" algn="just">
              <a:buNone/>
            </a:pPr>
            <a:r>
              <a:rPr lang="tr-TR" sz="2200" dirty="0" smtClean="0">
                <a:cs typeface="Times New Roman" pitchFamily="18" charset="0"/>
              </a:rPr>
              <a:t>Buna göre;</a:t>
            </a:r>
          </a:p>
          <a:p>
            <a:pPr marL="0" indent="363538" algn="just">
              <a:buNone/>
            </a:pPr>
            <a:endParaRPr lang="tr-TR" sz="2200" dirty="0" smtClean="0">
              <a:cs typeface="Times New Roman" pitchFamily="18" charset="0"/>
            </a:endParaRPr>
          </a:p>
          <a:p>
            <a:pPr marL="0" indent="363538" algn="just">
              <a:buFontTx/>
              <a:buChar char="-"/>
            </a:pPr>
            <a:r>
              <a:rPr lang="tr-TR" sz="2200" dirty="0" smtClean="0">
                <a:cs typeface="Times New Roman" pitchFamily="18" charset="0"/>
              </a:rPr>
              <a:t>İki yıldan </a:t>
            </a:r>
            <a:r>
              <a:rPr lang="tr-TR" sz="2200" b="1" dirty="0" smtClean="0">
                <a:cs typeface="Times New Roman" pitchFamily="18" charset="0"/>
              </a:rPr>
              <a:t>daha az süreyle elde tutulan</a:t>
            </a:r>
            <a:r>
              <a:rPr lang="tr-TR" sz="2200" dirty="0" smtClean="0">
                <a:cs typeface="Times New Roman" pitchFamily="18" charset="0"/>
              </a:rPr>
              <a:t> taşınmazların satışı ve geri kiralanması,</a:t>
            </a:r>
          </a:p>
          <a:p>
            <a:pPr marL="0" indent="363538" algn="just">
              <a:buFontTx/>
              <a:buChar char="-"/>
            </a:pPr>
            <a:endParaRPr lang="tr-TR" sz="2200" dirty="0" smtClean="0">
              <a:cs typeface="Times New Roman" pitchFamily="18" charset="0"/>
            </a:endParaRPr>
          </a:p>
          <a:p>
            <a:pPr marL="0" indent="363538" algn="just">
              <a:buFontTx/>
              <a:buChar char="-"/>
            </a:pPr>
            <a:r>
              <a:rPr lang="tr-TR" sz="2200" b="1" dirty="0" smtClean="0">
                <a:cs typeface="Times New Roman" pitchFamily="18" charset="0"/>
              </a:rPr>
              <a:t>Gelir Vergisi mükellefler</a:t>
            </a:r>
            <a:r>
              <a:rPr lang="tr-TR" sz="2200" dirty="0" smtClean="0">
                <a:cs typeface="Times New Roman" pitchFamily="18" charset="0"/>
              </a:rPr>
              <a:t>i ya da </a:t>
            </a:r>
            <a:r>
              <a:rPr lang="tr-TR" sz="2200" b="1" dirty="0" smtClean="0">
                <a:cs typeface="Times New Roman" pitchFamily="18" charset="0"/>
              </a:rPr>
              <a:t>adi ortaklıklar</a:t>
            </a:r>
            <a:r>
              <a:rPr lang="tr-TR" sz="2200" dirty="0" smtClean="0">
                <a:cs typeface="Times New Roman" pitchFamily="18" charset="0"/>
              </a:rPr>
              <a:t> ve </a:t>
            </a:r>
            <a:r>
              <a:rPr lang="tr-TR" sz="2200" b="1" dirty="0" smtClean="0">
                <a:cs typeface="Times New Roman" pitchFamily="18" charset="0"/>
              </a:rPr>
              <a:t>şahıs</a:t>
            </a:r>
            <a:r>
              <a:rPr lang="tr-TR" sz="2200" dirty="0" smtClean="0">
                <a:cs typeface="Times New Roman" pitchFamily="18" charset="0"/>
              </a:rPr>
              <a:t> firmaları tarafından yapılacak taşınmaz satışları ve geri kiralanması,</a:t>
            </a:r>
          </a:p>
          <a:p>
            <a:pPr marL="0" indent="363538" algn="just">
              <a:buFontTx/>
              <a:buChar char="-"/>
            </a:pPr>
            <a:endParaRPr lang="tr-TR" sz="2200" dirty="0" smtClean="0">
              <a:cs typeface="Times New Roman" pitchFamily="18" charset="0"/>
            </a:endParaRPr>
          </a:p>
          <a:p>
            <a:pPr marL="0" indent="363538" algn="just">
              <a:buFontTx/>
              <a:buChar char="-"/>
            </a:pPr>
            <a:r>
              <a:rPr lang="tr-TR" sz="2200" u="sng" dirty="0" smtClean="0">
                <a:cs typeface="Times New Roman" pitchFamily="18" charset="0"/>
              </a:rPr>
              <a:t>Taşınmaz ticareti ile uğraşanların</a:t>
            </a:r>
            <a:r>
              <a:rPr lang="tr-TR" sz="2200" dirty="0" smtClean="0">
                <a:cs typeface="Times New Roman" pitchFamily="18" charset="0"/>
              </a:rPr>
              <a:t> </a:t>
            </a:r>
            <a:r>
              <a:rPr lang="tr-TR" sz="2200" b="1" dirty="0" smtClean="0">
                <a:cs typeface="Times New Roman" pitchFamily="18" charset="0"/>
              </a:rPr>
              <a:t>bu amaçla elde tuttukları da dahil olmak üzere</a:t>
            </a:r>
            <a:r>
              <a:rPr lang="tr-TR" sz="2200" dirty="0" smtClean="0">
                <a:cs typeface="Times New Roman" pitchFamily="18" charset="0"/>
              </a:rPr>
              <a:t> yapacakları taşınmaz satış ve geri kiralama işlemleri de,</a:t>
            </a:r>
          </a:p>
          <a:p>
            <a:pPr marL="0" indent="363538" algn="just">
              <a:buFontTx/>
              <a:buChar char="-"/>
            </a:pPr>
            <a:endParaRPr lang="tr-TR" sz="2200" dirty="0" smtClean="0">
              <a:cs typeface="Times New Roman" pitchFamily="18" charset="0"/>
            </a:endParaRPr>
          </a:p>
          <a:p>
            <a:pPr marL="0" indent="363538" algn="just">
              <a:buNone/>
            </a:pPr>
            <a:r>
              <a:rPr lang="tr-TR" sz="2200" dirty="0" smtClean="0">
                <a:cs typeface="Times New Roman" pitchFamily="18" charset="0"/>
              </a:rPr>
              <a:t>Finansal kiralama sözleşmesinde, kira süresinin sonunda bu taşınmazların mülkiyetinin kiracıya devredilecek olduğuna ilişkin hüküm bulunması şartıyla, anılan istisnadan yararlanabilecektir.</a:t>
            </a:r>
          </a:p>
          <a:p>
            <a:pPr marL="0" indent="0">
              <a:buNone/>
            </a:pPr>
            <a:r>
              <a:rPr lang="tr-TR" sz="2200" dirty="0" smtClean="0">
                <a:solidFill>
                  <a:schemeClr val="bg1"/>
                </a:solidFill>
                <a:latin typeface="Times New Roman" pitchFamily="18" charset="0"/>
                <a:cs typeface="Times New Roman" pitchFamily="18" charset="0"/>
              </a:rPr>
              <a:t>. </a:t>
            </a:r>
          </a:p>
          <a:p>
            <a:pPr marL="0" indent="0">
              <a:buNone/>
            </a:pPr>
            <a:r>
              <a:rPr lang="tr-TR" sz="2200" dirty="0" smtClean="0">
                <a:latin typeface="Times New Roman" pitchFamily="18" charset="0"/>
                <a:cs typeface="Times New Roman" pitchFamily="18" charset="0"/>
              </a:rPr>
              <a:t>      </a:t>
            </a:r>
          </a:p>
          <a:p>
            <a:pPr marL="0" indent="0">
              <a:buNone/>
            </a:pPr>
            <a:endParaRPr lang="tr-TR" sz="22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79</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Tree>
    <p:extLst>
      <p:ext uri="{BB962C8B-B14F-4D97-AF65-F5344CB8AC3E}">
        <p14:creationId xmlns:p14="http://schemas.microsoft.com/office/powerpoint/2010/main" val="1765198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dirty="0"/>
          </a:p>
        </p:txBody>
      </p:sp>
      <p:sp>
        <p:nvSpPr>
          <p:cNvPr id="3" name="2 İçerik Yer Tutucusu"/>
          <p:cNvSpPr>
            <a:spLocks noGrp="1"/>
          </p:cNvSpPr>
          <p:nvPr>
            <p:ph idx="1"/>
          </p:nvPr>
        </p:nvSpPr>
        <p:spPr/>
        <p:txBody>
          <a:bodyPr/>
          <a:lstStyle/>
          <a:p>
            <a:pPr fontAlgn="b"/>
            <a:r>
              <a:rPr lang="tr-TR" sz="2400" b="1" dirty="0" smtClean="0">
                <a:latin typeface="Times New Roman" pitchFamily="18" charset="0"/>
                <a:cs typeface="Times New Roman" pitchFamily="18" charset="0"/>
              </a:rPr>
              <a:t>ÖRNEK			Faiz =</a:t>
            </a:r>
            <a:r>
              <a:rPr lang="pt-BR" sz="2400" b="1" dirty="0" smtClean="0">
                <a:latin typeface="Times New Roman" pitchFamily="18" charset="0"/>
                <a:cs typeface="Times New Roman" pitchFamily="18" charset="0"/>
              </a:rPr>
              <a:t>   </a:t>
            </a:r>
            <a:r>
              <a:rPr lang="pt-BR" sz="2400" b="1" u="sng" dirty="0" smtClean="0">
                <a:latin typeface="Times New Roman" pitchFamily="18" charset="0"/>
                <a:cs typeface="Times New Roman" pitchFamily="18" charset="0"/>
              </a:rPr>
              <a:t>A x N x T</a:t>
            </a:r>
            <a:endParaRPr lang="tr-TR" sz="2400" b="1" u="sng" dirty="0" smtClean="0">
              <a:latin typeface="Times New Roman" pitchFamily="18" charset="0"/>
              <a:cs typeface="Times New Roman" pitchFamily="18" charset="0"/>
            </a:endParaRPr>
          </a:p>
          <a:p>
            <a:pPr fontAlgn="b">
              <a:buNone/>
            </a:pPr>
            <a:r>
              <a:rPr lang="tr-TR" sz="2400" b="1" dirty="0" smtClean="0">
                <a:latin typeface="Times New Roman" pitchFamily="18" charset="0"/>
                <a:cs typeface="Times New Roman" pitchFamily="18" charset="0"/>
              </a:rPr>
              <a:t>						  360 x 100</a:t>
            </a:r>
            <a:endParaRPr lang="tr-TR" sz="2400" dirty="0" smtClean="0">
              <a:latin typeface="Times New Roman" pitchFamily="18" charset="0"/>
              <a:cs typeface="Times New Roman" pitchFamily="18" charset="0"/>
            </a:endParaRPr>
          </a:p>
          <a:p>
            <a:endParaRPr lang="tr-TR" dirty="0"/>
          </a:p>
        </p:txBody>
      </p:sp>
      <p:sp>
        <p:nvSpPr>
          <p:cNvPr id="4" name="3 Veri Yer Tutucusu"/>
          <p:cNvSpPr>
            <a:spLocks noGrp="1"/>
          </p:cNvSpPr>
          <p:nvPr>
            <p:ph type="dt" sz="half" idx="10"/>
          </p:nvPr>
        </p:nvSpPr>
        <p:spPr/>
        <p:txBody>
          <a:bodyPr/>
          <a:lstStyle/>
          <a:p>
            <a:endParaRPr lang="en-US" dirty="0"/>
          </a:p>
        </p:txBody>
      </p:sp>
      <p:sp>
        <p:nvSpPr>
          <p:cNvPr id="5" name="4 Slayt Numarası Yer Tutucusu"/>
          <p:cNvSpPr>
            <a:spLocks noGrp="1"/>
          </p:cNvSpPr>
          <p:nvPr>
            <p:ph type="sldNum" sz="quarter" idx="12"/>
          </p:nvPr>
        </p:nvSpPr>
        <p:spPr/>
        <p:txBody>
          <a:bodyPr/>
          <a:lstStyle/>
          <a:p>
            <a:fld id="{D69FA0D1-DEE6-FA4B-AF71-8F5B3360E0F2}" type="slidenum">
              <a:rPr lang="en-US" smtClean="0"/>
              <a:pPr/>
              <a:t>8</a:t>
            </a:fld>
            <a:endParaRPr lang="en-US" dirty="0"/>
          </a:p>
        </p:txBody>
      </p:sp>
      <p:graphicFrame>
        <p:nvGraphicFramePr>
          <p:cNvPr id="6" name="Tablo 7"/>
          <p:cNvGraphicFramePr>
            <a:graphicFrameLocks noGrp="1"/>
          </p:cNvGraphicFramePr>
          <p:nvPr>
            <p:extLst>
              <p:ext uri="{D42A27DB-BD31-4B8C-83A1-F6EECF244321}">
                <p14:modId xmlns:p14="http://schemas.microsoft.com/office/powerpoint/2010/main" val="521416079"/>
              </p:ext>
            </p:extLst>
          </p:nvPr>
        </p:nvGraphicFramePr>
        <p:xfrm>
          <a:off x="1043608" y="2852935"/>
          <a:ext cx="7344817" cy="2952330"/>
        </p:xfrm>
        <a:graphic>
          <a:graphicData uri="http://schemas.openxmlformats.org/drawingml/2006/table">
            <a:tbl>
              <a:tblPr>
                <a:tableStyleId>{08FB837D-C827-4EFA-A057-4D05807E0F7C}</a:tableStyleId>
              </a:tblPr>
              <a:tblGrid>
                <a:gridCol w="1368152"/>
                <a:gridCol w="1313536"/>
                <a:gridCol w="1422768"/>
                <a:gridCol w="1080120"/>
                <a:gridCol w="796649"/>
                <a:gridCol w="1363592"/>
              </a:tblGrid>
              <a:tr h="1095498">
                <a:tc>
                  <a:txBody>
                    <a:bodyPr/>
                    <a:lstStyle/>
                    <a:p>
                      <a:pPr algn="ctr" fontAlgn="b"/>
                      <a:r>
                        <a:rPr lang="tr-TR" sz="1600" u="none" strike="noStrike" dirty="0">
                          <a:effectLst/>
                        </a:rPr>
                        <a:t>Tarih</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a:effectLst/>
                        </a:rPr>
                        <a:t>Bakiye</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dirty="0">
                          <a:effectLst/>
                        </a:rPr>
                        <a:t>Olağan Bakiye</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a:effectLst/>
                        </a:rPr>
                        <a:t>Fiktif Tutar</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Gün</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dirty="0">
                          <a:effectLst/>
                        </a:rPr>
                        <a:t>Faiz (%</a:t>
                      </a:r>
                      <a:r>
                        <a:rPr lang="tr-TR" sz="1600" u="none" strike="noStrike" dirty="0" smtClean="0">
                          <a:effectLst/>
                        </a:rPr>
                        <a:t>11,75)</a:t>
                      </a:r>
                      <a:endParaRPr lang="tr-TR" sz="1600" b="1" i="0" u="none" strike="noStrike" dirty="0">
                        <a:solidFill>
                          <a:srgbClr val="000000"/>
                        </a:solidFill>
                        <a:effectLst/>
                        <a:latin typeface="Calibri"/>
                      </a:endParaRPr>
                    </a:p>
                  </a:txBody>
                  <a:tcPr marL="9525" marR="9525" marT="9525" marB="0" anchor="b"/>
                </a:tc>
              </a:tr>
              <a:tr h="293736">
                <a:tc>
                  <a:txBody>
                    <a:bodyPr/>
                    <a:lstStyle/>
                    <a:p>
                      <a:pPr algn="ctr" fontAlgn="b"/>
                      <a:r>
                        <a:rPr lang="tr-TR" sz="1600" u="none" strike="noStrike" dirty="0" smtClean="0">
                          <a:effectLst/>
                        </a:rPr>
                        <a:t>22.06.2014</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dirty="0">
                          <a:effectLst/>
                        </a:rPr>
                        <a:t>300.000,00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a:effectLst/>
                        </a:rPr>
                        <a:t>10.000,00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 </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 </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dirty="0">
                          <a:effectLst/>
                        </a:rPr>
                        <a:t> </a:t>
                      </a:r>
                      <a:endParaRPr lang="tr-TR" sz="1600" b="1" i="0" u="none" strike="noStrike" dirty="0">
                        <a:solidFill>
                          <a:srgbClr val="000000"/>
                        </a:solidFill>
                        <a:effectLst/>
                        <a:latin typeface="Calibri"/>
                      </a:endParaRPr>
                    </a:p>
                  </a:txBody>
                  <a:tcPr marL="9525" marR="9525" marT="9525" marB="0" anchor="b"/>
                </a:tc>
              </a:tr>
              <a:tr h="293736">
                <a:tc>
                  <a:txBody>
                    <a:bodyPr/>
                    <a:lstStyle/>
                    <a:p>
                      <a:pPr algn="ctr" fontAlgn="b"/>
                      <a:r>
                        <a:rPr lang="tr-TR" sz="1600" u="none" strike="noStrike" dirty="0" smtClean="0">
                          <a:effectLst/>
                        </a:rPr>
                        <a:t>30.06.2014</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a:effectLst/>
                        </a:rPr>
                        <a:t>322.000,00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10.000,00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312.000,00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8</a:t>
                      </a:r>
                      <a:endParaRPr lang="tr-TR" sz="1600" b="1" i="0" u="none" strike="noStrike">
                        <a:solidFill>
                          <a:srgbClr val="000000"/>
                        </a:solidFill>
                        <a:effectLst/>
                        <a:latin typeface="Calibri"/>
                      </a:endParaRPr>
                    </a:p>
                  </a:txBody>
                  <a:tcPr marL="9525" marR="9525" marT="9525" marB="0" anchor="b"/>
                </a:tc>
                <a:tc>
                  <a:txBody>
                    <a:bodyPr/>
                    <a:lstStyle/>
                    <a:p>
                      <a:pPr algn="r" fontAlgn="b"/>
                      <a:r>
                        <a:rPr lang="tr-TR" sz="1600" u="none" strike="noStrike" dirty="0" smtClean="0">
                          <a:effectLst/>
                        </a:rPr>
                        <a:t>814,67</a:t>
                      </a:r>
                      <a:endParaRPr lang="tr-TR" sz="1600" b="1" i="0" u="none" strike="noStrike" dirty="0">
                        <a:solidFill>
                          <a:srgbClr val="000000"/>
                        </a:solidFill>
                        <a:effectLst/>
                        <a:latin typeface="Calibri"/>
                      </a:endParaRPr>
                    </a:p>
                  </a:txBody>
                  <a:tcPr marL="9525" marR="9525" marT="9525" marB="0" anchor="b"/>
                </a:tc>
              </a:tr>
              <a:tr h="293736">
                <a:tc>
                  <a:txBody>
                    <a:bodyPr/>
                    <a:lstStyle/>
                    <a:p>
                      <a:pPr algn="ctr" fontAlgn="b"/>
                      <a:r>
                        <a:rPr lang="tr-TR" sz="1600" u="none" strike="noStrike" dirty="0" smtClean="0">
                          <a:effectLst/>
                        </a:rPr>
                        <a:t>12.07.2014</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a:effectLst/>
                        </a:rPr>
                        <a:t>324.000,00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dirty="0">
                          <a:effectLst/>
                        </a:rPr>
                        <a:t>10.000,00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dirty="0">
                          <a:effectLst/>
                        </a:rPr>
                        <a:t>314.000,00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a:effectLst/>
                        </a:rPr>
                        <a:t>12</a:t>
                      </a:r>
                      <a:endParaRPr lang="tr-TR" sz="1600" b="1" i="0" u="none" strike="noStrike">
                        <a:solidFill>
                          <a:srgbClr val="000000"/>
                        </a:solidFill>
                        <a:effectLst/>
                        <a:latin typeface="Calibri"/>
                      </a:endParaRPr>
                    </a:p>
                  </a:txBody>
                  <a:tcPr marL="9525" marR="9525" marT="9525" marB="0" anchor="b"/>
                </a:tc>
                <a:tc>
                  <a:txBody>
                    <a:bodyPr/>
                    <a:lstStyle/>
                    <a:p>
                      <a:pPr algn="r" fontAlgn="b"/>
                      <a:r>
                        <a:rPr lang="tr-TR" sz="1600" u="none" strike="noStrike" dirty="0" smtClean="0">
                          <a:effectLst/>
                        </a:rPr>
                        <a:t>1.229,83</a:t>
                      </a:r>
                      <a:endParaRPr lang="tr-TR" sz="1600" b="1" i="0" u="none" strike="noStrike" dirty="0">
                        <a:solidFill>
                          <a:srgbClr val="000000"/>
                        </a:solidFill>
                        <a:effectLst/>
                        <a:latin typeface="Calibri"/>
                      </a:endParaRPr>
                    </a:p>
                  </a:txBody>
                  <a:tcPr marL="9525" marR="9525" marT="9525" marB="0" anchor="b"/>
                </a:tc>
              </a:tr>
              <a:tr h="293736">
                <a:tc>
                  <a:txBody>
                    <a:bodyPr/>
                    <a:lstStyle/>
                    <a:p>
                      <a:pPr algn="ctr" fontAlgn="b"/>
                      <a:r>
                        <a:rPr lang="tr-TR" sz="1600" u="none" strike="noStrike" dirty="0" smtClean="0">
                          <a:effectLst/>
                        </a:rPr>
                        <a:t>18.07.2014</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a:effectLst/>
                        </a:rPr>
                        <a:t>336.000,00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10.000,00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326.000,00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6</a:t>
                      </a:r>
                      <a:endParaRPr lang="tr-TR" sz="1600" b="1" i="0" u="none" strike="noStrike">
                        <a:solidFill>
                          <a:srgbClr val="000000"/>
                        </a:solidFill>
                        <a:effectLst/>
                        <a:latin typeface="Calibri"/>
                      </a:endParaRPr>
                    </a:p>
                  </a:txBody>
                  <a:tcPr marL="9525" marR="9525" marT="9525" marB="0" anchor="b"/>
                </a:tc>
                <a:tc>
                  <a:txBody>
                    <a:bodyPr/>
                    <a:lstStyle/>
                    <a:p>
                      <a:pPr algn="r" fontAlgn="b"/>
                      <a:r>
                        <a:rPr lang="tr-TR" sz="1600" b="0" i="0" u="none" strike="noStrike" dirty="0" smtClean="0">
                          <a:solidFill>
                            <a:schemeClr val="dk1"/>
                          </a:solidFill>
                          <a:effectLst/>
                          <a:latin typeface="+mn-lt"/>
                        </a:rPr>
                        <a:t>638,42</a:t>
                      </a:r>
                      <a:endParaRPr lang="tr-TR" sz="1600" b="1" i="0" u="none" strike="noStrike" dirty="0">
                        <a:solidFill>
                          <a:srgbClr val="000000"/>
                        </a:solidFill>
                        <a:effectLst/>
                        <a:latin typeface="Calibri"/>
                      </a:endParaRPr>
                    </a:p>
                  </a:txBody>
                  <a:tcPr marL="9525" marR="9525" marT="9525" marB="0" anchor="b"/>
                </a:tc>
              </a:tr>
              <a:tr h="304227">
                <a:tc>
                  <a:txBody>
                    <a:bodyPr/>
                    <a:lstStyle/>
                    <a:p>
                      <a:pPr algn="ctr" fontAlgn="b"/>
                      <a:r>
                        <a:rPr lang="tr-TR" sz="1600" u="none" strike="noStrike" dirty="0" smtClean="0">
                          <a:effectLst/>
                        </a:rPr>
                        <a:t>25.07.2014</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dirty="0">
                          <a:effectLst/>
                        </a:rPr>
                        <a:t>348.000,00</a:t>
                      </a:r>
                      <a:endParaRPr lang="tr-TR" sz="1600" b="1" i="0" u="none" strike="noStrike" dirty="0">
                        <a:solidFill>
                          <a:srgbClr val="000000"/>
                        </a:solidFill>
                        <a:effectLst/>
                        <a:latin typeface="Calibri"/>
                      </a:endParaRPr>
                    </a:p>
                  </a:txBody>
                  <a:tcPr marL="9525" marR="9525" marT="9525" marB="0" anchor="b"/>
                </a:tc>
                <a:tc>
                  <a:txBody>
                    <a:bodyPr/>
                    <a:lstStyle/>
                    <a:p>
                      <a:pPr algn="ctr" fontAlgn="b"/>
                      <a:r>
                        <a:rPr lang="tr-TR" sz="1600" u="none" strike="noStrike">
                          <a:effectLst/>
                        </a:rPr>
                        <a:t>10.000,00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338.000,00</a:t>
                      </a:r>
                      <a:endParaRPr lang="tr-TR" sz="1600" b="1" i="0" u="none" strike="noStrike">
                        <a:solidFill>
                          <a:srgbClr val="000000"/>
                        </a:solidFill>
                        <a:effectLst/>
                        <a:latin typeface="Calibri"/>
                      </a:endParaRPr>
                    </a:p>
                  </a:txBody>
                  <a:tcPr marL="9525" marR="9525" marT="9525" marB="0" anchor="b"/>
                </a:tc>
                <a:tc>
                  <a:txBody>
                    <a:bodyPr/>
                    <a:lstStyle/>
                    <a:p>
                      <a:pPr algn="ctr" fontAlgn="b"/>
                      <a:r>
                        <a:rPr lang="tr-TR" sz="1600" u="none" strike="noStrike">
                          <a:effectLst/>
                        </a:rPr>
                        <a:t>7</a:t>
                      </a:r>
                      <a:endParaRPr lang="tr-TR" sz="1600" b="1" i="0" u="none" strike="noStrike">
                        <a:solidFill>
                          <a:srgbClr val="000000"/>
                        </a:solidFill>
                        <a:effectLst/>
                        <a:latin typeface="Calibri"/>
                      </a:endParaRPr>
                    </a:p>
                  </a:txBody>
                  <a:tcPr marL="9525" marR="9525" marT="9525" marB="0" anchor="b"/>
                </a:tc>
                <a:tc>
                  <a:txBody>
                    <a:bodyPr/>
                    <a:lstStyle/>
                    <a:p>
                      <a:pPr algn="r" fontAlgn="b"/>
                      <a:r>
                        <a:rPr lang="tr-TR" sz="1600" u="none" strike="noStrike" dirty="0" smtClean="0">
                          <a:effectLst/>
                        </a:rPr>
                        <a:t>772,24</a:t>
                      </a:r>
                      <a:endParaRPr lang="tr-TR" sz="1600" b="1" i="0" u="none" strike="noStrike" dirty="0">
                        <a:solidFill>
                          <a:srgbClr val="000000"/>
                        </a:solidFill>
                        <a:effectLst/>
                        <a:latin typeface="Calibri"/>
                      </a:endParaRPr>
                    </a:p>
                  </a:txBody>
                  <a:tcPr marL="9525" marR="9525" marT="9525" marB="0" anchor="b"/>
                </a:tc>
              </a:tr>
              <a:tr h="377661">
                <a:tc>
                  <a:txBody>
                    <a:bodyPr/>
                    <a:lstStyle/>
                    <a:p>
                      <a:pPr algn="l" fontAlgn="b"/>
                      <a:r>
                        <a:rPr lang="tr-TR" sz="1600" u="none" strike="noStrike" dirty="0">
                          <a:effectLst/>
                        </a:rPr>
                        <a:t> </a:t>
                      </a:r>
                      <a:endParaRPr lang="tr-TR" sz="1600" b="1" i="0" u="none" strike="noStrike" dirty="0">
                        <a:solidFill>
                          <a:srgbClr val="000000"/>
                        </a:solidFill>
                        <a:effectLst/>
                        <a:latin typeface="Calibri"/>
                      </a:endParaRPr>
                    </a:p>
                  </a:txBody>
                  <a:tcPr marL="9525" marR="9525" marT="9525" marB="0" anchor="b"/>
                </a:tc>
                <a:tc>
                  <a:txBody>
                    <a:bodyPr/>
                    <a:lstStyle/>
                    <a:p>
                      <a:pPr algn="l" fontAlgn="b"/>
                      <a:r>
                        <a:rPr lang="tr-TR" sz="1600" u="none" strike="noStrike">
                          <a:effectLst/>
                        </a:rPr>
                        <a:t> </a:t>
                      </a:r>
                      <a:endParaRPr lang="tr-TR" sz="1600" b="1" i="0" u="none" strike="noStrike">
                        <a:solidFill>
                          <a:srgbClr val="000000"/>
                        </a:solidFill>
                        <a:effectLst/>
                        <a:latin typeface="Calibri"/>
                      </a:endParaRPr>
                    </a:p>
                  </a:txBody>
                  <a:tcPr marL="9525" marR="9525" marT="9525" marB="0" anchor="b"/>
                </a:tc>
                <a:tc>
                  <a:txBody>
                    <a:bodyPr/>
                    <a:lstStyle/>
                    <a:p>
                      <a:pPr algn="l" fontAlgn="b"/>
                      <a:r>
                        <a:rPr lang="tr-TR" sz="1600" u="none" strike="noStrike">
                          <a:effectLst/>
                        </a:rPr>
                        <a:t> </a:t>
                      </a:r>
                      <a:endParaRPr lang="tr-TR" sz="1600" b="1" i="0" u="none" strike="noStrike">
                        <a:solidFill>
                          <a:srgbClr val="000000"/>
                        </a:solidFill>
                        <a:effectLst/>
                        <a:latin typeface="Calibri"/>
                      </a:endParaRPr>
                    </a:p>
                  </a:txBody>
                  <a:tcPr marL="9525" marR="9525" marT="9525" marB="0" anchor="b"/>
                </a:tc>
                <a:tc>
                  <a:txBody>
                    <a:bodyPr/>
                    <a:lstStyle/>
                    <a:p>
                      <a:pPr algn="l" fontAlgn="b"/>
                      <a:r>
                        <a:rPr lang="tr-TR" sz="1600" u="none" strike="noStrike">
                          <a:effectLst/>
                        </a:rPr>
                        <a:t> </a:t>
                      </a:r>
                      <a:endParaRPr lang="tr-TR" sz="1600" b="1" i="0" u="none" strike="noStrike">
                        <a:solidFill>
                          <a:srgbClr val="000000"/>
                        </a:solidFill>
                        <a:effectLst/>
                        <a:latin typeface="Calibri"/>
                      </a:endParaRPr>
                    </a:p>
                  </a:txBody>
                  <a:tcPr marL="9525" marR="9525" marT="9525" marB="0" anchor="b"/>
                </a:tc>
                <a:tc>
                  <a:txBody>
                    <a:bodyPr/>
                    <a:lstStyle/>
                    <a:p>
                      <a:pPr algn="l" fontAlgn="b"/>
                      <a:r>
                        <a:rPr lang="tr-TR" sz="1600" u="none" strike="noStrike">
                          <a:effectLst/>
                        </a:rPr>
                        <a:t>Adat Faiz</a:t>
                      </a:r>
                      <a:endParaRPr lang="tr-TR" sz="1600" b="1" i="0" u="none" strike="noStrike">
                        <a:solidFill>
                          <a:srgbClr val="000000"/>
                        </a:solidFill>
                        <a:effectLst/>
                        <a:latin typeface="Calibri"/>
                      </a:endParaRPr>
                    </a:p>
                  </a:txBody>
                  <a:tcPr marL="9525" marR="9525" marT="9525" marB="0" anchor="b"/>
                </a:tc>
                <a:tc>
                  <a:txBody>
                    <a:bodyPr/>
                    <a:lstStyle/>
                    <a:p>
                      <a:pPr algn="r" fontAlgn="b"/>
                      <a:r>
                        <a:rPr lang="tr-TR" sz="2000" u="none" strike="noStrike" dirty="0" smtClean="0">
                          <a:effectLst/>
                        </a:rPr>
                        <a:t>3455,16</a:t>
                      </a:r>
                      <a:endParaRPr lang="tr-TR" sz="20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27585124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lstStyle/>
          <a:p>
            <a:r>
              <a:rPr lang="tr-TR" sz="2800" b="1" dirty="0" smtClean="0">
                <a:latin typeface="Times New Roman" pitchFamily="18" charset="0"/>
                <a:cs typeface="Times New Roman" pitchFamily="18" charset="0"/>
              </a:rPr>
              <a:t>İSTİSNA KAPSAMINDAKİ A.T.İ.K.’LER</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normAutofit lnSpcReduction="10000"/>
          </a:bodyPr>
          <a:lstStyle/>
          <a:p>
            <a:pPr marL="0" indent="363538" algn="just">
              <a:buNone/>
            </a:pPr>
            <a:r>
              <a:rPr lang="tr-TR" sz="2400" dirty="0" smtClean="0">
                <a:latin typeface="Times New Roman" pitchFamily="18" charset="0"/>
                <a:cs typeface="Times New Roman" pitchFamily="18" charset="0"/>
              </a:rPr>
              <a:t>	</a:t>
            </a:r>
            <a:r>
              <a:rPr lang="tr-TR" sz="2400" dirty="0" smtClean="0">
                <a:cs typeface="Times New Roman" pitchFamily="18" charset="0"/>
              </a:rPr>
              <a:t>Kurumlar Vergisi Kanunu ve KDV Kanunu’nda yer alan istisna düzenlemelerinde de dikkat edileceği üzere sadece </a:t>
            </a:r>
            <a:r>
              <a:rPr lang="tr-TR" sz="2400" b="1" dirty="0" smtClean="0">
                <a:solidFill>
                  <a:srgbClr val="FF0000"/>
                </a:solidFill>
                <a:cs typeface="Times New Roman" pitchFamily="18" charset="0"/>
              </a:rPr>
              <a:t>taşınmazlar </a:t>
            </a:r>
            <a:r>
              <a:rPr lang="tr-TR" sz="2400" dirty="0" smtClean="0">
                <a:cs typeface="Times New Roman" pitchFamily="18" charset="0"/>
              </a:rPr>
              <a:t>üzerinde istisna hükümleri bulunmaktadır.</a:t>
            </a:r>
          </a:p>
          <a:p>
            <a:pPr marL="0" indent="363538" algn="just">
              <a:buNone/>
            </a:pPr>
            <a:r>
              <a:rPr lang="tr-TR" sz="2400" dirty="0" smtClean="0">
                <a:cs typeface="Times New Roman" pitchFamily="18" charset="0"/>
              </a:rPr>
              <a:t>	Diğer bir ifade ile şirketlerin aktifinde kayıtlı</a:t>
            </a:r>
          </a:p>
          <a:p>
            <a:pPr marL="0" indent="363538" algn="just">
              <a:buNone/>
            </a:pPr>
            <a:r>
              <a:rPr lang="tr-TR" sz="2400" dirty="0" smtClean="0">
                <a:cs typeface="Times New Roman" pitchFamily="18" charset="0"/>
              </a:rPr>
              <a:t>	- taşıtlar,</a:t>
            </a:r>
          </a:p>
          <a:p>
            <a:pPr marL="0" indent="363538" algn="just">
              <a:buNone/>
            </a:pPr>
            <a:r>
              <a:rPr lang="tr-TR" sz="2400" dirty="0" smtClean="0">
                <a:cs typeface="Times New Roman" pitchFamily="18" charset="0"/>
              </a:rPr>
              <a:t>	- makine ve teçhizatlar, </a:t>
            </a:r>
          </a:p>
          <a:p>
            <a:pPr marL="0" indent="363538" algn="just">
              <a:buNone/>
            </a:pPr>
            <a:r>
              <a:rPr lang="tr-TR" sz="2400" dirty="0" smtClean="0">
                <a:cs typeface="Times New Roman" pitchFamily="18" charset="0"/>
              </a:rPr>
              <a:t>	- demirbaşlar</a:t>
            </a:r>
          </a:p>
          <a:p>
            <a:pPr marL="0" indent="363538" algn="just">
              <a:buNone/>
            </a:pPr>
            <a:r>
              <a:rPr lang="tr-TR" sz="2400" dirty="0" smtClean="0">
                <a:cs typeface="Times New Roman" pitchFamily="18" charset="0"/>
              </a:rPr>
              <a:t>	sat, kirala ve geri al modeli içerisinde </a:t>
            </a:r>
            <a:r>
              <a:rPr lang="tr-TR" sz="2400" b="1" dirty="0" smtClean="0">
                <a:cs typeface="Times New Roman" pitchFamily="18" charset="0"/>
              </a:rPr>
              <a:t>işlem görebilir</a:t>
            </a:r>
            <a:r>
              <a:rPr lang="tr-TR" sz="2400" dirty="0" smtClean="0">
                <a:cs typeface="Times New Roman" pitchFamily="18" charset="0"/>
              </a:rPr>
              <a:t> fakat bunların KVK 5/1-e ve KDVK 17/4-y bendinde yer alan  </a:t>
            </a:r>
            <a:r>
              <a:rPr lang="tr-TR" sz="2400" b="1" dirty="0" smtClean="0">
                <a:cs typeface="Times New Roman" pitchFamily="18" charset="0"/>
              </a:rPr>
              <a:t>istisnalardan faydalanmaları mümkün değildir.</a:t>
            </a:r>
          </a:p>
          <a:p>
            <a:pPr>
              <a:buNone/>
            </a:pPr>
            <a:r>
              <a:rPr lang="tr-TR" sz="2400" b="1" dirty="0" smtClean="0">
                <a:latin typeface="Times New Roman" pitchFamily="18" charset="0"/>
                <a:cs typeface="Times New Roman" pitchFamily="18" charset="0"/>
              </a:rPr>
              <a:t> </a:t>
            </a:r>
          </a:p>
          <a:p>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80</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Tree>
    <p:extLst>
      <p:ext uri="{BB962C8B-B14F-4D97-AF65-F5344CB8AC3E}">
        <p14:creationId xmlns:p14="http://schemas.microsoft.com/office/powerpoint/2010/main" val="108758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800" b="1" dirty="0" smtClean="0">
                <a:latin typeface="Times New Roman" pitchFamily="18" charset="0"/>
                <a:cs typeface="Times New Roman" pitchFamily="18" charset="0"/>
              </a:rPr>
              <a:t>DAMGA VERGİSİ İSTİSNASI                                                (6361/37.Md.)</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827584" y="2132856"/>
            <a:ext cx="7859216" cy="1828800"/>
          </a:xfrm>
        </p:spPr>
        <p:txBody>
          <a:bodyPr/>
          <a:lstStyle/>
          <a:p>
            <a:pPr marL="0" indent="449263" algn="just">
              <a:buNone/>
            </a:pPr>
            <a:r>
              <a:rPr lang="tr-TR" sz="2400" b="1" dirty="0" smtClean="0">
                <a:cs typeface="Times New Roman" pitchFamily="18" charset="0"/>
              </a:rPr>
              <a:t>Finansal kiralama sözleşmeler</a:t>
            </a:r>
            <a:r>
              <a:rPr lang="tr-TR" sz="2400" dirty="0" smtClean="0">
                <a:cs typeface="Times New Roman" pitchFamily="18" charset="0"/>
              </a:rPr>
              <a:t>i ve bu sözleşmelerin </a:t>
            </a:r>
            <a:r>
              <a:rPr lang="tr-TR" sz="2400" b="1" dirty="0" smtClean="0">
                <a:cs typeface="Times New Roman" pitchFamily="18" charset="0"/>
              </a:rPr>
              <a:t>devrin</a:t>
            </a:r>
            <a:r>
              <a:rPr lang="tr-TR" sz="2400" dirty="0" smtClean="0">
                <a:cs typeface="Times New Roman" pitchFamily="18" charset="0"/>
              </a:rPr>
              <a:t>e ve </a:t>
            </a:r>
            <a:r>
              <a:rPr lang="tr-TR" sz="2400" b="1" dirty="0" smtClean="0">
                <a:cs typeface="Times New Roman" pitchFamily="18" charset="0"/>
              </a:rPr>
              <a:t>tadiline ilişkin kağıtla</a:t>
            </a:r>
            <a:r>
              <a:rPr lang="tr-TR" sz="2400" dirty="0" smtClean="0">
                <a:cs typeface="Times New Roman" pitchFamily="18" charset="0"/>
              </a:rPr>
              <a:t>r ile bunların </a:t>
            </a:r>
            <a:r>
              <a:rPr lang="tr-TR" sz="2400" u="sng" dirty="0" smtClean="0">
                <a:cs typeface="Times New Roman" pitchFamily="18" charset="0"/>
              </a:rPr>
              <a:t>teminatı amacıyla düzenlenen kağıtlar</a:t>
            </a:r>
            <a:r>
              <a:rPr lang="tr-TR" sz="2400" dirty="0" smtClean="0">
                <a:cs typeface="Times New Roman" pitchFamily="18" charset="0"/>
              </a:rPr>
              <a:t> </a:t>
            </a:r>
            <a:r>
              <a:rPr lang="tr-TR" sz="2400" b="1" dirty="0" smtClean="0">
                <a:solidFill>
                  <a:srgbClr val="FF0000"/>
                </a:solidFill>
                <a:cs typeface="Times New Roman" pitchFamily="18" charset="0"/>
              </a:rPr>
              <a:t>damga vergisinden</a:t>
            </a:r>
            <a:r>
              <a:rPr lang="tr-TR" sz="2400" dirty="0" smtClean="0">
                <a:cs typeface="Times New Roman" pitchFamily="18" charset="0"/>
              </a:rPr>
              <a:t>, bu kağıtlarla ilgili yapılacak işlemler </a:t>
            </a:r>
            <a:r>
              <a:rPr lang="tr-TR" sz="2400" b="1" dirty="0" smtClean="0">
                <a:solidFill>
                  <a:srgbClr val="FF0000"/>
                </a:solidFill>
                <a:cs typeface="Times New Roman" pitchFamily="18" charset="0"/>
              </a:rPr>
              <a:t>harçtan müstesnadır.</a:t>
            </a:r>
          </a:p>
          <a:p>
            <a:pPr marL="0" indent="0">
              <a:buNone/>
            </a:pPr>
            <a:endParaRPr lang="tr-TR" sz="2400" dirty="0" smtClean="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81</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Tree>
    <p:extLst>
      <p:ext uri="{BB962C8B-B14F-4D97-AF65-F5344CB8AC3E}">
        <p14:creationId xmlns:p14="http://schemas.microsoft.com/office/powerpoint/2010/main" val="919814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TAPU HARCI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 (HARÇLAR KANUNU-4 SAYILI TARİFE/20-g)</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pPr marL="0" indent="0" algn="ctr">
              <a:buNone/>
            </a:pPr>
            <a:r>
              <a:rPr lang="tr-TR" sz="2400" b="1" dirty="0" smtClean="0">
                <a:latin typeface="Times New Roman" pitchFamily="18" charset="0"/>
                <a:cs typeface="Times New Roman" pitchFamily="18" charset="0"/>
              </a:rPr>
              <a:t>TAŞINMAZIN FİNANSAL KİRALAMA ŞİRKETİNE SATIŞINDAKİ TAPU HARCI</a:t>
            </a:r>
          </a:p>
          <a:p>
            <a:pPr marL="0" indent="449263" algn="just">
              <a:buNone/>
            </a:pPr>
            <a:r>
              <a:rPr lang="tr-TR" sz="2400" dirty="0" smtClean="0">
                <a:cs typeface="Times New Roman" pitchFamily="18" charset="0"/>
              </a:rPr>
              <a:t>Satıp geri kiralama yöntemi ile gerçekleştirilen kiralama sözleşmeleri kapsamında kiracı tarafından sözleşme süresi sonunda geri alınmak kaydıyla kiralanan taşınmazların kiralayana satışı sırasında devredenden </a:t>
            </a:r>
            <a:r>
              <a:rPr lang="tr-TR" sz="2400" b="1" dirty="0" smtClean="0">
                <a:cs typeface="Times New Roman" pitchFamily="18" charset="0"/>
              </a:rPr>
              <a:t>binde 4,55 tapu harcı alınır.</a:t>
            </a:r>
          </a:p>
          <a:p>
            <a:pPr marL="0" indent="449263" algn="just">
              <a:buNone/>
            </a:pPr>
            <a:endParaRPr lang="tr-TR" sz="2400" b="1" dirty="0" smtClean="0">
              <a:cs typeface="Times New Roman" pitchFamily="18" charset="0"/>
            </a:endParaRPr>
          </a:p>
          <a:p>
            <a:pPr marL="0" indent="449263" algn="just">
              <a:buNone/>
            </a:pPr>
            <a:r>
              <a:rPr lang="tr-TR" sz="2400" b="1" dirty="0" smtClean="0">
                <a:solidFill>
                  <a:srgbClr val="FF0000"/>
                </a:solidFill>
                <a:cs typeface="Times New Roman" pitchFamily="18" charset="0"/>
              </a:rPr>
              <a:t>Ödenen bu harç Kurumlar Vergisi açısından KKEG sayılır.</a:t>
            </a:r>
          </a:p>
          <a:p>
            <a:pPr marL="0" indent="449263" algn="just">
              <a:buNone/>
            </a:pPr>
            <a:r>
              <a:rPr lang="tr-TR" sz="2400" b="1" dirty="0" smtClean="0">
                <a:cs typeface="Times New Roman" pitchFamily="18" charset="0"/>
              </a:rPr>
              <a:t>Not: </a:t>
            </a:r>
            <a:r>
              <a:rPr lang="tr-TR" sz="2400" dirty="0" smtClean="0">
                <a:cs typeface="Times New Roman" pitchFamily="18" charset="0"/>
              </a:rPr>
              <a:t>Gayrimenkullerin bu model haricinde devir ve iktisabında tapuda </a:t>
            </a:r>
            <a:r>
              <a:rPr lang="tr-TR" sz="2400" u="sng" dirty="0" smtClean="0">
                <a:cs typeface="Times New Roman" pitchFamily="18" charset="0"/>
              </a:rPr>
              <a:t>binde 20 oranında harç alınmaktadır.</a:t>
            </a:r>
          </a:p>
          <a:p>
            <a:pPr marL="0" indent="0">
              <a:buNone/>
            </a:pPr>
            <a:r>
              <a:rPr lang="tr-TR" sz="2400" b="1" u="sng" dirty="0" smtClean="0">
                <a:latin typeface="Times New Roman" pitchFamily="18" charset="0"/>
                <a:cs typeface="Times New Roman" pitchFamily="18" charset="0"/>
              </a:rPr>
              <a:t> </a:t>
            </a: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82</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Tree>
    <p:extLst>
      <p:ext uri="{BB962C8B-B14F-4D97-AF65-F5344CB8AC3E}">
        <p14:creationId xmlns:p14="http://schemas.microsoft.com/office/powerpoint/2010/main" val="9228102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800" b="1" dirty="0" smtClean="0">
                <a:latin typeface="Times New Roman" pitchFamily="18" charset="0"/>
                <a:cs typeface="Times New Roman" pitchFamily="18" charset="0"/>
              </a:rPr>
              <a:t>TAPU HARCI İSTİSNASI                                                (6361/37.Md.)</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pPr marL="0" indent="0" algn="ctr">
              <a:buNone/>
            </a:pPr>
            <a:r>
              <a:rPr lang="tr-TR" sz="2400" b="1" dirty="0" smtClean="0">
                <a:latin typeface="Times New Roman" pitchFamily="18" charset="0"/>
                <a:cs typeface="Times New Roman" pitchFamily="18" charset="0"/>
              </a:rPr>
              <a:t>TAŞINMAZIN FİNANSAL KİRALAMA ŞİRKETİ TARAFINDAN SATIŞINDA TAPU HARCI</a:t>
            </a:r>
          </a:p>
          <a:p>
            <a:pPr marL="0" indent="0">
              <a:buNone/>
            </a:pPr>
            <a:endParaRPr lang="tr-TR" sz="2400" dirty="0" smtClean="0">
              <a:latin typeface="Times New Roman" pitchFamily="18" charset="0"/>
              <a:cs typeface="Times New Roman" pitchFamily="18" charset="0"/>
            </a:endParaRPr>
          </a:p>
          <a:p>
            <a:pPr marL="0" indent="363538">
              <a:buNone/>
            </a:pPr>
            <a:r>
              <a:rPr lang="tr-TR" sz="2400" dirty="0" smtClean="0">
                <a:cs typeface="Times New Roman" pitchFamily="18" charset="0"/>
              </a:rPr>
              <a:t>Satıp geri kiralama yöntemi ile yapılan kiralama sözleşmeleri kapsamında kiralanan </a:t>
            </a:r>
            <a:r>
              <a:rPr lang="tr-TR" sz="2400" b="1" dirty="0" smtClean="0">
                <a:cs typeface="Times New Roman" pitchFamily="18" charset="0"/>
              </a:rPr>
              <a:t>taşınmazların,</a:t>
            </a:r>
          </a:p>
          <a:p>
            <a:pPr marL="0" indent="363538">
              <a:buNone/>
            </a:pPr>
            <a:endParaRPr lang="tr-TR" sz="1100" b="1" dirty="0" smtClean="0">
              <a:cs typeface="Times New Roman" pitchFamily="18" charset="0"/>
            </a:endParaRPr>
          </a:p>
          <a:p>
            <a:pPr marL="0" indent="363538">
              <a:buNone/>
            </a:pPr>
            <a:r>
              <a:rPr lang="tr-TR" sz="2400" u="sng" dirty="0" smtClean="0">
                <a:cs typeface="Times New Roman" pitchFamily="18" charset="0"/>
              </a:rPr>
              <a:t>sözleşme süresi sonunda kiracı adına tapuya tescili</a:t>
            </a:r>
            <a:r>
              <a:rPr lang="tr-TR" sz="2400" dirty="0" smtClean="0">
                <a:cs typeface="Times New Roman" pitchFamily="18" charset="0"/>
              </a:rPr>
              <a:t> </a:t>
            </a:r>
            <a:r>
              <a:rPr lang="tr-TR" sz="2400" b="1" dirty="0" smtClean="0">
                <a:solidFill>
                  <a:srgbClr val="FF0000"/>
                </a:solidFill>
                <a:cs typeface="Times New Roman" pitchFamily="18" charset="0"/>
              </a:rPr>
              <a:t>tapu harcından müstesnadır.</a:t>
            </a:r>
          </a:p>
          <a:p>
            <a:pPr marL="0" indent="0">
              <a:buNone/>
            </a:pPr>
            <a:r>
              <a:rPr lang="tr-TR" sz="2400" b="1" dirty="0" smtClean="0">
                <a:solidFill>
                  <a:srgbClr val="FF0000"/>
                </a:solidFill>
                <a:latin typeface="Times New Roman" pitchFamily="18" charset="0"/>
                <a:cs typeface="Times New Roman" pitchFamily="18" charset="0"/>
              </a:rPr>
              <a:t> </a:t>
            </a:r>
          </a:p>
          <a:p>
            <a:pPr marL="0" indent="0">
              <a:buNone/>
            </a:pPr>
            <a:endParaRPr lang="tr-TR" sz="2400" b="1" dirty="0" smtClean="0">
              <a:solidFill>
                <a:srgbClr val="FF0000"/>
              </a:solidFill>
              <a:latin typeface="Times New Roman" pitchFamily="18" charset="0"/>
              <a:cs typeface="Times New Roman" pitchFamily="18" charset="0"/>
            </a:endParaRPr>
          </a:p>
          <a:p>
            <a:pPr marL="0" indent="0">
              <a:buNone/>
            </a:pPr>
            <a:endParaRPr lang="tr-TR" sz="2400" dirty="0" smtClean="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83</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Tree>
    <p:extLst>
      <p:ext uri="{BB962C8B-B14F-4D97-AF65-F5344CB8AC3E}">
        <p14:creationId xmlns:p14="http://schemas.microsoft.com/office/powerpoint/2010/main" val="32749590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lstStyle/>
          <a:p>
            <a:r>
              <a:rPr lang="tr-TR" sz="2800" b="1" dirty="0" smtClean="0">
                <a:latin typeface="Times New Roman" pitchFamily="18" charset="0"/>
                <a:cs typeface="Times New Roman" pitchFamily="18" charset="0"/>
              </a:rPr>
              <a:t>SİSTEMİN ÇALIŞMA ŞEKLİ</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normAutofit fontScale="92500" lnSpcReduction="10000"/>
          </a:bodyPr>
          <a:lstStyle/>
          <a:p>
            <a:pPr marL="0" indent="363538" algn="just">
              <a:buNone/>
            </a:pPr>
            <a:r>
              <a:rPr lang="tr-TR" sz="2000" b="1" dirty="0" smtClean="0">
                <a:cs typeface="Times New Roman" pitchFamily="18" charset="0"/>
              </a:rPr>
              <a:t>Örnek: </a:t>
            </a:r>
            <a:r>
              <a:rPr lang="tr-TR" sz="2000" dirty="0" smtClean="0">
                <a:cs typeface="Times New Roman" pitchFamily="18" charset="0"/>
              </a:rPr>
              <a:t>İşini büyütmek isteyen ve </a:t>
            </a:r>
            <a:r>
              <a:rPr lang="tr-TR" sz="2000" dirty="0" err="1" smtClean="0">
                <a:cs typeface="Times New Roman" pitchFamily="18" charset="0"/>
              </a:rPr>
              <a:t>nakite</a:t>
            </a:r>
            <a:r>
              <a:rPr lang="tr-TR" sz="2000" dirty="0" smtClean="0">
                <a:cs typeface="Times New Roman" pitchFamily="18" charset="0"/>
              </a:rPr>
              <a:t> ihtiyacı bulunan bir şirket, aktifinde kayıtlı değeri 500.000,00 TL. olan fakat piyasa değeri 10.000.000,00 TL. olan şirket binasını sat, kirala ve geri al modeli ile değerlendirmek istemektedir.</a:t>
            </a:r>
          </a:p>
          <a:p>
            <a:pPr marL="0" indent="363538" algn="just">
              <a:buAutoNum type="arabicPeriod"/>
            </a:pPr>
            <a:r>
              <a:rPr lang="tr-TR" sz="2000" dirty="0" smtClean="0">
                <a:cs typeface="Times New Roman" pitchFamily="18" charset="0"/>
              </a:rPr>
              <a:t>Bina bir finansal kiralama şirketine 10.000.000,00 TL. bedelle satılır.</a:t>
            </a:r>
          </a:p>
          <a:p>
            <a:pPr marL="0" indent="363538" algn="just">
              <a:buAutoNum type="arabicPeriod"/>
            </a:pPr>
            <a:r>
              <a:rPr lang="tr-TR" sz="2000" dirty="0" smtClean="0">
                <a:cs typeface="Times New Roman" pitchFamily="18" charset="0"/>
              </a:rPr>
              <a:t>10.000.000,00 TL. tahsil edilir ve şirketin finansman sorunu çözülür. (KVK 5/1-</a:t>
            </a:r>
            <a:r>
              <a:rPr lang="tr-TR" sz="2000" dirty="0" err="1" smtClean="0">
                <a:cs typeface="Times New Roman" pitchFamily="18" charset="0"/>
              </a:rPr>
              <a:t>e’ye</a:t>
            </a:r>
            <a:r>
              <a:rPr lang="tr-TR" sz="2000" dirty="0" smtClean="0">
                <a:cs typeface="Times New Roman" pitchFamily="18" charset="0"/>
              </a:rPr>
              <a:t> göre iki yıl içerisinde tahsil şartı gerçekleşir.)</a:t>
            </a:r>
          </a:p>
          <a:p>
            <a:pPr marL="0" indent="363538" algn="just">
              <a:buAutoNum type="arabicPeriod"/>
            </a:pPr>
            <a:r>
              <a:rPr lang="tr-TR" sz="2000" dirty="0" smtClean="0">
                <a:cs typeface="Times New Roman" pitchFamily="18" charset="0"/>
              </a:rPr>
              <a:t>Satıştan doğan kazancın %100’ü Kurumlar Vergisinden istisnadır. (KVK 5/1-e)</a:t>
            </a:r>
          </a:p>
          <a:p>
            <a:pPr marL="0" indent="363538" algn="just">
              <a:buAutoNum type="arabicPeriod"/>
            </a:pPr>
            <a:r>
              <a:rPr lang="tr-TR" sz="2000" dirty="0" smtClean="0">
                <a:cs typeface="Times New Roman" pitchFamily="18" charset="0"/>
              </a:rPr>
              <a:t>Satış işlemi KDV’den istisnadır. (KDVK 17/4-y)</a:t>
            </a:r>
          </a:p>
          <a:p>
            <a:pPr marL="0" indent="363538" algn="just">
              <a:buAutoNum type="arabicPeriod"/>
            </a:pPr>
            <a:r>
              <a:rPr lang="tr-TR" sz="2000" dirty="0" smtClean="0">
                <a:cs typeface="Times New Roman" pitchFamily="18" charset="0"/>
              </a:rPr>
              <a:t>Satış işleminde binde 20 yerine binde 4,55 tapu harcı alınır. (Harçlar Kanunu-4 Sayılı Tarife/20-g)</a:t>
            </a:r>
          </a:p>
          <a:p>
            <a:pPr marL="0" indent="363538" algn="just">
              <a:buAutoNum type="arabicPeriod"/>
            </a:pPr>
            <a:r>
              <a:rPr lang="tr-TR" sz="2000" dirty="0" smtClean="0">
                <a:cs typeface="Times New Roman" pitchFamily="18" charset="0"/>
              </a:rPr>
              <a:t>Satış işleminin ardından, finansal kiralama şirketi ile sözleşme yapılarak taşınmaz kiralanır. (Finansal Kiralama Sözleşmesi)</a:t>
            </a:r>
          </a:p>
          <a:p>
            <a:pPr marL="0" indent="363538" algn="just">
              <a:buAutoNum type="arabicPeriod"/>
            </a:pPr>
            <a:r>
              <a:rPr lang="tr-TR" sz="2000" dirty="0" smtClean="0">
                <a:cs typeface="Times New Roman" pitchFamily="18" charset="0"/>
              </a:rPr>
              <a:t> Kiralama işlemleri KDV’den istisnadır</a:t>
            </a:r>
          </a:p>
          <a:p>
            <a:pPr marL="457200" indent="-457200">
              <a:buAutoNum type="arabicPeriod"/>
            </a:pPr>
            <a:endParaRPr lang="tr-TR" sz="2000" dirty="0" smtClean="0">
              <a:latin typeface="Times New Roman" pitchFamily="18" charset="0"/>
              <a:cs typeface="Times New Roman" pitchFamily="18" charset="0"/>
            </a:endParaRPr>
          </a:p>
          <a:p>
            <a:pPr marL="0" indent="0">
              <a:buNone/>
            </a:pPr>
            <a:r>
              <a:rPr lang="tr-TR" sz="2000" dirty="0" smtClean="0">
                <a:latin typeface="Times New Roman" pitchFamily="18" charset="0"/>
                <a:cs typeface="Times New Roman" pitchFamily="18" charset="0"/>
              </a:rPr>
              <a:t> </a:t>
            </a:r>
            <a:endParaRPr lang="tr-TR" sz="20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84</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Tree>
    <p:extLst>
      <p:ext uri="{BB962C8B-B14F-4D97-AF65-F5344CB8AC3E}">
        <p14:creationId xmlns:p14="http://schemas.microsoft.com/office/powerpoint/2010/main" val="1172147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lstStyle/>
          <a:p>
            <a:r>
              <a:rPr lang="tr-TR" sz="2800" b="1" dirty="0" smtClean="0">
                <a:latin typeface="Times New Roman" pitchFamily="18" charset="0"/>
                <a:cs typeface="Times New Roman" pitchFamily="18" charset="0"/>
              </a:rPr>
              <a:t>SİSTEMİN ÇALIŞMA ŞEKLİ</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354360" y="1600200"/>
            <a:ext cx="8435280" cy="4525963"/>
          </a:xfrm>
        </p:spPr>
        <p:txBody>
          <a:bodyPr>
            <a:normAutofit fontScale="92500" lnSpcReduction="10000"/>
          </a:bodyPr>
          <a:lstStyle/>
          <a:p>
            <a:pPr marL="457200" indent="-457200">
              <a:buAutoNum type="arabicPeriod" startAt="8"/>
            </a:pPr>
            <a:r>
              <a:rPr lang="tr-TR" sz="2000" dirty="0" smtClean="0">
                <a:cs typeface="Times New Roman" pitchFamily="18" charset="0"/>
              </a:rPr>
              <a:t>Finansal Kiralama şirketine ödenen faizler KVK veya GVK yönünden gider yazılır.</a:t>
            </a:r>
          </a:p>
          <a:p>
            <a:pPr marL="457200" indent="-457200">
              <a:buAutoNum type="arabicPeriod" startAt="8"/>
            </a:pPr>
            <a:r>
              <a:rPr lang="tr-TR" sz="2000" dirty="0" smtClean="0">
                <a:cs typeface="Times New Roman" pitchFamily="18" charset="0"/>
              </a:rPr>
              <a:t>Bilançonun dönen varlıklar bölümüne 10.000.000,00 TL. giriş olurken, 549 Özel Fonlar bölümünde 9.500.000,00 TL. artış gerçekleşir. Bu artış aynı zamanda </a:t>
            </a:r>
            <a:r>
              <a:rPr lang="tr-TR" sz="2000" dirty="0" err="1" smtClean="0">
                <a:cs typeface="Times New Roman" pitchFamily="18" charset="0"/>
              </a:rPr>
              <a:t>Özkaynakları</a:t>
            </a:r>
            <a:r>
              <a:rPr lang="tr-TR" sz="2000" dirty="0" smtClean="0">
                <a:cs typeface="Times New Roman" pitchFamily="18" charset="0"/>
              </a:rPr>
              <a:t> da yükseltir.</a:t>
            </a:r>
          </a:p>
          <a:p>
            <a:pPr marL="457200" indent="-457200">
              <a:buAutoNum type="arabicPeriod" startAt="8"/>
            </a:pPr>
            <a:r>
              <a:rPr lang="tr-TR" sz="2000" dirty="0" smtClean="0">
                <a:cs typeface="Times New Roman" pitchFamily="18" charset="0"/>
              </a:rPr>
              <a:t>Bu tablo, Kamu İhalelerinde şirketin </a:t>
            </a:r>
            <a:r>
              <a:rPr lang="tr-TR" sz="2000" dirty="0" err="1" smtClean="0">
                <a:cs typeface="Times New Roman" pitchFamily="18" charset="0"/>
              </a:rPr>
              <a:t>rasyolarını</a:t>
            </a:r>
            <a:r>
              <a:rPr lang="tr-TR" sz="2000" dirty="0" smtClean="0">
                <a:cs typeface="Times New Roman" pitchFamily="18" charset="0"/>
              </a:rPr>
              <a:t> olumlu yönde etkiler.</a:t>
            </a:r>
          </a:p>
          <a:p>
            <a:pPr marL="457200" indent="-457200">
              <a:buAutoNum type="arabicPeriod" startAt="8"/>
            </a:pPr>
            <a:r>
              <a:rPr lang="tr-TR" sz="2000" dirty="0" smtClean="0">
                <a:cs typeface="Times New Roman" pitchFamily="18" charset="0"/>
              </a:rPr>
              <a:t>Kiralama süresinin bitiminde taşınmaz geri alınır. Bu aşamada herhangi bir para ödemesi yapılmaz.</a:t>
            </a:r>
          </a:p>
          <a:p>
            <a:pPr marL="457200" indent="-457200">
              <a:buAutoNum type="arabicPeriod" startAt="8"/>
            </a:pPr>
            <a:r>
              <a:rPr lang="tr-TR" sz="2000" dirty="0" smtClean="0">
                <a:cs typeface="Times New Roman" pitchFamily="18" charset="0"/>
              </a:rPr>
              <a:t>Finansal Kiralama şirketi tarafından taşınmazın şirkete devri KDV’den istisnadır. (KDVK 17/4-y)</a:t>
            </a:r>
          </a:p>
          <a:p>
            <a:pPr marL="457200" indent="-457200">
              <a:buAutoNum type="arabicPeriod" startAt="8"/>
            </a:pPr>
            <a:r>
              <a:rPr lang="tr-TR" sz="2000" dirty="0" smtClean="0">
                <a:cs typeface="Times New Roman" pitchFamily="18" charset="0"/>
              </a:rPr>
              <a:t>Finansal Kiralama şirketi tarafından taşınmazın şirkete devri tapu harcından istisnadır. (6361 Finansal Kiralama Kanunu Md.37)</a:t>
            </a:r>
          </a:p>
          <a:p>
            <a:pPr marL="457200" indent="-457200">
              <a:buNone/>
            </a:pPr>
            <a:r>
              <a:rPr lang="tr-TR" sz="2000" dirty="0" smtClean="0">
                <a:latin typeface="Times New Roman" pitchFamily="18" charset="0"/>
                <a:cs typeface="Times New Roman" pitchFamily="18" charset="0"/>
              </a:rPr>
              <a:t> </a:t>
            </a:r>
          </a:p>
          <a:p>
            <a:pPr marL="457200" indent="-457200">
              <a:buAutoNum type="arabicPeriod"/>
            </a:pPr>
            <a:endParaRPr lang="tr-TR" sz="2000" dirty="0" smtClean="0">
              <a:latin typeface="Times New Roman" pitchFamily="18" charset="0"/>
              <a:cs typeface="Times New Roman" pitchFamily="18" charset="0"/>
            </a:endParaRPr>
          </a:p>
          <a:p>
            <a:pPr marL="0" indent="0">
              <a:buNone/>
            </a:pPr>
            <a:r>
              <a:rPr lang="tr-TR" sz="2000" dirty="0" smtClean="0">
                <a:latin typeface="Times New Roman" pitchFamily="18" charset="0"/>
                <a:cs typeface="Times New Roman" pitchFamily="18" charset="0"/>
              </a:rPr>
              <a:t> </a:t>
            </a:r>
            <a:endParaRPr lang="tr-TR" sz="20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85</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Tree>
    <p:extLst>
      <p:ext uri="{BB962C8B-B14F-4D97-AF65-F5344CB8AC3E}">
        <p14:creationId xmlns:p14="http://schemas.microsoft.com/office/powerpoint/2010/main" val="126908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lstStyle/>
          <a:p>
            <a:r>
              <a:rPr lang="tr-TR" sz="2800" b="1" dirty="0" smtClean="0">
                <a:latin typeface="Times New Roman" pitchFamily="18" charset="0"/>
                <a:cs typeface="Times New Roman" pitchFamily="18" charset="0"/>
              </a:rPr>
              <a:t>KDV GENEL UYGULAMA TEBLİĞİ F/4.21</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pPr marL="0" indent="449263" algn="just">
              <a:buNone/>
            </a:pPr>
            <a:r>
              <a:rPr lang="tr-TR" sz="2400" dirty="0" smtClean="0">
                <a:cs typeface="Times New Roman" pitchFamily="18" charset="0"/>
              </a:rPr>
              <a:t>KVD Kanunu’ndaki 17/4-y maddesinde yer alan istisna </a:t>
            </a:r>
            <a:r>
              <a:rPr lang="tr-TR" sz="2400" b="1" dirty="0" smtClean="0">
                <a:cs typeface="Times New Roman" pitchFamily="18" charset="0"/>
              </a:rPr>
              <a:t>kısmi istisna </a:t>
            </a:r>
            <a:r>
              <a:rPr lang="tr-TR" sz="2400" dirty="0" smtClean="0">
                <a:cs typeface="Times New Roman" pitchFamily="18" charset="0"/>
              </a:rPr>
              <a:t>mahiyetinde olduğundan ve bu konuda aksi yönde bir düzenleme yapılmadığı için; KDV </a:t>
            </a:r>
            <a:r>
              <a:rPr lang="tr-TR" sz="2400" dirty="0" err="1" smtClean="0">
                <a:cs typeface="Times New Roman" pitchFamily="18" charset="0"/>
              </a:rPr>
              <a:t>Kanunu’un</a:t>
            </a:r>
            <a:r>
              <a:rPr lang="tr-TR" sz="2400" dirty="0" smtClean="0">
                <a:cs typeface="Times New Roman" pitchFamily="18" charset="0"/>
              </a:rPr>
              <a:t> 30/a maddesine göre, Finansal kiralama şirketine satılan </a:t>
            </a:r>
            <a:r>
              <a:rPr lang="tr-TR" sz="2400" b="1" dirty="0" smtClean="0">
                <a:cs typeface="Times New Roman" pitchFamily="18" charset="0"/>
              </a:rPr>
              <a:t>taşınmazın </a:t>
            </a:r>
            <a:r>
              <a:rPr lang="tr-TR" sz="2400" dirty="0" smtClean="0">
                <a:cs typeface="Times New Roman" pitchFamily="18" charset="0"/>
              </a:rPr>
              <a:t>iktisabında </a:t>
            </a:r>
            <a:r>
              <a:rPr lang="tr-TR" sz="2400" b="1" dirty="0" smtClean="0">
                <a:solidFill>
                  <a:srgbClr val="FF0000"/>
                </a:solidFill>
                <a:cs typeface="Times New Roman" pitchFamily="18" charset="0"/>
              </a:rPr>
              <a:t>yüklenilen KDV’nin düzeltilmesi gerekir.</a:t>
            </a:r>
          </a:p>
          <a:p>
            <a:pPr marL="0" indent="449263" algn="just">
              <a:buNone/>
            </a:pPr>
            <a:endParaRPr lang="tr-TR" sz="2400" b="1" dirty="0" smtClean="0">
              <a:solidFill>
                <a:srgbClr val="FF0000"/>
              </a:solidFill>
              <a:cs typeface="Times New Roman" pitchFamily="18" charset="0"/>
            </a:endParaRPr>
          </a:p>
          <a:p>
            <a:pPr marL="0" indent="449263" algn="just">
              <a:buNone/>
            </a:pPr>
            <a:r>
              <a:rPr lang="tr-TR" sz="2400" dirty="0" smtClean="0">
                <a:cs typeface="Times New Roman" pitchFamily="18" charset="0"/>
              </a:rPr>
              <a:t>KDV Genel Uygulama Tebliğinde yer alan bu hüküm, düzenlemenin getiriliş amacı ile bir çelişki içerisindedir.</a:t>
            </a:r>
          </a:p>
          <a:p>
            <a:pPr marL="0" indent="0">
              <a:buNone/>
            </a:pPr>
            <a:r>
              <a:rPr lang="tr-TR" sz="2400" dirty="0" smtClean="0">
                <a:latin typeface="Times New Roman" pitchFamily="18" charset="0"/>
                <a:cs typeface="Times New Roman" pitchFamily="18" charset="0"/>
              </a:rPr>
              <a:t> </a:t>
            </a:r>
          </a:p>
          <a:p>
            <a:pPr marL="0" indent="0">
              <a:buNone/>
            </a:pPr>
            <a:endParaRPr lang="tr-TR" sz="2400" dirty="0" smtClean="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86</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Tree>
    <p:extLst>
      <p:ext uri="{BB962C8B-B14F-4D97-AF65-F5344CB8AC3E}">
        <p14:creationId xmlns:p14="http://schemas.microsoft.com/office/powerpoint/2010/main" val="60399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7283152" cy="792088"/>
          </a:xfrm>
        </p:spPr>
        <p:txBody>
          <a:bodyPr>
            <a:normAutofit fontScale="90000"/>
          </a:bodyPr>
          <a:lstStyle/>
          <a:p>
            <a:r>
              <a:rPr lang="tr-TR" sz="2400" b="1" dirty="0" smtClean="0">
                <a:latin typeface="Times New Roman" pitchFamily="18" charset="0"/>
                <a:cs typeface="Times New Roman" pitchFamily="18" charset="0"/>
              </a:rPr>
              <a:t>FİNANSAL KİRALAMA ŞİRKETİNDEN GERİ ALINAN TAŞINMAZLARDA KVK 5/1-</a:t>
            </a:r>
            <a:r>
              <a:rPr lang="tr-TR" sz="2400" b="1" dirty="0" err="1" smtClean="0">
                <a:latin typeface="Times New Roman" pitchFamily="18" charset="0"/>
                <a:cs typeface="Times New Roman" pitchFamily="18" charset="0"/>
              </a:rPr>
              <a:t>e’YE</a:t>
            </a:r>
            <a:r>
              <a:rPr lang="tr-TR" sz="2400" b="1" dirty="0" smtClean="0">
                <a:latin typeface="Times New Roman" pitchFamily="18" charset="0"/>
                <a:cs typeface="Times New Roman" pitchFamily="18" charset="0"/>
              </a:rPr>
              <a:t> GÖRE 2 YIL AKTİFTE BULUNDURMA SORUNU</a:t>
            </a: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8435280" cy="4525963"/>
          </a:xfrm>
        </p:spPr>
        <p:txBody>
          <a:bodyPr/>
          <a:lstStyle/>
          <a:p>
            <a:pPr marL="0" indent="363538">
              <a:buNone/>
            </a:pPr>
            <a:r>
              <a:rPr lang="tr-TR" sz="2400" dirty="0" smtClean="0">
                <a:cs typeface="Times New Roman" pitchFamily="18" charset="0"/>
              </a:rPr>
              <a:t>Henüz yayınlanmamakla birlikte, 8 No.lu Kurumlar Vergisi Genel Tebliği Taslağında verilen örneklerde; </a:t>
            </a:r>
          </a:p>
          <a:p>
            <a:pPr marL="0" indent="363538">
              <a:buNone/>
            </a:pPr>
            <a:r>
              <a:rPr lang="tr-TR" sz="2400" dirty="0" smtClean="0">
                <a:cs typeface="Times New Roman" pitchFamily="18" charset="0"/>
              </a:rPr>
              <a:t>Sat, Kirala, Geri Al Modeline göre Finansal Kiralama Şirketinden kiralanan ve kiralama süresinin sonunda geri satılan taşınmazlarda, Kurumlar Vergisi Kanunu’nun 5/1-e maddesinde yer alan </a:t>
            </a:r>
            <a:r>
              <a:rPr lang="tr-TR" sz="2400" b="1" dirty="0" smtClean="0">
                <a:cs typeface="Times New Roman" pitchFamily="18" charset="0"/>
              </a:rPr>
              <a:t>taşınmazın iki tam yıl süreyle aktifte yer alması şartının, </a:t>
            </a:r>
            <a:r>
              <a:rPr lang="tr-TR" sz="2400" dirty="0" smtClean="0">
                <a:cs typeface="Times New Roman" pitchFamily="18" charset="0"/>
              </a:rPr>
              <a:t>kiralama işleminin sonrasında kiracının </a:t>
            </a:r>
            <a:r>
              <a:rPr lang="tr-TR" sz="2400" u="sng" dirty="0" smtClean="0">
                <a:cs typeface="Times New Roman" pitchFamily="18" charset="0"/>
              </a:rPr>
              <a:t>taşınmazı geri aldığı tarih </a:t>
            </a:r>
            <a:r>
              <a:rPr lang="tr-TR" sz="2400" b="1" dirty="0" smtClean="0">
                <a:cs typeface="Times New Roman" pitchFamily="18" charset="0"/>
              </a:rPr>
              <a:t>iktisap tarihi </a:t>
            </a:r>
            <a:r>
              <a:rPr lang="tr-TR" sz="2400" dirty="0" smtClean="0">
                <a:cs typeface="Times New Roman" pitchFamily="18" charset="0"/>
              </a:rPr>
              <a:t>olarak değerlendirilmiş ve </a:t>
            </a:r>
            <a:r>
              <a:rPr lang="tr-TR" sz="2400" u="sng" dirty="0" smtClean="0">
                <a:cs typeface="Times New Roman" pitchFamily="18" charset="0"/>
              </a:rPr>
              <a:t>bu tarih esas alınarak iki tam yıl süresinin hesaplaması yapılmıştır.</a:t>
            </a:r>
          </a:p>
          <a:p>
            <a:pPr marL="0" indent="363538">
              <a:buNone/>
            </a:pPr>
            <a:r>
              <a:rPr lang="tr-TR" sz="2400" dirty="0" smtClean="0">
                <a:cs typeface="Times New Roman" pitchFamily="18" charset="0"/>
              </a:rPr>
              <a:t>Bu durum modelin </a:t>
            </a:r>
            <a:r>
              <a:rPr lang="tr-TR" sz="2400" u="sng" dirty="0" smtClean="0">
                <a:cs typeface="Times New Roman" pitchFamily="18" charset="0"/>
              </a:rPr>
              <a:t>hedeflenen amacı ile çelişki yaratmaktadır.</a:t>
            </a:r>
          </a:p>
          <a:p>
            <a:pPr marL="0" indent="0">
              <a:buNone/>
            </a:pPr>
            <a:r>
              <a:rPr lang="tr-TR" sz="2400" u="sng" dirty="0" smtClean="0">
                <a:latin typeface="Times New Roman" pitchFamily="18" charset="0"/>
                <a:cs typeface="Times New Roman" pitchFamily="18" charset="0"/>
              </a:rPr>
              <a:t> </a:t>
            </a:r>
          </a:p>
        </p:txBody>
      </p:sp>
      <p:sp>
        <p:nvSpPr>
          <p:cNvPr id="4" name="3 Slayt Numarası Yer Tutucusu"/>
          <p:cNvSpPr>
            <a:spLocks noGrp="1"/>
          </p:cNvSpPr>
          <p:nvPr>
            <p:ph type="sldNum" sz="quarter" idx="12"/>
          </p:nvPr>
        </p:nvSpPr>
        <p:spPr>
          <a:xfrm>
            <a:off x="3491880" y="6356350"/>
            <a:ext cx="792088" cy="365125"/>
          </a:xfrm>
        </p:spPr>
        <p:txBody>
          <a:bodyPr/>
          <a:lstStyle/>
          <a:p>
            <a:fld id="{D69FA0D1-DEE6-FA4B-AF71-8F5B3360E0F2}" type="slidenum">
              <a:rPr lang="en-US" smtClean="0"/>
              <a:pPr/>
              <a:t>87</a:t>
            </a:fld>
            <a:endParaRPr lang="en-US" dirty="0"/>
          </a:p>
        </p:txBody>
      </p:sp>
      <p:sp>
        <p:nvSpPr>
          <p:cNvPr id="5" name="4 Veri Yer Tutucusu"/>
          <p:cNvSpPr>
            <a:spLocks noGrp="1"/>
          </p:cNvSpPr>
          <p:nvPr>
            <p:ph type="dt" sz="half" idx="10"/>
          </p:nvPr>
        </p:nvSpPr>
        <p:spPr/>
        <p:txBody>
          <a:bodyPr/>
          <a:lstStyle/>
          <a:p>
            <a:fld id="{74A938E2-EA3F-4054-BB68-74A3C8ACE53C}" type="datetime4">
              <a:rPr lang="tr-TR" smtClean="0"/>
              <a:pPr/>
              <a:t>9 Mart 2015</a:t>
            </a:fld>
            <a:endParaRPr lang="en-US" dirty="0"/>
          </a:p>
        </p:txBody>
      </p:sp>
    </p:spTree>
    <p:extLst>
      <p:ext uri="{BB962C8B-B14F-4D97-AF65-F5344CB8AC3E}">
        <p14:creationId xmlns:p14="http://schemas.microsoft.com/office/powerpoint/2010/main" val="1000802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274638"/>
            <a:ext cx="7499176" cy="562074"/>
          </a:xfrm>
        </p:spPr>
        <p:txBody>
          <a:bodyPr>
            <a:normAutofit fontScale="90000"/>
          </a:bodyPr>
          <a:lstStyle/>
          <a:p>
            <a:r>
              <a:rPr lang="tr-TR" dirty="0" smtClean="0"/>
              <a:t>Özel Maliyet</a:t>
            </a:r>
            <a:endParaRPr lang="tr-TR" dirty="0"/>
          </a:p>
        </p:txBody>
      </p:sp>
      <p:sp>
        <p:nvSpPr>
          <p:cNvPr id="3" name="İçerik Yer Tutucusu 2"/>
          <p:cNvSpPr>
            <a:spLocks noGrp="1"/>
          </p:cNvSpPr>
          <p:nvPr>
            <p:ph idx="1"/>
          </p:nvPr>
        </p:nvSpPr>
        <p:spPr/>
        <p:txBody>
          <a:bodyPr/>
          <a:lstStyle/>
          <a:p>
            <a:pPr algn="just"/>
            <a:r>
              <a:rPr lang="tr-TR" b="1" u="sng" dirty="0" smtClean="0"/>
              <a:t>Özel Maliyet </a:t>
            </a:r>
            <a:r>
              <a:rPr lang="tr-TR" dirty="0" smtClean="0"/>
              <a:t>;</a:t>
            </a:r>
            <a:r>
              <a:rPr lang="tr-TR" sz="2400" dirty="0" smtClean="0"/>
              <a:t> kira süresi sonunda kiralayanda bırakılacak, kiralanan </a:t>
            </a:r>
            <a:r>
              <a:rPr lang="tr-TR" sz="2400" dirty="0"/>
              <a:t>gayrimenkullerle ilgili olarak işletmeler tarafından yapılan değer artırıcı veya gayrimenkulü genişletici nitelikteki </a:t>
            </a:r>
            <a:r>
              <a:rPr lang="tr-TR" sz="2400" dirty="0" smtClean="0"/>
              <a:t>giderlerdir.</a:t>
            </a:r>
          </a:p>
          <a:p>
            <a:pPr algn="just"/>
            <a:endParaRPr lang="tr-TR" sz="2400" dirty="0" smtClean="0"/>
          </a:p>
          <a:p>
            <a:pPr algn="just"/>
            <a:r>
              <a:rPr lang="tr-TR" sz="2400" dirty="0" smtClean="0"/>
              <a:t>Doğrudan gider yazılmayıp duran varlık olarak değerlendirilirler.</a:t>
            </a:r>
          </a:p>
          <a:p>
            <a:pPr algn="just"/>
            <a:endParaRPr lang="tr-TR" sz="2400" dirty="0" smtClean="0"/>
          </a:p>
          <a:p>
            <a:pPr algn="just"/>
            <a:r>
              <a:rPr lang="tr-TR" sz="2400" dirty="0" smtClean="0"/>
              <a:t>Maliyet bedeli ile değerlenirler.</a:t>
            </a:r>
            <a:endParaRPr lang="tr-TR" sz="2400" dirty="0"/>
          </a:p>
        </p:txBody>
      </p:sp>
    </p:spTree>
    <p:extLst>
      <p:ext uri="{BB962C8B-B14F-4D97-AF65-F5344CB8AC3E}">
        <p14:creationId xmlns:p14="http://schemas.microsoft.com/office/powerpoint/2010/main" val="41535842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274638"/>
            <a:ext cx="7571184" cy="706090"/>
          </a:xfrm>
        </p:spPr>
        <p:txBody>
          <a:bodyPr>
            <a:normAutofit fontScale="90000"/>
          </a:bodyPr>
          <a:lstStyle/>
          <a:p>
            <a:r>
              <a:rPr lang="tr-TR" dirty="0" smtClean="0"/>
              <a:t>Özel Maliyet - Amortisman</a:t>
            </a:r>
            <a:endParaRPr lang="tr-TR" dirty="0"/>
          </a:p>
        </p:txBody>
      </p:sp>
      <p:sp>
        <p:nvSpPr>
          <p:cNvPr id="3" name="İçerik Yer Tutucusu 2"/>
          <p:cNvSpPr>
            <a:spLocks noGrp="1"/>
          </p:cNvSpPr>
          <p:nvPr>
            <p:ph idx="1"/>
          </p:nvPr>
        </p:nvSpPr>
        <p:spPr>
          <a:xfrm>
            <a:off x="457200" y="1600201"/>
            <a:ext cx="8075240" cy="4493096"/>
          </a:xfrm>
        </p:spPr>
        <p:txBody>
          <a:bodyPr>
            <a:noAutofit/>
          </a:bodyPr>
          <a:lstStyle/>
          <a:p>
            <a:pPr algn="just"/>
            <a:r>
              <a:rPr lang="tr-TR" sz="2800" dirty="0"/>
              <a:t>Özel maliyetler kira süresine göre eşit yüzdelerle amortismana tabi tutulur. </a:t>
            </a:r>
            <a:endParaRPr lang="tr-TR" sz="2800" dirty="0" smtClean="0"/>
          </a:p>
          <a:p>
            <a:pPr algn="just"/>
            <a:r>
              <a:rPr lang="tr-TR" sz="2800" dirty="0" smtClean="0"/>
              <a:t>Kira </a:t>
            </a:r>
            <a:r>
              <a:rPr lang="tr-TR" sz="2800" dirty="0"/>
              <a:t>süresinin belirsiz olması durumunda amortisman beş yıllık süre esas alınarak </a:t>
            </a:r>
            <a:r>
              <a:rPr lang="tr-TR" sz="2800" dirty="0" smtClean="0"/>
              <a:t>hesaplanır.</a:t>
            </a:r>
          </a:p>
          <a:p>
            <a:pPr algn="just"/>
            <a:r>
              <a:rPr lang="tr-TR" sz="2800" dirty="0" smtClean="0"/>
              <a:t>Özel </a:t>
            </a:r>
            <a:r>
              <a:rPr lang="tr-TR" sz="2800" dirty="0"/>
              <a:t>maliyet bedellerinin itfasında </a:t>
            </a:r>
            <a:r>
              <a:rPr lang="tr-TR" sz="2800" dirty="0" err="1">
                <a:solidFill>
                  <a:srgbClr val="FF0000"/>
                </a:solidFill>
              </a:rPr>
              <a:t>kıst</a:t>
            </a:r>
            <a:r>
              <a:rPr lang="tr-TR" sz="2800" dirty="0">
                <a:solidFill>
                  <a:srgbClr val="FF0000"/>
                </a:solidFill>
              </a:rPr>
              <a:t> amortisman </a:t>
            </a:r>
            <a:r>
              <a:rPr lang="tr-TR" sz="2800" dirty="0" smtClean="0"/>
              <a:t>uygulaması ve/veya </a:t>
            </a:r>
            <a:r>
              <a:rPr lang="tr-TR" sz="2800" dirty="0">
                <a:solidFill>
                  <a:srgbClr val="FF0000"/>
                </a:solidFill>
              </a:rPr>
              <a:t>azalan bakiyeler usulü </a:t>
            </a:r>
            <a:r>
              <a:rPr lang="tr-TR" sz="2800" dirty="0" smtClean="0">
                <a:solidFill>
                  <a:srgbClr val="FF0000"/>
                </a:solidFill>
              </a:rPr>
              <a:t>kullanılmaz.</a:t>
            </a:r>
          </a:p>
          <a:p>
            <a:pPr algn="just"/>
            <a:r>
              <a:rPr lang="tr-TR" sz="2800" dirty="0" smtClean="0"/>
              <a:t>Özel </a:t>
            </a:r>
            <a:r>
              <a:rPr lang="tr-TR" sz="2800" dirty="0"/>
              <a:t>maliyetin bir bedel karşılığında devredilmesi durumunda iktisadi kıymet </a:t>
            </a:r>
            <a:r>
              <a:rPr lang="tr-TR" sz="2800" dirty="0" smtClean="0"/>
              <a:t>satışı </a:t>
            </a:r>
            <a:r>
              <a:rPr lang="tr-TR" sz="2800" dirty="0"/>
              <a:t>gibi işlem yapılacaktır</a:t>
            </a:r>
            <a:r>
              <a:rPr lang="tr-TR" sz="2800" dirty="0" smtClean="0"/>
              <a:t>.</a:t>
            </a:r>
            <a:endParaRPr lang="tr-TR" sz="2800" dirty="0"/>
          </a:p>
        </p:txBody>
      </p:sp>
    </p:spTree>
    <p:extLst>
      <p:ext uri="{BB962C8B-B14F-4D97-AF65-F5344CB8AC3E}">
        <p14:creationId xmlns:p14="http://schemas.microsoft.com/office/powerpoint/2010/main" val="2525649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tr-TR" sz="2400" b="1" dirty="0" smtClean="0">
                <a:latin typeface="Times New Roman" pitchFamily="18" charset="0"/>
                <a:cs typeface="Times New Roman" pitchFamily="18" charset="0"/>
              </a:rPr>
              <a:t>GÜNCEL VERGİ VE MUHASEBE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UYGULAMALARI</a:t>
            </a:r>
            <a:endParaRPr lang="tr-TR" sz="2400" dirty="0"/>
          </a:p>
        </p:txBody>
      </p:sp>
      <p:sp>
        <p:nvSpPr>
          <p:cNvPr id="3" name="2 İçerik Yer Tutucusu"/>
          <p:cNvSpPr>
            <a:spLocks noGrp="1"/>
          </p:cNvSpPr>
          <p:nvPr>
            <p:ph idx="1"/>
          </p:nvPr>
        </p:nvSpPr>
        <p:spPr/>
        <p:txBody>
          <a:bodyPr/>
          <a:lstStyle/>
          <a:p>
            <a:r>
              <a:rPr lang="tr-TR" sz="2400" b="1" dirty="0" smtClean="0">
                <a:latin typeface="Times New Roman" pitchFamily="18" charset="0"/>
                <a:cs typeface="Times New Roman" pitchFamily="18" charset="0"/>
              </a:rPr>
              <a:t>KASA HESABINA ADAT UYGULANMASI </a:t>
            </a:r>
          </a:p>
          <a:p>
            <a:pPr>
              <a:buNone/>
            </a:pPr>
            <a:r>
              <a:rPr lang="tr-TR" sz="1800" b="1" dirty="0" smtClean="0">
                <a:latin typeface="Times New Roman" pitchFamily="18" charset="0"/>
                <a:cs typeface="Times New Roman" pitchFamily="18" charset="0"/>
              </a:rPr>
              <a:t>                                   31/12/2014</a:t>
            </a:r>
            <a:endParaRPr lang="tr-TR" sz="1800" b="1" u="sng" dirty="0" smtClean="0">
              <a:latin typeface="Times New Roman" pitchFamily="18" charset="0"/>
              <a:cs typeface="Times New Roman" pitchFamily="18" charset="0"/>
            </a:endParaRPr>
          </a:p>
          <a:p>
            <a:pPr>
              <a:lnSpc>
                <a:spcPct val="80000"/>
              </a:lnSpc>
              <a:buFont typeface="Wingdings" pitchFamily="2" charset="2"/>
              <a:buNone/>
            </a:pPr>
            <a:endParaRPr lang="tr-TR" sz="1800" b="1" dirty="0" smtClean="0">
              <a:latin typeface="Times New Roman" pitchFamily="18" charset="0"/>
              <a:cs typeface="Times New Roman" pitchFamily="18" charset="0"/>
            </a:endParaRPr>
          </a:p>
          <a:p>
            <a:pPr>
              <a:lnSpc>
                <a:spcPct val="80000"/>
              </a:lnSpc>
              <a:buFont typeface="Wingdings" pitchFamily="2" charset="2"/>
              <a:buNone/>
            </a:pPr>
            <a:r>
              <a:rPr lang="tr-TR" sz="1800" b="1" dirty="0" smtClean="0">
                <a:latin typeface="Times New Roman" pitchFamily="18" charset="0"/>
                <a:cs typeface="Times New Roman" pitchFamily="18" charset="0"/>
              </a:rPr>
              <a:t>131 ORTAKLARDAN ALACAKLAR 	                    </a:t>
            </a:r>
            <a:r>
              <a:rPr lang="tr-TR" sz="1800" b="1" dirty="0" smtClean="0"/>
              <a:t>3.455,16</a:t>
            </a:r>
            <a:endParaRPr lang="tr-TR" sz="1800" b="1" dirty="0" smtClean="0">
              <a:latin typeface="Times New Roman" pitchFamily="18" charset="0"/>
              <a:cs typeface="Times New Roman" pitchFamily="18" charset="0"/>
            </a:endParaRPr>
          </a:p>
          <a:p>
            <a:pPr>
              <a:lnSpc>
                <a:spcPct val="80000"/>
              </a:lnSpc>
              <a:buFont typeface="Wingdings" pitchFamily="2" charset="2"/>
              <a:buNone/>
            </a:pPr>
            <a:r>
              <a:rPr lang="tr-TR" sz="1800" b="1" dirty="0" smtClean="0">
                <a:latin typeface="Times New Roman" pitchFamily="18" charset="0"/>
                <a:cs typeface="Times New Roman" pitchFamily="18" charset="0"/>
              </a:rPr>
              <a:t>                   679 DİĞER OLAĞANDIŞI GELİR VE KAR. </a:t>
            </a:r>
            <a:r>
              <a:rPr lang="tr-TR" sz="1800" b="1" dirty="0">
                <a:latin typeface="Times New Roman" pitchFamily="18" charset="0"/>
                <a:cs typeface="Times New Roman" pitchFamily="18" charset="0"/>
              </a:rPr>
              <a:t> </a:t>
            </a:r>
            <a:r>
              <a:rPr lang="tr-TR" sz="1800" b="1" dirty="0" smtClean="0">
                <a:latin typeface="Times New Roman" pitchFamily="18" charset="0"/>
                <a:cs typeface="Times New Roman" pitchFamily="18" charset="0"/>
              </a:rPr>
              <a:t>                       </a:t>
            </a:r>
            <a:r>
              <a:rPr lang="tr-TR" sz="1800" b="1" dirty="0" smtClean="0"/>
              <a:t>2.936,89</a:t>
            </a:r>
            <a:endParaRPr lang="tr-TR" sz="1800" b="1" dirty="0" smtClean="0">
              <a:latin typeface="Times New Roman" pitchFamily="18" charset="0"/>
              <a:cs typeface="Times New Roman" pitchFamily="18" charset="0"/>
            </a:endParaRPr>
          </a:p>
          <a:p>
            <a:pPr>
              <a:lnSpc>
                <a:spcPct val="80000"/>
              </a:lnSpc>
              <a:buFont typeface="Wingdings" pitchFamily="2" charset="2"/>
              <a:buNone/>
            </a:pPr>
            <a:r>
              <a:rPr lang="tr-TR" sz="1800" b="1" dirty="0" smtClean="0">
                <a:latin typeface="Times New Roman" pitchFamily="18" charset="0"/>
                <a:cs typeface="Times New Roman" pitchFamily="18" charset="0"/>
              </a:rPr>
              <a:t>                   391 İLAVE EDİLECEK KDV			</a:t>
            </a:r>
            <a:r>
              <a:rPr lang="tr-TR" sz="1800" b="1" dirty="0">
                <a:latin typeface="Times New Roman" pitchFamily="18" charset="0"/>
                <a:cs typeface="Times New Roman" pitchFamily="18" charset="0"/>
              </a:rPr>
              <a:t> </a:t>
            </a:r>
            <a:r>
              <a:rPr lang="tr-TR" sz="1800" b="1" dirty="0" smtClean="0">
                <a:latin typeface="Times New Roman" pitchFamily="18" charset="0"/>
                <a:cs typeface="Times New Roman" pitchFamily="18" charset="0"/>
              </a:rPr>
              <a:t>            </a:t>
            </a:r>
            <a:r>
              <a:rPr lang="tr-TR" sz="1800" b="1" dirty="0" smtClean="0"/>
              <a:t>518,27</a:t>
            </a:r>
            <a:endParaRPr lang="tr-TR" sz="1800" b="1" dirty="0" smtClean="0">
              <a:latin typeface="Times New Roman" pitchFamily="18" charset="0"/>
              <a:cs typeface="Times New Roman" pitchFamily="18" charset="0"/>
            </a:endParaRPr>
          </a:p>
          <a:p>
            <a:pPr>
              <a:lnSpc>
                <a:spcPct val="80000"/>
              </a:lnSpc>
              <a:buFont typeface="Wingdings" pitchFamily="2" charset="2"/>
              <a:buNone/>
            </a:pPr>
            <a:r>
              <a:rPr lang="tr-TR" sz="1800" b="1" dirty="0" smtClean="0">
                <a:latin typeface="Times New Roman" pitchFamily="18" charset="0"/>
                <a:cs typeface="Times New Roman" pitchFamily="18" charset="0"/>
              </a:rPr>
              <a:t>  									</a:t>
            </a:r>
          </a:p>
          <a:p>
            <a:pPr>
              <a:lnSpc>
                <a:spcPct val="80000"/>
              </a:lnSpc>
              <a:buFont typeface="Wingdings" pitchFamily="2" charset="2"/>
              <a:buNone/>
            </a:pPr>
            <a:r>
              <a:rPr lang="tr-TR" sz="1800" b="1" dirty="0" smtClean="0">
                <a:latin typeface="Times New Roman" pitchFamily="18" charset="0"/>
                <a:cs typeface="Times New Roman" pitchFamily="18" charset="0"/>
              </a:rPr>
              <a:t>   2014 Dönemi Kasa </a:t>
            </a:r>
            <a:r>
              <a:rPr lang="tr-TR" sz="1800" b="1" dirty="0" err="1" smtClean="0">
                <a:latin typeface="Times New Roman" pitchFamily="18" charset="0"/>
                <a:cs typeface="Times New Roman" pitchFamily="18" charset="0"/>
              </a:rPr>
              <a:t>Adatı</a:t>
            </a:r>
            <a:r>
              <a:rPr lang="tr-TR" sz="1800" b="1" dirty="0" smtClean="0">
                <a:latin typeface="Times New Roman" pitchFamily="18" charset="0"/>
                <a:cs typeface="Times New Roman" pitchFamily="18" charset="0"/>
              </a:rPr>
              <a:t>  </a:t>
            </a:r>
          </a:p>
          <a:p>
            <a:pPr>
              <a:lnSpc>
                <a:spcPct val="80000"/>
              </a:lnSpc>
              <a:buFont typeface="Wingdings" pitchFamily="2" charset="2"/>
              <a:buNone/>
            </a:pPr>
            <a:r>
              <a:rPr lang="tr-TR" sz="1800" b="1" dirty="0" smtClean="0">
                <a:latin typeface="Times New Roman" pitchFamily="18" charset="0"/>
                <a:cs typeface="Times New Roman" pitchFamily="18" charset="0"/>
              </a:rPr>
              <a:t>                            </a:t>
            </a:r>
            <a:endParaRPr lang="tr-TR" sz="1800" dirty="0" smtClean="0">
              <a:latin typeface="Times New Roman" pitchFamily="18" charset="0"/>
              <a:cs typeface="Times New Roman" pitchFamily="18" charset="0"/>
            </a:endParaRPr>
          </a:p>
          <a:p>
            <a:pPr>
              <a:lnSpc>
                <a:spcPct val="80000"/>
              </a:lnSpc>
              <a:buNone/>
            </a:pPr>
            <a:r>
              <a:rPr lang="tr-TR" sz="1800" dirty="0" smtClean="0">
                <a:latin typeface="Times New Roman" pitchFamily="18" charset="0"/>
                <a:cs typeface="Times New Roman" pitchFamily="18" charset="0"/>
              </a:rPr>
              <a:t>                                  </a:t>
            </a:r>
          </a:p>
          <a:p>
            <a:endParaRPr lang="tr-TR" sz="1800" dirty="0">
              <a:latin typeface="Times New Roman" pitchFamily="18" charset="0"/>
              <a:cs typeface="Times New Roman" pitchFamily="18" charset="0"/>
            </a:endParaRPr>
          </a:p>
        </p:txBody>
      </p:sp>
      <p:sp>
        <p:nvSpPr>
          <p:cNvPr id="4" name="3 Veri Yer Tutucusu"/>
          <p:cNvSpPr>
            <a:spLocks noGrp="1"/>
          </p:cNvSpPr>
          <p:nvPr>
            <p:ph type="dt" sz="half" idx="10"/>
          </p:nvPr>
        </p:nvSpPr>
        <p:spPr/>
        <p:txBody>
          <a:bodyPr/>
          <a:lstStyle/>
          <a:p>
            <a:endParaRPr lang="en-US" dirty="0"/>
          </a:p>
        </p:txBody>
      </p:sp>
      <p:sp>
        <p:nvSpPr>
          <p:cNvPr id="5" name="4 Slayt Numarası Yer Tutucusu"/>
          <p:cNvSpPr>
            <a:spLocks noGrp="1"/>
          </p:cNvSpPr>
          <p:nvPr>
            <p:ph type="sldNum" sz="quarter" idx="12"/>
          </p:nvPr>
        </p:nvSpPr>
        <p:spPr/>
        <p:txBody>
          <a:bodyPr/>
          <a:lstStyle/>
          <a:p>
            <a:fld id="{D69FA0D1-DEE6-FA4B-AF71-8F5B3360E0F2}" type="slidenum">
              <a:rPr lang="en-US" smtClean="0"/>
              <a:pPr/>
              <a:t>9</a:t>
            </a:fld>
            <a:endParaRPr lang="en-US" dirty="0"/>
          </a:p>
        </p:txBody>
      </p:sp>
      <p:cxnSp>
        <p:nvCxnSpPr>
          <p:cNvPr id="6" name="5 Düz Bağlayıcı"/>
          <p:cNvCxnSpPr/>
          <p:nvPr/>
        </p:nvCxnSpPr>
        <p:spPr>
          <a:xfrm flipV="1">
            <a:off x="714348" y="2285991"/>
            <a:ext cx="1625404" cy="2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6 Düz Bağlayıcı"/>
          <p:cNvCxnSpPr/>
          <p:nvPr/>
        </p:nvCxnSpPr>
        <p:spPr>
          <a:xfrm flipV="1">
            <a:off x="4335362" y="2288635"/>
            <a:ext cx="1625404" cy="2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Düz Bağlayıcı"/>
          <p:cNvCxnSpPr/>
          <p:nvPr/>
        </p:nvCxnSpPr>
        <p:spPr>
          <a:xfrm>
            <a:off x="714348" y="4244750"/>
            <a:ext cx="52464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Düz Bağlayıcı"/>
          <p:cNvCxnSpPr/>
          <p:nvPr/>
        </p:nvCxnSpPr>
        <p:spPr>
          <a:xfrm>
            <a:off x="6084168" y="2285991"/>
            <a:ext cx="0" cy="195875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7380312" y="2285991"/>
            <a:ext cx="0" cy="195875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Düz Bağlayıcı"/>
          <p:cNvCxnSpPr/>
          <p:nvPr/>
        </p:nvCxnSpPr>
        <p:spPr>
          <a:xfrm>
            <a:off x="8686800" y="2285991"/>
            <a:ext cx="0" cy="195875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30032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7"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ppt_w/2"/>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strVal val="#ppt_h"/>
                                          </p:val>
                                        </p:tav>
                                        <p:tav tm="100000">
                                          <p:val>
                                            <p:strVal val="#ppt_h"/>
                                          </p:val>
                                        </p:tav>
                                      </p:tavLst>
                                    </p:anim>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500"/>
                                        <p:tgtEl>
                                          <p:spTgt spid="3">
                                            <p:txEl>
                                              <p:pRg st="1" end="1"/>
                                            </p:txEl>
                                          </p:spTgt>
                                        </p:tgtEl>
                                      </p:cBhvr>
                                    </p:animEffect>
                                  </p:childTnLst>
                                </p:cTn>
                              </p:par>
                            </p:childTnLst>
                          </p:cTn>
                        </p:par>
                        <p:par>
                          <p:cTn id="34" fill="hold">
                            <p:stCondLst>
                              <p:cond delay="2000"/>
                            </p:stCondLst>
                            <p:childTnLst>
                              <p:par>
                                <p:cTn id="35" presetID="17"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ppt_w/2"/>
                                          </p:val>
                                        </p:tav>
                                        <p:tav tm="100000">
                                          <p:val>
                                            <p:strVal val="#ppt_x"/>
                                          </p:val>
                                        </p:tav>
                                      </p:tavLst>
                                    </p:anim>
                                    <p:anim calcmode="lin" valueType="num">
                                      <p:cBhvr>
                                        <p:cTn id="38" dur="500" fill="hold"/>
                                        <p:tgtEl>
                                          <p:spTgt spid="7"/>
                                        </p:tgtEl>
                                        <p:attrNameLst>
                                          <p:attrName>ppt_y</p:attrName>
                                        </p:attrNameLst>
                                      </p:cBhvr>
                                      <p:tavLst>
                                        <p:tav tm="0">
                                          <p:val>
                                            <p:strVal val="#ppt_y"/>
                                          </p:val>
                                        </p:tav>
                                        <p:tav tm="100000">
                                          <p:val>
                                            <p:strVal val="#ppt_y"/>
                                          </p:val>
                                        </p:tav>
                                      </p:tavLst>
                                    </p:anim>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strVal val="#ppt_h"/>
                                          </p:val>
                                        </p:tav>
                                        <p:tav tm="100000">
                                          <p:val>
                                            <p:strVal val="#ppt_h"/>
                                          </p:val>
                                        </p:tav>
                                      </p:tavLst>
                                    </p:anim>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left)">
                                      <p:cBhvr>
                                        <p:cTn id="44" dur="500"/>
                                        <p:tgtEl>
                                          <p:spTgt spid="3">
                                            <p:txEl>
                                              <p:pRg st="3" end="3"/>
                                            </p:txEl>
                                          </p:spTgt>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wipe(left)">
                                      <p:cBhvr>
                                        <p:cTn id="48" dur="500"/>
                                        <p:tgtEl>
                                          <p:spTgt spid="3">
                                            <p:txEl>
                                              <p:pRg st="4" end="4"/>
                                            </p:txEl>
                                          </p:spTgt>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wipe(left)">
                                      <p:cBhvr>
                                        <p:cTn id="52" dur="500"/>
                                        <p:tgtEl>
                                          <p:spTgt spid="3">
                                            <p:txEl>
                                              <p:pRg st="5" end="5"/>
                                            </p:txEl>
                                          </p:spTgt>
                                        </p:tgtEl>
                                      </p:cBhvr>
                                    </p:animEffect>
                                  </p:childTnLst>
                                </p:cTn>
                              </p:par>
                            </p:childTnLst>
                          </p:cTn>
                        </p:par>
                        <p:par>
                          <p:cTn id="53" fill="hold">
                            <p:stCondLst>
                              <p:cond delay="4000"/>
                            </p:stCondLst>
                            <p:childTnLst>
                              <p:par>
                                <p:cTn id="54" presetID="22" presetClass="entr" presetSubtype="8" fill="hold"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wipe(left)">
                                      <p:cBhvr>
                                        <p:cTn id="56" dur="500"/>
                                        <p:tgtEl>
                                          <p:spTgt spid="3">
                                            <p:txEl>
                                              <p:pRg st="7" end="7"/>
                                            </p:txEl>
                                          </p:spTgt>
                                        </p:tgtEl>
                                      </p:cBhvr>
                                    </p:animEffect>
                                  </p:childTnLst>
                                </p:cTn>
                              </p:par>
                            </p:childTnLst>
                          </p:cTn>
                        </p:par>
                        <p:par>
                          <p:cTn id="57" fill="hold">
                            <p:stCondLst>
                              <p:cond delay="4500"/>
                            </p:stCondLst>
                            <p:childTnLst>
                              <p:par>
                                <p:cTn id="58" presetID="17" presetClass="entr" presetSubtype="8"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ppt_x</p:attrName>
                                        </p:attrNameLst>
                                      </p:cBhvr>
                                      <p:tavLst>
                                        <p:tav tm="0">
                                          <p:val>
                                            <p:strVal val="#ppt_x-#ppt_w/2"/>
                                          </p:val>
                                        </p:tav>
                                        <p:tav tm="100000">
                                          <p:val>
                                            <p:strVal val="#ppt_x"/>
                                          </p:val>
                                        </p:tav>
                                      </p:tavLst>
                                    </p:anim>
                                    <p:anim calcmode="lin" valueType="num">
                                      <p:cBhvr>
                                        <p:cTn id="61" dur="500" fill="hold"/>
                                        <p:tgtEl>
                                          <p:spTgt spid="8"/>
                                        </p:tgtEl>
                                        <p:attrNameLst>
                                          <p:attrName>ppt_y</p:attrName>
                                        </p:attrNameLst>
                                      </p:cBhvr>
                                      <p:tavLst>
                                        <p:tav tm="0">
                                          <p:val>
                                            <p:strVal val="#ppt_y"/>
                                          </p:val>
                                        </p:tav>
                                        <p:tav tm="100000">
                                          <p:val>
                                            <p:strVal val="#ppt_y"/>
                                          </p:val>
                                        </p:tav>
                                      </p:tavLst>
                                    </p:anim>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274638"/>
            <a:ext cx="7355160" cy="706090"/>
          </a:xfrm>
        </p:spPr>
        <p:txBody>
          <a:bodyPr>
            <a:normAutofit fontScale="90000"/>
          </a:bodyPr>
          <a:lstStyle/>
          <a:p>
            <a:r>
              <a:rPr lang="tr-TR" dirty="0" smtClean="0"/>
              <a:t>Yap işlet devret</a:t>
            </a:r>
            <a:endParaRPr lang="tr-TR" dirty="0"/>
          </a:p>
        </p:txBody>
      </p:sp>
      <p:sp>
        <p:nvSpPr>
          <p:cNvPr id="3" name="İçerik Yer Tutucusu 2"/>
          <p:cNvSpPr>
            <a:spLocks noGrp="1"/>
          </p:cNvSpPr>
          <p:nvPr>
            <p:ph idx="1"/>
          </p:nvPr>
        </p:nvSpPr>
        <p:spPr>
          <a:xfrm>
            <a:off x="457200" y="1417638"/>
            <a:ext cx="8229600" cy="4963690"/>
          </a:xfrm>
        </p:spPr>
        <p:txBody>
          <a:bodyPr>
            <a:normAutofit fontScale="70000" lnSpcReduction="20000"/>
          </a:bodyPr>
          <a:lstStyle/>
          <a:p>
            <a:pPr algn="just">
              <a:buFont typeface="Wingdings" panose="05000000000000000000" pitchFamily="2" charset="2"/>
              <a:buChar char="Ø"/>
            </a:pPr>
            <a:r>
              <a:rPr lang="tr-TR" b="1" dirty="0" smtClean="0"/>
              <a:t>Özel Ya</a:t>
            </a:r>
            <a:r>
              <a:rPr lang="tr-TR" sz="3100" b="1" dirty="0" smtClean="0"/>
              <a:t>p-İşlet- </a:t>
            </a:r>
            <a:r>
              <a:rPr lang="tr-TR" sz="3100" b="1" dirty="0"/>
              <a:t>Devret Modelinin İşleyiş Biçimi </a:t>
            </a:r>
            <a:r>
              <a:rPr lang="tr-TR" sz="3100" b="1" dirty="0" smtClean="0"/>
              <a:t>:</a:t>
            </a:r>
          </a:p>
          <a:p>
            <a:pPr algn="just">
              <a:buFont typeface="Wingdings" panose="05000000000000000000" pitchFamily="2" charset="2"/>
              <a:buChar char="Ø"/>
            </a:pPr>
            <a:endParaRPr lang="tr-TR" sz="3100" dirty="0"/>
          </a:p>
          <a:p>
            <a:pPr algn="just"/>
            <a:r>
              <a:rPr lang="tr-TR" sz="3100" dirty="0"/>
              <a:t>Adına  ister yap işlet devret modeli, ister özel maliyet bedeli sistemi diyelim, işlem aşağıdaki şekilde cereyan etmektedir</a:t>
            </a:r>
            <a:r>
              <a:rPr lang="tr-TR" sz="3100" dirty="0" smtClean="0"/>
              <a:t>.</a:t>
            </a:r>
          </a:p>
          <a:p>
            <a:pPr algn="just"/>
            <a:endParaRPr lang="tr-TR" sz="3100" dirty="0"/>
          </a:p>
          <a:p>
            <a:pPr algn="just"/>
            <a:r>
              <a:rPr lang="tr-TR" sz="3100" dirty="0"/>
              <a:t>Bir mükellef (gelir veya kurumlar vergisi), diğer bir kişinin( mükellef olabilir de, olmayabilir de). arsası üzerinde; otel, lokanta veya büro gibi bir işyerini inşa etmekte, bu işyerini anlaştıkları süre boyunca herhangi bir bedel ödemeden bizzat kullanmakta ve sürenin sonunda tesisi, arsa sahibine hiçbir bedel almadan devretmektedir</a:t>
            </a:r>
            <a:r>
              <a:rPr lang="tr-TR" sz="3100" dirty="0" smtClean="0"/>
              <a:t>.</a:t>
            </a:r>
          </a:p>
          <a:p>
            <a:pPr algn="just"/>
            <a:endParaRPr lang="tr-TR" sz="3100" dirty="0"/>
          </a:p>
          <a:p>
            <a:pPr algn="just"/>
            <a:r>
              <a:rPr lang="tr-TR" sz="3100" dirty="0"/>
              <a:t>Bu tür olaylarda,  genellikle imarlı arsalar söz konusu olmaktadır. Bina inşaat ruhsatı, arsa sahibi adına düzenlemekte ve inşaat tamamlandıktan sonra, tapuda cins tahsisi işlemi de arsa sahibi adına yapılmaktadır.</a:t>
            </a:r>
          </a:p>
        </p:txBody>
      </p:sp>
    </p:spTree>
    <p:extLst>
      <p:ext uri="{BB962C8B-B14F-4D97-AF65-F5344CB8AC3E}">
        <p14:creationId xmlns:p14="http://schemas.microsoft.com/office/powerpoint/2010/main" val="2531101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274638"/>
            <a:ext cx="7355160" cy="706090"/>
          </a:xfrm>
        </p:spPr>
        <p:txBody>
          <a:bodyPr>
            <a:normAutofit fontScale="90000"/>
          </a:bodyPr>
          <a:lstStyle/>
          <a:p>
            <a:r>
              <a:rPr lang="tr-TR" dirty="0" smtClean="0"/>
              <a:t>Yap işlet devret</a:t>
            </a:r>
            <a:endParaRPr lang="tr-TR" dirty="0"/>
          </a:p>
        </p:txBody>
      </p:sp>
      <p:sp>
        <p:nvSpPr>
          <p:cNvPr id="3" name="İçerik Yer Tutucusu 2"/>
          <p:cNvSpPr>
            <a:spLocks noGrp="1"/>
          </p:cNvSpPr>
          <p:nvPr>
            <p:ph idx="1"/>
          </p:nvPr>
        </p:nvSpPr>
        <p:spPr>
          <a:xfrm>
            <a:off x="457200" y="1417638"/>
            <a:ext cx="8229600" cy="4963690"/>
          </a:xfrm>
        </p:spPr>
        <p:txBody>
          <a:bodyPr>
            <a:normAutofit fontScale="77500" lnSpcReduction="20000"/>
          </a:bodyPr>
          <a:lstStyle/>
          <a:p>
            <a:pPr marL="0" indent="0" algn="just">
              <a:buNone/>
            </a:pPr>
            <a:r>
              <a:rPr lang="tr-TR" b="1" dirty="0"/>
              <a:t>Maliye Bakanlığı’nın bugüne kadar vermiş olduğu görüşlerden bazıları şöyledir</a:t>
            </a:r>
            <a:r>
              <a:rPr lang="tr-TR" b="1" dirty="0" smtClean="0"/>
              <a:t>:</a:t>
            </a:r>
          </a:p>
          <a:p>
            <a:pPr marL="0" indent="0" algn="just">
              <a:buNone/>
            </a:pPr>
            <a:endParaRPr lang="tr-TR" sz="1500" dirty="0"/>
          </a:p>
          <a:p>
            <a:pPr marL="0" indent="0">
              <a:buNone/>
            </a:pPr>
            <a:r>
              <a:rPr lang="tr-TR" dirty="0"/>
              <a:t>İstanbul Defterdarlığı’nın 16.09.2004 tarih ve B.07.4.DEF.0.34.11-GVK-94/5-10802-12382 sayılı </a:t>
            </a:r>
            <a:r>
              <a:rPr lang="tr-TR" dirty="0" err="1"/>
              <a:t>özelgesi</a:t>
            </a:r>
            <a:r>
              <a:rPr lang="tr-TR" dirty="0"/>
              <a:t>.</a:t>
            </a:r>
          </a:p>
          <a:p>
            <a:pPr marL="0" indent="0" algn="just">
              <a:buNone/>
            </a:pPr>
            <a:r>
              <a:rPr lang="tr-TR" dirty="0"/>
              <a:t>“</a:t>
            </a:r>
            <a:r>
              <a:rPr lang="tr-TR" i="1" dirty="0"/>
              <a:t>Arsa sahibinin arsası üzerine kullanım alanı için şirketinizce yapılacak inşaatın tamamlanmasından sonra bu hizmetinize karşılık olarak inşa ettiğiniz binayı 5 yıl süre ile bir bedel ödemeksizin kullanacağınız anlaşılmış olup, </a:t>
            </a:r>
            <a:r>
              <a:rPr lang="tr-TR" i="1" dirty="0">
                <a:solidFill>
                  <a:srgbClr val="FF0000"/>
                </a:solidFill>
              </a:rPr>
              <a:t>gayrimenkulün iktisadi kıymetlerini arttırıcı harcamaların özel maliyet bedeli hesabına aktarıldığı tarihte “ayın şeklinde kira” peşin olarak ödenmiş sayılacağından</a:t>
            </a:r>
            <a:r>
              <a:rPr lang="tr-TR" i="1" dirty="0"/>
              <a:t> bu tarihte yürürlükte olan gelir vergisi </a:t>
            </a:r>
            <a:r>
              <a:rPr lang="tr-TR" i="1" dirty="0" err="1"/>
              <a:t>tevkifatı</a:t>
            </a:r>
            <a:r>
              <a:rPr lang="tr-TR" i="1" dirty="0"/>
              <a:t> oranı üzerinden (emsal bedeli esas alınarak) gelir vergisi </a:t>
            </a:r>
            <a:r>
              <a:rPr lang="tr-TR" i="1" dirty="0" err="1"/>
              <a:t>tevkifatı</a:t>
            </a:r>
            <a:r>
              <a:rPr lang="tr-TR" i="1" dirty="0"/>
              <a:t> yapılması gerekmektedir</a:t>
            </a:r>
            <a:r>
              <a:rPr lang="tr-TR" dirty="0"/>
              <a:t>.”</a:t>
            </a:r>
          </a:p>
        </p:txBody>
      </p:sp>
    </p:spTree>
    <p:extLst>
      <p:ext uri="{BB962C8B-B14F-4D97-AF65-F5344CB8AC3E}">
        <p14:creationId xmlns:p14="http://schemas.microsoft.com/office/powerpoint/2010/main" val="535783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274638"/>
            <a:ext cx="7355160" cy="706090"/>
          </a:xfrm>
        </p:spPr>
        <p:txBody>
          <a:bodyPr>
            <a:normAutofit fontScale="90000"/>
          </a:bodyPr>
          <a:lstStyle/>
          <a:p>
            <a:r>
              <a:rPr lang="tr-TR" dirty="0" smtClean="0"/>
              <a:t>Yap işlet devret</a:t>
            </a:r>
            <a:endParaRPr lang="tr-TR" dirty="0"/>
          </a:p>
        </p:txBody>
      </p:sp>
      <p:sp>
        <p:nvSpPr>
          <p:cNvPr id="3" name="İçerik Yer Tutucusu 2"/>
          <p:cNvSpPr>
            <a:spLocks noGrp="1"/>
          </p:cNvSpPr>
          <p:nvPr>
            <p:ph idx="1"/>
          </p:nvPr>
        </p:nvSpPr>
        <p:spPr>
          <a:xfrm>
            <a:off x="457200" y="1417638"/>
            <a:ext cx="8229600" cy="4963690"/>
          </a:xfrm>
        </p:spPr>
        <p:txBody>
          <a:bodyPr>
            <a:normAutofit fontScale="70000" lnSpcReduction="20000"/>
          </a:bodyPr>
          <a:lstStyle/>
          <a:p>
            <a:pPr marL="0" indent="0" algn="just">
              <a:buNone/>
            </a:pPr>
            <a:r>
              <a:rPr lang="tr-TR" dirty="0"/>
              <a:t>İstanbul Vergi Dairesi Başkanlığı’nın 11.07.2007 tarih ve B.07.1.GİB.4.34.16.01/ GVK-94/5-14037-14765 sayılı </a:t>
            </a:r>
            <a:r>
              <a:rPr lang="tr-TR" dirty="0" err="1"/>
              <a:t>özelgesi</a:t>
            </a:r>
            <a:r>
              <a:rPr lang="tr-TR" dirty="0" smtClean="0"/>
              <a:t>.</a:t>
            </a:r>
          </a:p>
          <a:p>
            <a:pPr marL="0" indent="0" algn="just">
              <a:buNone/>
            </a:pPr>
            <a:endParaRPr lang="tr-TR" dirty="0"/>
          </a:p>
          <a:p>
            <a:pPr marL="0" indent="0" algn="just">
              <a:buNone/>
            </a:pPr>
            <a:r>
              <a:rPr lang="tr-TR" i="1" dirty="0"/>
              <a:t>“Şahsa ait arsa üzerine şirketiniz tarafından inşa edilen işyerlerinin kiralanmak suretiyle belli bir süre (5 ile 10 yıl) işletildikten sonra arsa sahibine devredilmesi durumunda, gayrimenkulün iktisadi kıymetini artırıcı nitelikteki harcamaların, </a:t>
            </a:r>
            <a:r>
              <a:rPr lang="tr-TR" i="1" dirty="0">
                <a:solidFill>
                  <a:srgbClr val="FF0000"/>
                </a:solidFill>
              </a:rPr>
              <a:t>arsa sahibi şahıs tarafından </a:t>
            </a:r>
            <a:r>
              <a:rPr lang="tr-TR" i="1" dirty="0"/>
              <a:t>Gelir Vergisi Kanunu’nun 70.maddesi </a:t>
            </a:r>
            <a:r>
              <a:rPr lang="tr-TR" i="1" dirty="0">
                <a:solidFill>
                  <a:srgbClr val="FF0000"/>
                </a:solidFill>
              </a:rPr>
              <a:t>uyarınca gayrimenkul sermaye iradı olarak değerlendirilerek, </a:t>
            </a:r>
            <a:r>
              <a:rPr lang="tr-TR" b="1" i="1" u="sng" dirty="0">
                <a:solidFill>
                  <a:srgbClr val="FF0000"/>
                </a:solidFill>
              </a:rPr>
              <a:t>kira süresinin sonunda yapılan </a:t>
            </a:r>
            <a:r>
              <a:rPr lang="tr-TR" i="1" dirty="0">
                <a:solidFill>
                  <a:srgbClr val="FF0000"/>
                </a:solidFill>
              </a:rPr>
              <a:t>“işyerlerinin emsal bedelinin” gayrimenkul sermaye iradı olarak beyan edilmesi gerekmektedir</a:t>
            </a:r>
            <a:r>
              <a:rPr lang="tr-TR" i="1" dirty="0" smtClean="0">
                <a:solidFill>
                  <a:srgbClr val="FF0000"/>
                </a:solidFill>
              </a:rPr>
              <a:t>.</a:t>
            </a:r>
          </a:p>
          <a:p>
            <a:pPr marL="0" indent="0" algn="just">
              <a:buNone/>
            </a:pPr>
            <a:endParaRPr lang="tr-TR" dirty="0"/>
          </a:p>
          <a:p>
            <a:pPr marL="0" indent="0" algn="just">
              <a:buNone/>
            </a:pPr>
            <a:r>
              <a:rPr lang="tr-TR" i="1" dirty="0"/>
              <a:t>Diğer taraftan, şirketiniz tarafından inşa edilen ve belli bir süreyle işletilecek </a:t>
            </a:r>
            <a:r>
              <a:rPr lang="tr-TR" i="1" dirty="0">
                <a:solidFill>
                  <a:srgbClr val="FF0000"/>
                </a:solidFill>
              </a:rPr>
              <a:t>olan işyerleri için nakden veya </a:t>
            </a:r>
            <a:r>
              <a:rPr lang="tr-TR" i="1" dirty="0" err="1">
                <a:solidFill>
                  <a:srgbClr val="FF0000"/>
                </a:solidFill>
              </a:rPr>
              <a:t>hesaben</a:t>
            </a:r>
            <a:r>
              <a:rPr lang="tr-TR" i="1" dirty="0">
                <a:solidFill>
                  <a:srgbClr val="FF0000"/>
                </a:solidFill>
              </a:rPr>
              <a:t> bir kira ödemesi söz konusu olmadığı </a:t>
            </a:r>
            <a:r>
              <a:rPr lang="tr-TR" i="1" dirty="0"/>
              <a:t>için şirketiniz tarafından gelir vergisi </a:t>
            </a:r>
            <a:r>
              <a:rPr lang="tr-TR" i="1" dirty="0" err="1"/>
              <a:t>tevkifatı</a:t>
            </a:r>
            <a:r>
              <a:rPr lang="tr-TR" i="1" dirty="0"/>
              <a:t> da yapılmasına gerek bulunmamaktadır. Ayrıca binanın arsa sahibine devrinde de </a:t>
            </a:r>
            <a:r>
              <a:rPr lang="tr-TR" i="1" dirty="0" err="1"/>
              <a:t>tevkifat</a:t>
            </a:r>
            <a:r>
              <a:rPr lang="tr-TR" i="1" dirty="0"/>
              <a:t> yapılmayacaktır</a:t>
            </a:r>
            <a:r>
              <a:rPr lang="tr-TR" dirty="0"/>
              <a:t>.”</a:t>
            </a:r>
          </a:p>
        </p:txBody>
      </p:sp>
    </p:spTree>
    <p:extLst>
      <p:ext uri="{BB962C8B-B14F-4D97-AF65-F5344CB8AC3E}">
        <p14:creationId xmlns:p14="http://schemas.microsoft.com/office/powerpoint/2010/main" val="1321574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274638"/>
            <a:ext cx="7355160" cy="706090"/>
          </a:xfrm>
        </p:spPr>
        <p:txBody>
          <a:bodyPr>
            <a:normAutofit fontScale="90000"/>
          </a:bodyPr>
          <a:lstStyle/>
          <a:p>
            <a:r>
              <a:rPr lang="tr-TR" dirty="0" smtClean="0"/>
              <a:t>Yap işlet devret</a:t>
            </a:r>
            <a:endParaRPr lang="tr-TR" dirty="0"/>
          </a:p>
        </p:txBody>
      </p:sp>
      <p:sp>
        <p:nvSpPr>
          <p:cNvPr id="3" name="İçerik Yer Tutucusu 2"/>
          <p:cNvSpPr>
            <a:spLocks noGrp="1"/>
          </p:cNvSpPr>
          <p:nvPr>
            <p:ph idx="1"/>
          </p:nvPr>
        </p:nvSpPr>
        <p:spPr>
          <a:xfrm>
            <a:off x="457200" y="1417638"/>
            <a:ext cx="8229600" cy="4963690"/>
          </a:xfrm>
        </p:spPr>
        <p:txBody>
          <a:bodyPr>
            <a:normAutofit fontScale="85000" lnSpcReduction="20000"/>
          </a:bodyPr>
          <a:lstStyle/>
          <a:p>
            <a:pPr marL="0" indent="0" algn="just">
              <a:buNone/>
            </a:pPr>
            <a:r>
              <a:rPr lang="tr-TR" dirty="0" smtClean="0"/>
              <a:t>Bu </a:t>
            </a:r>
            <a:r>
              <a:rPr lang="tr-TR" dirty="0" err="1" smtClean="0"/>
              <a:t>özelgelere</a:t>
            </a:r>
            <a:r>
              <a:rPr lang="tr-TR" dirty="0" smtClean="0"/>
              <a:t> rağmen;</a:t>
            </a:r>
          </a:p>
          <a:p>
            <a:pPr marL="0" indent="0" algn="just">
              <a:buNone/>
            </a:pPr>
            <a:r>
              <a:rPr lang="tr-TR" dirty="0"/>
              <a:t>K</a:t>
            </a:r>
            <a:r>
              <a:rPr lang="tr-TR" dirty="0" smtClean="0"/>
              <a:t>iralık </a:t>
            </a:r>
            <a:r>
              <a:rPr lang="tr-TR" dirty="0"/>
              <a:t>arsa üzerine yapılan binanın, arsanın değerini arttırıcı mahiyette olması sebebiyle özel maliyet bedeli </a:t>
            </a:r>
            <a:r>
              <a:rPr lang="tr-TR" dirty="0" smtClean="0"/>
              <a:t>hesabı kullanılırdı.</a:t>
            </a:r>
            <a:endParaRPr lang="tr-TR" dirty="0"/>
          </a:p>
          <a:p>
            <a:pPr marL="0" indent="0" algn="just">
              <a:buNone/>
            </a:pPr>
            <a:r>
              <a:rPr lang="tr-TR" dirty="0"/>
              <a:t>K</a:t>
            </a:r>
            <a:r>
              <a:rPr lang="tr-TR" dirty="0" smtClean="0"/>
              <a:t>iracılar </a:t>
            </a:r>
            <a:r>
              <a:rPr lang="tr-TR" dirty="0"/>
              <a:t>özel maliyet bedelini kira sözleşmesinin süresine uygun olarak 10 - 20 yılda </a:t>
            </a:r>
            <a:r>
              <a:rPr lang="tr-TR" dirty="0" err="1"/>
              <a:t>giderleştirmekteydi</a:t>
            </a:r>
            <a:r>
              <a:rPr lang="tr-TR" dirty="0"/>
              <a:t>. Kira süresi bitiminde ise, ‘‘ emsal bedeli’’ üzerinden ‘‘bedelsiz’’ </a:t>
            </a:r>
            <a:r>
              <a:rPr lang="tr-TR" dirty="0" smtClean="0"/>
              <a:t>devredilirdi.</a:t>
            </a:r>
            <a:endParaRPr lang="tr-TR" dirty="0"/>
          </a:p>
          <a:p>
            <a:pPr marL="0" indent="0" algn="just">
              <a:buNone/>
            </a:pPr>
            <a:r>
              <a:rPr lang="tr-TR" dirty="0"/>
              <a:t>Bu aşamada kiracının, kiralayana bedelsiz devrinde KDV hesaplanıyordu. Kiracının mükellefiyet durumuna göre ise %20 </a:t>
            </a:r>
            <a:r>
              <a:rPr lang="tr-TR" dirty="0" err="1"/>
              <a:t>tevkifat</a:t>
            </a:r>
            <a:r>
              <a:rPr lang="tr-TR" dirty="0"/>
              <a:t> yapılıyordu.</a:t>
            </a:r>
          </a:p>
          <a:p>
            <a:pPr marL="0" indent="0" algn="just">
              <a:buNone/>
            </a:pPr>
            <a:r>
              <a:rPr lang="tr-TR" dirty="0"/>
              <a:t>Kiraya veren de </a:t>
            </a:r>
            <a:r>
              <a:rPr lang="tr-TR" u="sng" dirty="0">
                <a:solidFill>
                  <a:srgbClr val="FF0000"/>
                </a:solidFill>
              </a:rPr>
              <a:t>ayni</a:t>
            </a:r>
            <a:r>
              <a:rPr lang="tr-TR" dirty="0"/>
              <a:t> (bina ve tesis) olarak tahsil ettiği kira gelirini, beyan edip vergi ödüyordu.</a:t>
            </a:r>
          </a:p>
        </p:txBody>
      </p:sp>
    </p:spTree>
    <p:extLst>
      <p:ext uri="{BB962C8B-B14F-4D97-AF65-F5344CB8AC3E}">
        <p14:creationId xmlns:p14="http://schemas.microsoft.com/office/powerpoint/2010/main" val="2470236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274638"/>
            <a:ext cx="7355160" cy="706090"/>
          </a:xfrm>
        </p:spPr>
        <p:txBody>
          <a:bodyPr>
            <a:normAutofit fontScale="90000"/>
          </a:bodyPr>
          <a:lstStyle/>
          <a:p>
            <a:r>
              <a:rPr lang="tr-TR" dirty="0" smtClean="0">
                <a:solidFill>
                  <a:schemeClr val="bg1"/>
                </a:solidFill>
              </a:rPr>
              <a:t>Yap devret işlet modeli</a:t>
            </a:r>
            <a:endParaRPr lang="tr-TR" dirty="0">
              <a:solidFill>
                <a:schemeClr val="bg1"/>
              </a:solidFill>
            </a:endParaRPr>
          </a:p>
        </p:txBody>
      </p:sp>
      <p:sp>
        <p:nvSpPr>
          <p:cNvPr id="3" name="İçerik Yer Tutucusu 2"/>
          <p:cNvSpPr>
            <a:spLocks noGrp="1"/>
          </p:cNvSpPr>
          <p:nvPr>
            <p:ph idx="1"/>
          </p:nvPr>
        </p:nvSpPr>
        <p:spPr>
          <a:xfrm>
            <a:off x="457200" y="1417638"/>
            <a:ext cx="8229600" cy="4963690"/>
          </a:xfrm>
        </p:spPr>
        <p:txBody>
          <a:bodyPr>
            <a:normAutofit fontScale="85000" lnSpcReduction="20000"/>
          </a:bodyPr>
          <a:lstStyle/>
          <a:p>
            <a:pPr marL="0" indent="0" algn="just">
              <a:buNone/>
            </a:pPr>
            <a:r>
              <a:rPr lang="tr-TR" sz="2400" dirty="0"/>
              <a:t>(07.08.2013 tarih ve 2013/391-1213 sayılı </a:t>
            </a:r>
            <a:r>
              <a:rPr lang="tr-TR" sz="2400" dirty="0" err="1"/>
              <a:t>özelge</a:t>
            </a:r>
            <a:r>
              <a:rPr lang="tr-TR" sz="2400" dirty="0" smtClean="0"/>
              <a:t>)</a:t>
            </a:r>
          </a:p>
          <a:p>
            <a:pPr marL="0" indent="0" algn="just">
              <a:buNone/>
            </a:pPr>
            <a:endParaRPr lang="tr-TR" sz="2400" dirty="0" smtClean="0"/>
          </a:p>
          <a:p>
            <a:pPr marL="0" indent="0" algn="just">
              <a:buNone/>
            </a:pPr>
            <a:r>
              <a:rPr lang="tr-TR" sz="2400" dirty="0"/>
              <a:t>• Kiracı ile arsa sahibi şahıslar arasında akdedilen sözleşmeye istinaden bina inşa edilmesi için yapılan harcamaların özel maliyet bedeli olarak dikkate alınmasının mümkün olmadığı,</a:t>
            </a:r>
          </a:p>
          <a:p>
            <a:pPr marL="0" indent="0" algn="just">
              <a:buNone/>
            </a:pPr>
            <a:r>
              <a:rPr lang="tr-TR" sz="2400" dirty="0"/>
              <a:t>• Söz konusu bina harcamaları için emsal bedel üzerinden kar marjı ilave edilmek suretiyle arsa sahibine fatura edilmesi gerektiğini ve harcamalar ile fatura bedeli arasındaki farkın inşaatı yapan (binayı kullanan şirketçe) kazanç olarak kurumlar vergisi matrahına dahil edilerek % 18 KDV hesaplanması gerektiği,</a:t>
            </a:r>
          </a:p>
          <a:p>
            <a:pPr marL="0" indent="0" algn="just">
              <a:buNone/>
            </a:pPr>
            <a:r>
              <a:rPr lang="tr-TR" sz="2400" dirty="0"/>
              <a:t>• Fatura kaynaklı alacak tutarının peşin ödenen kira olarak kabul edilmek suretiyle sözleşme süresi içinde eşit tutarlar ile kira gideri olarak dikkate alınması gerektiği,</a:t>
            </a:r>
          </a:p>
          <a:p>
            <a:pPr marL="0" indent="0" algn="just">
              <a:buNone/>
            </a:pPr>
            <a:r>
              <a:rPr lang="tr-TR" sz="2400" dirty="0"/>
              <a:t>• Her ay alacaktan mahsup edilerek gider yazılan kira tutarının (arsa sahibi gerçek kişi ise) gelir vergisi </a:t>
            </a:r>
            <a:r>
              <a:rPr lang="tr-TR" sz="2400" dirty="0" err="1"/>
              <a:t>tevkifatına</a:t>
            </a:r>
            <a:r>
              <a:rPr lang="tr-TR" sz="2400" dirty="0"/>
              <a:t> konu olacağını,</a:t>
            </a:r>
          </a:p>
          <a:p>
            <a:pPr marL="0" indent="0" algn="just">
              <a:buNone/>
            </a:pPr>
            <a:r>
              <a:rPr lang="tr-TR" sz="2400" dirty="0"/>
              <a:t>• Arsa sahibinin ise bir yıl içinde borcuna mahsup edilen kira bedellerini ilgili yıla ait gayrimenkul sermaye iradı olarak beyan etmesi gerektiği görüşlerine yer verilmiştir.</a:t>
            </a:r>
          </a:p>
          <a:p>
            <a:pPr marL="0" indent="0" algn="just">
              <a:buNone/>
            </a:pPr>
            <a:endParaRPr lang="tr-TR" sz="2400" dirty="0"/>
          </a:p>
        </p:txBody>
      </p:sp>
    </p:spTree>
    <p:extLst>
      <p:ext uri="{BB962C8B-B14F-4D97-AF65-F5344CB8AC3E}">
        <p14:creationId xmlns:p14="http://schemas.microsoft.com/office/powerpoint/2010/main" val="4223585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60648"/>
            <a:ext cx="8229600" cy="677702"/>
          </a:xfrm>
        </p:spPr>
        <p:txBody>
          <a:bodyPr>
            <a:normAutofit fontScale="90000"/>
          </a:bodyPr>
          <a:lstStyle/>
          <a:p>
            <a:r>
              <a:rPr lang="tr-TR" b="1" dirty="0" smtClean="0">
                <a:cs typeface="Times New Roman" panose="02020603050405020304" pitchFamily="18" charset="0"/>
              </a:rPr>
              <a:t/>
            </a:r>
            <a:br>
              <a:rPr lang="tr-TR" b="1" dirty="0" smtClean="0">
                <a:cs typeface="Times New Roman" panose="02020603050405020304" pitchFamily="18" charset="0"/>
              </a:rPr>
            </a:br>
            <a:r>
              <a:rPr lang="tr-TR" b="1" dirty="0" smtClean="0">
                <a:cs typeface="Times New Roman" panose="02020603050405020304" pitchFamily="18" charset="0"/>
              </a:rPr>
              <a:t>Ciro </a:t>
            </a:r>
            <a:r>
              <a:rPr lang="tr-TR" b="1" dirty="0">
                <a:cs typeface="Times New Roman" panose="02020603050405020304" pitchFamily="18" charset="0"/>
              </a:rPr>
              <a:t>Primleri:</a:t>
            </a:r>
            <a:br>
              <a:rPr lang="tr-TR" b="1" dirty="0">
                <a:cs typeface="Times New Roman" panose="02020603050405020304" pitchFamily="18" charset="0"/>
              </a:rPr>
            </a:br>
            <a:endParaRPr lang="tr-TR" dirty="0"/>
          </a:p>
        </p:txBody>
      </p:sp>
      <p:sp>
        <p:nvSpPr>
          <p:cNvPr id="3" name="İçerik Yer Tutucusu 2"/>
          <p:cNvSpPr>
            <a:spLocks noGrp="1"/>
          </p:cNvSpPr>
          <p:nvPr>
            <p:ph idx="1"/>
          </p:nvPr>
        </p:nvSpPr>
        <p:spPr>
          <a:xfrm>
            <a:off x="395536" y="1340768"/>
            <a:ext cx="8517632" cy="5112568"/>
          </a:xfrm>
        </p:spPr>
        <p:txBody>
          <a:bodyPr>
            <a:normAutofit fontScale="62500" lnSpcReduction="20000"/>
          </a:bodyPr>
          <a:lstStyle/>
          <a:p>
            <a:pPr algn="just">
              <a:buFont typeface="Wingdings" panose="05000000000000000000" pitchFamily="2" charset="2"/>
              <a:buChar char="ü"/>
            </a:pPr>
            <a:r>
              <a:rPr lang="tr-TR" dirty="0" smtClean="0">
                <a:cs typeface="Times New Roman" panose="02020603050405020304" pitchFamily="18" charset="0"/>
              </a:rPr>
              <a:t>Ciro </a:t>
            </a:r>
            <a:r>
              <a:rPr lang="tr-TR" dirty="0">
                <a:cs typeface="Times New Roman" panose="02020603050405020304" pitchFamily="18" charset="0"/>
              </a:rPr>
              <a:t>primi; bayilere ve sürekli mal alımında bulunanlara belli bir sürede, belirli bir miktarın üzerinde mal alımı şartına bağlı olarak yıl içinde yapılan alımların belli oranında sağlanan nakit, mal ve benzeri şekildeki </a:t>
            </a:r>
            <a:r>
              <a:rPr lang="tr-TR" dirty="0" smtClean="0">
                <a:cs typeface="Times New Roman" panose="02020603050405020304" pitchFamily="18" charset="0"/>
              </a:rPr>
              <a:t>menfaatlerdir.</a:t>
            </a:r>
          </a:p>
          <a:p>
            <a:pPr algn="just">
              <a:buFont typeface="Wingdings" panose="05000000000000000000" pitchFamily="2" charset="2"/>
              <a:buChar char="ü"/>
            </a:pPr>
            <a:endParaRPr lang="tr-TR" dirty="0" smtClean="0">
              <a:cs typeface="Times New Roman" panose="02020603050405020304" pitchFamily="18" charset="0"/>
            </a:endParaRPr>
          </a:p>
          <a:p>
            <a:pPr algn="just">
              <a:buFont typeface="Wingdings" panose="05000000000000000000" pitchFamily="2" charset="2"/>
              <a:buChar char="ü"/>
            </a:pPr>
            <a:r>
              <a:rPr lang="tr-TR" dirty="0" smtClean="0">
                <a:cs typeface="Times New Roman" panose="02020603050405020304" pitchFamily="18" charset="0"/>
              </a:rPr>
              <a:t>Alt </a:t>
            </a:r>
            <a:r>
              <a:rPr lang="tr-TR" dirty="0">
                <a:cs typeface="Times New Roman" panose="02020603050405020304" pitchFamily="18" charset="0"/>
              </a:rPr>
              <a:t>firmaların ana firmaya ciro primi uygulaması bünyesinde vermiş oldukları hizmet neticesinde ana firmadan sağladıkları menfaatlerin elde eden </a:t>
            </a:r>
            <a:r>
              <a:rPr lang="tr-TR" dirty="0" smtClean="0">
                <a:cs typeface="Times New Roman" panose="02020603050405020304" pitchFamily="18" charset="0"/>
              </a:rPr>
              <a:t>mükellef </a:t>
            </a:r>
            <a:r>
              <a:rPr lang="tr-TR" dirty="0">
                <a:cs typeface="Times New Roman" panose="02020603050405020304" pitchFamily="18" charset="0"/>
              </a:rPr>
              <a:t>açısından faaliyetlerin gerçekleştirilmiş olduğu dönemin geliri olarak </a:t>
            </a:r>
            <a:r>
              <a:rPr lang="tr-TR" dirty="0" smtClean="0">
                <a:cs typeface="Times New Roman" panose="02020603050405020304" pitchFamily="18" charset="0"/>
              </a:rPr>
              <a:t>değerlendirilmeli </a:t>
            </a:r>
            <a:r>
              <a:rPr lang="tr-TR" dirty="0">
                <a:cs typeface="Times New Roman" panose="02020603050405020304" pitchFamily="18" charset="0"/>
              </a:rPr>
              <a:t>ve ticari kazanç olarak </a:t>
            </a:r>
            <a:r>
              <a:rPr lang="tr-TR" dirty="0" smtClean="0">
                <a:cs typeface="Times New Roman" panose="02020603050405020304" pitchFamily="18" charset="0"/>
              </a:rPr>
              <a:t>vergilendirilmelidir.</a:t>
            </a:r>
          </a:p>
          <a:p>
            <a:pPr algn="just">
              <a:buFont typeface="Wingdings" panose="05000000000000000000" pitchFamily="2" charset="2"/>
              <a:buChar char="ü"/>
            </a:pPr>
            <a:endParaRPr lang="tr-TR" dirty="0" smtClean="0">
              <a:cs typeface="Times New Roman" panose="02020603050405020304" pitchFamily="18" charset="0"/>
            </a:endParaRPr>
          </a:p>
          <a:p>
            <a:pPr algn="just">
              <a:buFont typeface="Wingdings" panose="05000000000000000000" pitchFamily="2" charset="2"/>
              <a:buChar char="ü"/>
            </a:pPr>
            <a:r>
              <a:rPr lang="tr-TR" dirty="0">
                <a:cs typeface="Times New Roman" panose="02020603050405020304" pitchFamily="18" charset="0"/>
              </a:rPr>
              <a:t>A</a:t>
            </a:r>
            <a:r>
              <a:rPr lang="tr-TR" dirty="0" smtClean="0">
                <a:cs typeface="Times New Roman" panose="02020603050405020304" pitchFamily="18" charset="0"/>
              </a:rPr>
              <a:t>na </a:t>
            </a:r>
            <a:r>
              <a:rPr lang="tr-TR" dirty="0">
                <a:cs typeface="Times New Roman" panose="02020603050405020304" pitchFamily="18" charset="0"/>
              </a:rPr>
              <a:t>firmanın alt firmaya sağladığı menfaat </a:t>
            </a:r>
            <a:r>
              <a:rPr lang="tr-TR" dirty="0" smtClean="0">
                <a:cs typeface="Times New Roman" panose="02020603050405020304" pitchFamily="18" charset="0"/>
              </a:rPr>
              <a:t>açısından, </a:t>
            </a:r>
            <a:r>
              <a:rPr lang="tr-TR" dirty="0">
                <a:cs typeface="Times New Roman" panose="02020603050405020304" pitchFamily="18" charset="0"/>
              </a:rPr>
              <a:t>ciro priminin </a:t>
            </a:r>
            <a:r>
              <a:rPr lang="tr-TR" dirty="0">
                <a:solidFill>
                  <a:srgbClr val="FF0000"/>
                </a:solidFill>
                <a:cs typeface="Times New Roman" panose="02020603050405020304" pitchFamily="18" charset="0"/>
              </a:rPr>
              <a:t>ana firma açısından “bir pazarlama gideri” </a:t>
            </a:r>
            <a:r>
              <a:rPr lang="tr-TR" dirty="0" smtClean="0">
                <a:cs typeface="Times New Roman" panose="02020603050405020304" pitchFamily="18" charset="0"/>
              </a:rPr>
              <a:t>olduğu ve yapılan </a:t>
            </a:r>
            <a:r>
              <a:rPr lang="tr-TR" dirty="0">
                <a:cs typeface="Times New Roman" panose="02020603050405020304" pitchFamily="18" charset="0"/>
              </a:rPr>
              <a:t>bu gider, </a:t>
            </a:r>
            <a:r>
              <a:rPr lang="tr-TR" dirty="0" err="1">
                <a:cs typeface="Times New Roman" panose="02020603050405020304" pitchFamily="18" charset="0"/>
              </a:rPr>
              <a:t>GVK’nun</a:t>
            </a:r>
            <a:r>
              <a:rPr lang="tr-TR" dirty="0">
                <a:cs typeface="Times New Roman" panose="02020603050405020304" pitchFamily="18" charset="0"/>
              </a:rPr>
              <a:t> “İndirilecek Giderler” başlıklı 40/1.maddesinde sayılan “Ticari kazancın elde edilmesi ve idame ettirilmesi için yapılan genel giderler” içerisinde değerlendirilmektedir. </a:t>
            </a:r>
            <a:endParaRPr lang="tr-TR" dirty="0" smtClean="0">
              <a:cs typeface="Times New Roman" panose="02020603050405020304" pitchFamily="18" charset="0"/>
            </a:endParaRPr>
          </a:p>
          <a:p>
            <a:pPr algn="just">
              <a:buFont typeface="Wingdings" panose="05000000000000000000" pitchFamily="2" charset="2"/>
              <a:buChar char="ü"/>
            </a:pPr>
            <a:endParaRPr lang="tr-TR" dirty="0" smtClean="0">
              <a:cs typeface="Times New Roman" panose="02020603050405020304" pitchFamily="18" charset="0"/>
            </a:endParaRPr>
          </a:p>
          <a:p>
            <a:pPr algn="just">
              <a:buFont typeface="Wingdings" panose="05000000000000000000" pitchFamily="2" charset="2"/>
              <a:buChar char="ü"/>
            </a:pPr>
            <a:r>
              <a:rPr lang="tr-TR" dirty="0" smtClean="0">
                <a:cs typeface="Times New Roman" panose="02020603050405020304" pitchFamily="18" charset="0"/>
              </a:rPr>
              <a:t>Ciro primlerinde </a:t>
            </a:r>
            <a:r>
              <a:rPr lang="tr-TR" dirty="0"/>
              <a:t>satışa konu olmuş olan mal ya da hizmet için daha önce uygulanmış olan KDV  </a:t>
            </a:r>
            <a:r>
              <a:rPr lang="tr-TR" dirty="0" smtClean="0"/>
              <a:t>oranını esas alınacaktır.</a:t>
            </a:r>
            <a:endParaRPr lang="tr-TR" dirty="0" smtClean="0">
              <a:cs typeface="Times New Roman" panose="02020603050405020304" pitchFamily="18" charset="0"/>
            </a:endParaRPr>
          </a:p>
        </p:txBody>
      </p:sp>
    </p:spTree>
    <p:extLst>
      <p:ext uri="{BB962C8B-B14F-4D97-AF65-F5344CB8AC3E}">
        <p14:creationId xmlns:p14="http://schemas.microsoft.com/office/powerpoint/2010/main" val="1343942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274638"/>
            <a:ext cx="7571184" cy="778098"/>
          </a:xfrm>
        </p:spPr>
        <p:txBody>
          <a:bodyPr/>
          <a:lstStyle/>
          <a:p>
            <a:r>
              <a:rPr lang="tr-TR" b="1" dirty="0"/>
              <a:t>Ödenmeyen SGK Primleri</a:t>
            </a:r>
            <a:endParaRPr lang="tr-TR" dirty="0"/>
          </a:p>
        </p:txBody>
      </p:sp>
      <p:sp>
        <p:nvSpPr>
          <p:cNvPr id="3" name="İçerik Yer Tutucusu 2"/>
          <p:cNvSpPr>
            <a:spLocks noGrp="1"/>
          </p:cNvSpPr>
          <p:nvPr>
            <p:ph idx="1"/>
          </p:nvPr>
        </p:nvSpPr>
        <p:spPr>
          <a:xfrm>
            <a:off x="457200" y="1556792"/>
            <a:ext cx="8435280" cy="4896544"/>
          </a:xfrm>
        </p:spPr>
        <p:txBody>
          <a:bodyPr>
            <a:normAutofit/>
          </a:bodyPr>
          <a:lstStyle/>
          <a:p>
            <a:pPr algn="just">
              <a:buFont typeface="Wingdings" panose="05000000000000000000" pitchFamily="2" charset="2"/>
              <a:buChar char="ü"/>
            </a:pPr>
            <a:r>
              <a:rPr lang="tr-TR" sz="2400" dirty="0" err="1" smtClean="0"/>
              <a:t>SGK’ya</a:t>
            </a:r>
            <a:r>
              <a:rPr lang="tr-TR" sz="2400" dirty="0" smtClean="0"/>
              <a:t> göre fiilen ödenmeyen prim tutarlarının Gelir ve Kurumlar vergisi uygulamasında gider yazılamaz.</a:t>
            </a:r>
          </a:p>
          <a:p>
            <a:pPr algn="just">
              <a:buFont typeface="Wingdings" panose="05000000000000000000" pitchFamily="2" charset="2"/>
              <a:buChar char="ü"/>
            </a:pPr>
            <a:endParaRPr lang="tr-TR" sz="2400" dirty="0" smtClean="0"/>
          </a:p>
          <a:p>
            <a:pPr algn="just">
              <a:buFont typeface="Wingdings" panose="05000000000000000000" pitchFamily="2" charset="2"/>
              <a:buChar char="ü"/>
            </a:pPr>
            <a:r>
              <a:rPr lang="tr-TR" sz="2400" dirty="0" smtClean="0"/>
              <a:t>Ödenmeyen sigorta primlerini ödemenin yapıldığı yılda mali karın tespitinde indirim olarak dikkate alabilmek için ilgili olduğu dönemde ticari karın tespitinde indirilmiş ve mali kara ilave edilmiş olması gerekir.</a:t>
            </a:r>
          </a:p>
          <a:p>
            <a:pPr algn="just">
              <a:buFont typeface="Wingdings" panose="05000000000000000000" pitchFamily="2" charset="2"/>
              <a:buChar char="ü"/>
            </a:pPr>
            <a:endParaRPr lang="tr-TR" sz="2400" dirty="0" smtClean="0"/>
          </a:p>
          <a:p>
            <a:pPr algn="just">
              <a:buFont typeface="Wingdings" panose="05000000000000000000" pitchFamily="2" charset="2"/>
              <a:buChar char="ü"/>
            </a:pPr>
            <a:r>
              <a:rPr lang="tr-TR" sz="2400" dirty="0" smtClean="0"/>
              <a:t>SGK primi ödendiği yıla ait kurumlar vergisi beyannamesinde Kazanç ve İlaveler sayfasında Zarar Dahi Olsa İndirilecek İstisna ve İndirimler bölümünde Diğer İndirim ve İstisnalar satırına yazılarak açıklama bölümünde vergi matrahından indirilir.</a:t>
            </a:r>
            <a:endParaRPr lang="tr-TR" sz="2400" dirty="0"/>
          </a:p>
        </p:txBody>
      </p:sp>
    </p:spTree>
    <p:extLst>
      <p:ext uri="{BB962C8B-B14F-4D97-AF65-F5344CB8AC3E}">
        <p14:creationId xmlns:p14="http://schemas.microsoft.com/office/powerpoint/2010/main" val="3854653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72456" y="116632"/>
            <a:ext cx="7427168" cy="850106"/>
          </a:xfrm>
        </p:spPr>
        <p:txBody>
          <a:bodyPr>
            <a:normAutofit fontScale="90000"/>
          </a:bodyPr>
          <a:lstStyle/>
          <a:p>
            <a:r>
              <a:rPr lang="tr-TR" b="1" dirty="0">
                <a:cs typeface="Times New Roman" panose="02020603050405020304" pitchFamily="18" charset="0"/>
              </a:rPr>
              <a:t>Gelecek Dönemlere Ait Giderler</a:t>
            </a:r>
            <a:r>
              <a:rPr lang="tr-TR" b="1" dirty="0" smtClean="0">
                <a:cs typeface="Times New Roman" panose="02020603050405020304" pitchFamily="18" charset="0"/>
              </a:rPr>
              <a:t>:</a:t>
            </a:r>
            <a:endParaRPr lang="tr-TR" dirty="0"/>
          </a:p>
        </p:txBody>
      </p:sp>
      <p:sp>
        <p:nvSpPr>
          <p:cNvPr id="3" name="İçerik Yer Tutucusu 2"/>
          <p:cNvSpPr>
            <a:spLocks noGrp="1"/>
          </p:cNvSpPr>
          <p:nvPr>
            <p:ph idx="1"/>
          </p:nvPr>
        </p:nvSpPr>
        <p:spPr>
          <a:xfrm>
            <a:off x="457200" y="1412776"/>
            <a:ext cx="8229600" cy="4525963"/>
          </a:xfrm>
        </p:spPr>
        <p:txBody>
          <a:bodyPr>
            <a:normAutofit/>
          </a:bodyPr>
          <a:lstStyle/>
          <a:p>
            <a:pPr marL="0" indent="0" algn="just">
              <a:buNone/>
            </a:pPr>
            <a:endParaRPr lang="tr-TR" sz="2400" b="1" dirty="0">
              <a:cs typeface="Times New Roman" panose="02020603050405020304" pitchFamily="18" charset="0"/>
            </a:endParaRPr>
          </a:p>
          <a:p>
            <a:pPr algn="just">
              <a:buFont typeface="Wingdings" panose="05000000000000000000" pitchFamily="2" charset="2"/>
              <a:buChar char="ü"/>
            </a:pPr>
            <a:r>
              <a:rPr lang="tr-TR" sz="2400" dirty="0" smtClean="0">
                <a:cs typeface="Times New Roman" panose="02020603050405020304" pitchFamily="18" charset="0"/>
              </a:rPr>
              <a:t>Kira</a:t>
            </a:r>
            <a:r>
              <a:rPr lang="tr-TR" sz="2400" dirty="0">
                <a:cs typeface="Times New Roman" panose="02020603050405020304" pitchFamily="18" charset="0"/>
              </a:rPr>
              <a:t>, sigorta primi vb. gibi gelecek aylara yada yıllara ilişkin olarak şimdiden peşin olarak ödenen giderlerin dönemsellik ilkesi gereğince cari yıla ait olan kısmının tespit edilerek geri kalan kısmının giderler arasından çıkarılması (yada aktifleştirilmiş ödemenin cari yıla isabet eden kısmının giderlere atılması) gerekmektedir.</a:t>
            </a:r>
            <a:endParaRPr lang="tr-TR" sz="2400" b="1" kern="0" dirty="0">
              <a:solidFill>
                <a:srgbClr val="000000"/>
              </a:solidFill>
              <a:cs typeface="Times New Roman" panose="02020603050405020304" pitchFamily="18" charset="0"/>
            </a:endParaRPr>
          </a:p>
          <a:p>
            <a:endParaRPr lang="tr-TR" dirty="0"/>
          </a:p>
        </p:txBody>
      </p:sp>
    </p:spTree>
    <p:extLst>
      <p:ext uri="{BB962C8B-B14F-4D97-AF65-F5344CB8AC3E}">
        <p14:creationId xmlns:p14="http://schemas.microsoft.com/office/powerpoint/2010/main" val="3773803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274638"/>
            <a:ext cx="7499176" cy="706090"/>
          </a:xfrm>
        </p:spPr>
        <p:txBody>
          <a:bodyPr>
            <a:normAutofit fontScale="90000"/>
          </a:bodyPr>
          <a:lstStyle/>
          <a:p>
            <a:r>
              <a:rPr lang="tr-TR" sz="4000" b="1" dirty="0">
                <a:latin typeface="Times New Roman" panose="02020603050405020304" pitchFamily="18" charset="0"/>
                <a:cs typeface="Times New Roman" panose="02020603050405020304" pitchFamily="18" charset="0"/>
              </a:rPr>
              <a:t>Süresinden Sonra Gelen Faturalar</a:t>
            </a:r>
            <a:r>
              <a:rPr lang="tr-TR" sz="4000" b="1" dirty="0" smtClean="0">
                <a:latin typeface="Times New Roman" panose="02020603050405020304" pitchFamily="18" charset="0"/>
                <a:cs typeface="Times New Roman" panose="02020603050405020304" pitchFamily="18" charset="0"/>
              </a:rPr>
              <a:t>:</a:t>
            </a:r>
            <a:endParaRPr lang="tr-TR" dirty="0"/>
          </a:p>
        </p:txBody>
      </p:sp>
      <p:sp>
        <p:nvSpPr>
          <p:cNvPr id="3" name="İçerik Yer Tutucusu 2"/>
          <p:cNvSpPr>
            <a:spLocks noGrp="1"/>
          </p:cNvSpPr>
          <p:nvPr>
            <p:ph idx="1"/>
          </p:nvPr>
        </p:nvSpPr>
        <p:spPr>
          <a:xfrm>
            <a:off x="457200" y="1600200"/>
            <a:ext cx="8363272" cy="4525963"/>
          </a:xfrm>
        </p:spPr>
        <p:txBody>
          <a:bodyPr>
            <a:normAutofit fontScale="85000" lnSpcReduction="10000"/>
          </a:bodyPr>
          <a:lstStyle/>
          <a:p>
            <a:pPr algn="just">
              <a:buFont typeface="Wingdings" panose="05000000000000000000" pitchFamily="2" charset="2"/>
              <a:buChar char="ü"/>
            </a:pPr>
            <a:r>
              <a:rPr lang="tr-TR" dirty="0" smtClean="0">
                <a:cs typeface="Times New Roman" panose="02020603050405020304" pitchFamily="18" charset="0"/>
              </a:rPr>
              <a:t>Genellikle </a:t>
            </a:r>
            <a:r>
              <a:rPr lang="tr-TR" dirty="0">
                <a:cs typeface="Times New Roman" panose="02020603050405020304" pitchFamily="18" charset="0"/>
              </a:rPr>
              <a:t>dönem sonundan sonra gelen </a:t>
            </a:r>
            <a:r>
              <a:rPr lang="tr-TR" dirty="0">
                <a:solidFill>
                  <a:srgbClr val="FF0000"/>
                </a:solidFill>
                <a:cs typeface="Times New Roman" panose="02020603050405020304" pitchFamily="18" charset="0"/>
              </a:rPr>
              <a:t>elektrik, su, telefon vb.</a:t>
            </a:r>
            <a:r>
              <a:rPr lang="tr-TR" dirty="0">
                <a:cs typeface="Times New Roman" panose="02020603050405020304" pitchFamily="18" charset="0"/>
              </a:rPr>
              <a:t> gibi faturaları dolayısıyla kapatılan döneme isabet eden giderler için tahakkuk yapılması gerekir. </a:t>
            </a:r>
          </a:p>
          <a:p>
            <a:pPr algn="just">
              <a:buFont typeface="Wingdings" panose="05000000000000000000" pitchFamily="2" charset="2"/>
              <a:buChar char="ü"/>
            </a:pPr>
            <a:endParaRPr lang="tr-TR" dirty="0">
              <a:cs typeface="Times New Roman" panose="02020603050405020304" pitchFamily="18" charset="0"/>
            </a:endParaRPr>
          </a:p>
          <a:p>
            <a:pPr algn="just">
              <a:buFont typeface="Wingdings" panose="05000000000000000000" pitchFamily="2" charset="2"/>
              <a:buChar char="ü"/>
            </a:pPr>
            <a:r>
              <a:rPr lang="tr-TR" dirty="0">
                <a:cs typeface="Times New Roman" panose="02020603050405020304" pitchFamily="18" charset="0"/>
              </a:rPr>
              <a:t>Söz konusu tahakkuk hesaplamalarının isabetli olması için sayaçların dönem sonu itibariyle okunması, </a:t>
            </a:r>
            <a:r>
              <a:rPr lang="tr-TR" dirty="0">
                <a:solidFill>
                  <a:srgbClr val="FF0000"/>
                </a:solidFill>
                <a:cs typeface="Times New Roman" panose="02020603050405020304" pitchFamily="18" charset="0"/>
              </a:rPr>
              <a:t>önceki dönemlere göre tahmin yapılması uygundur. </a:t>
            </a:r>
            <a:r>
              <a:rPr lang="tr-TR" dirty="0">
                <a:cs typeface="Times New Roman" panose="02020603050405020304" pitchFamily="18" charset="0"/>
              </a:rPr>
              <a:t>Yapılan tahakkuklar kurumlar vergisi beyannamesi verilme tarihine kadar gerçekleşme durumuna göre gerekirse </a:t>
            </a:r>
            <a:r>
              <a:rPr lang="tr-TR" dirty="0" smtClean="0">
                <a:cs typeface="Times New Roman" panose="02020603050405020304" pitchFamily="18" charset="0"/>
              </a:rPr>
              <a:t>düzeltilmelidir.</a:t>
            </a:r>
            <a:endParaRPr lang="tr-TR" dirty="0">
              <a:cs typeface="Times New Roman" panose="02020603050405020304" pitchFamily="18" charset="0"/>
            </a:endParaRPr>
          </a:p>
        </p:txBody>
      </p:sp>
    </p:spTree>
    <p:extLst>
      <p:ext uri="{BB962C8B-B14F-4D97-AF65-F5344CB8AC3E}">
        <p14:creationId xmlns:p14="http://schemas.microsoft.com/office/powerpoint/2010/main" val="3736414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274638"/>
            <a:ext cx="7499176" cy="706090"/>
          </a:xfrm>
        </p:spPr>
        <p:txBody>
          <a:bodyPr>
            <a:normAutofit fontScale="90000"/>
          </a:bodyPr>
          <a:lstStyle/>
          <a:p>
            <a:r>
              <a:rPr lang="tr-TR" b="1" dirty="0">
                <a:latin typeface="Times New Roman" panose="02020603050405020304" pitchFamily="18" charset="0"/>
                <a:cs typeface="Times New Roman" panose="02020603050405020304" pitchFamily="18" charset="0"/>
              </a:rPr>
              <a:t>Faiz Giderleri</a:t>
            </a:r>
            <a:r>
              <a:rPr lang="tr-TR" b="1" dirty="0" smtClean="0">
                <a:latin typeface="Times New Roman" panose="02020603050405020304" pitchFamily="18" charset="0"/>
                <a:cs typeface="Times New Roman" panose="02020603050405020304" pitchFamily="18" charset="0"/>
              </a:rPr>
              <a:t>:</a:t>
            </a:r>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ü"/>
            </a:pPr>
            <a:r>
              <a:rPr lang="tr-TR" sz="2600" dirty="0" smtClean="0">
                <a:cs typeface="Times New Roman" panose="02020603050405020304" pitchFamily="18" charset="0"/>
              </a:rPr>
              <a:t>İşletmelerin </a:t>
            </a:r>
            <a:r>
              <a:rPr lang="tr-TR" sz="2600" dirty="0">
                <a:cs typeface="Times New Roman" panose="02020603050405020304" pitchFamily="18" charset="0"/>
              </a:rPr>
              <a:t>kullanmış olduğu yabancı kaynaklar dolayısıyla doğan faiz, vade farkı gibi giderlerden kapatılan döneme isabet eden kısımların tahakkuk ettirilerek gider yazılması gerekmektedir</a:t>
            </a:r>
            <a:r>
              <a:rPr lang="tr-TR" sz="2600" dirty="0" smtClean="0">
                <a:cs typeface="Times New Roman" panose="02020603050405020304" pitchFamily="18" charset="0"/>
              </a:rPr>
              <a:t>.</a:t>
            </a:r>
          </a:p>
          <a:p>
            <a:pPr marL="0" indent="0" algn="just">
              <a:buNone/>
            </a:pPr>
            <a:endParaRPr lang="tr-TR" sz="2600" dirty="0">
              <a:cs typeface="Times New Roman" panose="02020603050405020304" pitchFamily="18" charset="0"/>
            </a:endParaRPr>
          </a:p>
          <a:p>
            <a:pPr algn="just">
              <a:buFont typeface="Wingdings" panose="05000000000000000000" pitchFamily="2" charset="2"/>
              <a:buChar char="ü"/>
            </a:pPr>
            <a:r>
              <a:rPr lang="tr-TR" sz="2600" dirty="0" smtClean="0">
                <a:cs typeface="Times New Roman" panose="02020603050405020304" pitchFamily="18" charset="0"/>
              </a:rPr>
              <a:t>Söz </a:t>
            </a:r>
            <a:r>
              <a:rPr lang="tr-TR" sz="2600" dirty="0">
                <a:cs typeface="Times New Roman" panose="02020603050405020304" pitchFamily="18" charset="0"/>
              </a:rPr>
              <a:t>konusu giderlerin karşı işletmeler tarafından sözleşme gereği kapanış tarihi itibariyle hesaplanmaması ve bunlar için faturalama yapılmaması, dönem sonu itibariyle tahakkuk etmiş bu finansman giderlerinin gider yazılmasına engel değildir. </a:t>
            </a:r>
          </a:p>
        </p:txBody>
      </p:sp>
    </p:spTree>
    <p:extLst>
      <p:ext uri="{BB962C8B-B14F-4D97-AF65-F5344CB8AC3E}">
        <p14:creationId xmlns:p14="http://schemas.microsoft.com/office/powerpoint/2010/main" val="430324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2427</TotalTime>
  <Words>15821</Words>
  <Application>Microsoft Macintosh PowerPoint</Application>
  <PresentationFormat>Ekran Gösterisi (4:3)</PresentationFormat>
  <Paragraphs>2911</Paragraphs>
  <Slides>145</Slides>
  <Notes>65</Notes>
  <HiddenSlides>33</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145</vt:i4>
      </vt:variant>
    </vt:vector>
  </HeadingPairs>
  <TitlesOfParts>
    <vt:vector size="154" baseType="lpstr">
      <vt:lpstr>Arial Black</vt:lpstr>
      <vt:lpstr>Calibri</vt:lpstr>
      <vt:lpstr>Mistral</vt:lpstr>
      <vt:lpstr>Times New Roman</vt:lpstr>
      <vt:lpstr>Verdana</vt:lpstr>
      <vt:lpstr>Wingdings</vt:lpstr>
      <vt:lpstr>Arial</vt:lpstr>
      <vt:lpstr>Ofis Teması</vt:lpstr>
      <vt:lpstr>Clip</vt:lpstr>
      <vt:lpstr>GÜNCEL MUHASEBE ve vergi                                    uygulamaları</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PowerPoint Sunusu</vt:lpstr>
      <vt:lpstr>Örnek Uygulama</vt:lpstr>
      <vt:lpstr>PowerPoint Sunusu</vt:lpstr>
      <vt:lpstr>PowerPoint Sunusu</vt:lpstr>
      <vt:lpstr>PowerPoint Sunusu</vt:lpstr>
      <vt:lpstr>PowerPoint Sunusu</vt:lpstr>
      <vt:lpstr>PowerPoint Sunusu</vt:lpstr>
      <vt:lpstr>27.000 TL’LİK TUTARI AŞMASI HALİNDE BEYAN EDİLECEK MENKUL SERMAYE İRATLARI (2014)</vt:lpstr>
      <vt:lpstr>GÜNCEL VERGİ VE MUHASEBE  UYGULAMALARI</vt:lpstr>
      <vt:lpstr>GÜNCEL VERGİ VE MUHASEBE  UYGULAMALARI</vt:lpstr>
      <vt:lpstr>CARİ HESAP NETLEŞTİRMELERİ</vt:lpstr>
      <vt:lpstr>YASAL DAYANAKLAR</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DÖNEM SONU DÖVİZLİ CARİ HESAPLARIN DEĞERLEMESİNDE KDV</vt:lpstr>
      <vt:lpstr>BEDELİN DÖVİZ CİNSİNDEN VEYA DÖVİZE ENDEKSLENEREK İFADE EDİLDİĞİ İŞLEMLERDE ÖDEMEYE BAĞLI OLUŞAN KUR FARKLARININ DURUMU (KDVGUT III-A/5.3.)</vt:lpstr>
      <vt:lpstr>PowerPoint Sunusu</vt:lpstr>
      <vt:lpstr>PowerPoint Sunusu</vt:lpstr>
      <vt:lpstr>PowerPoint Sunusu</vt:lpstr>
      <vt:lpstr>PowerPoint Sunusu</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GÜNCEL VERGİ VE MUHASEBE  UYGULAMALARI</vt:lpstr>
      <vt:lpstr>PowerPoint Sunusu</vt:lpstr>
      <vt:lpstr>SAT, KİRALA VE GERİ AL MODELİ</vt:lpstr>
      <vt:lpstr>KURUMLAR VERGİSİ İSTİSNASI K.V.K. (Md. 5/1-e)</vt:lpstr>
      <vt:lpstr>KURUMLAR VERGİSİ İSTİSNASI K.V.K. (Md. 5/1-e)</vt:lpstr>
      <vt:lpstr>KDV İSTİSNASI KDVK (Md. 17/4-y)</vt:lpstr>
      <vt:lpstr>KDV İSTİSNASI KDVK (Md. 17/4-y)</vt:lpstr>
      <vt:lpstr>İSTİSNA KAPSAMINDAKİ A.T.İ.K.’LER</vt:lpstr>
      <vt:lpstr>DAMGA VERGİSİ İSTİSNASI                                                (6361/37.Md.)</vt:lpstr>
      <vt:lpstr>TAPU HARCI                                                 (HARÇLAR KANUNU-4 SAYILI TARİFE/20-g)</vt:lpstr>
      <vt:lpstr>TAPU HARCI İSTİSNASI                                                (6361/37.Md.)</vt:lpstr>
      <vt:lpstr>SİSTEMİN ÇALIŞMA ŞEKLİ</vt:lpstr>
      <vt:lpstr>SİSTEMİN ÇALIŞMA ŞEKLİ</vt:lpstr>
      <vt:lpstr>KDV GENEL UYGULAMA TEBLİĞİ F/4.21</vt:lpstr>
      <vt:lpstr>FİNANSAL KİRALAMA ŞİRKETİNDEN GERİ ALINAN TAŞINMAZLARDA KVK 5/1-e’YE GÖRE 2 YIL AKTİFTE BULUNDURMA SORUNU</vt:lpstr>
      <vt:lpstr>Özel Maliyet</vt:lpstr>
      <vt:lpstr>Özel Maliyet - Amortisman</vt:lpstr>
      <vt:lpstr>Yap işlet devret</vt:lpstr>
      <vt:lpstr>Yap işlet devret</vt:lpstr>
      <vt:lpstr>Yap işlet devret</vt:lpstr>
      <vt:lpstr>Yap işlet devret</vt:lpstr>
      <vt:lpstr>Yap devret işlet modeli</vt:lpstr>
      <vt:lpstr> Ciro Primleri: </vt:lpstr>
      <vt:lpstr>Ödenmeyen SGK Primleri</vt:lpstr>
      <vt:lpstr>Gelecek Dönemlere Ait Giderler:</vt:lpstr>
      <vt:lpstr>Süresinden Sonra Gelen Faturalar:</vt:lpstr>
      <vt:lpstr>Faiz Giderleri:</vt:lpstr>
      <vt:lpstr>Faiz Gelirleri:</vt:lpstr>
      <vt:lpstr>İhracatta Dönemsellik:</vt:lpstr>
      <vt:lpstr>İhracatta Dönemsellik</vt:lpstr>
      <vt:lpstr>MAL TESLİM EDİLMEDEN VEYA HİZMET TAMAMLANMADAN ÖNCE FATURA DÜZENLENEBİLİR Mİ?</vt:lpstr>
      <vt:lpstr>MAL TESLİMİNDEN ÖNCE FATURA DÜZENLENMESİ HALİNDE KDV İADESİ:</vt:lpstr>
      <vt:lpstr>MAL TESLİMİNDEN ÖNCE FATURA DÜZENLENMESİ HALİNDE KDV İADESİ</vt:lpstr>
      <vt:lpstr>YIL SONLARINDA KDV İNDİRİMİ </vt:lpstr>
      <vt:lpstr>YIL SONLARINDA KDV İNDİRİMİ</vt:lpstr>
      <vt:lpstr>YIL SONLARINDA KDV İNDİRİMİ</vt:lpstr>
      <vt:lpstr>GOOGLE, FACEBOOK VB.KURUMLARA VERİLEN  REKLEM HİZMETLERİNDE KDV UYGULAMASI</vt:lpstr>
      <vt:lpstr>GOOGLE, FACEBOOK VB.KURUMLARDAN ALINAN HİZMETLERDE KDV UYGULAMALARI</vt:lpstr>
      <vt:lpstr>GOOGLE, FACEBOOK VB.KURUMLARDAN ALINAN HİZMETLERDE KDV UYGULAMALARI</vt:lpstr>
      <vt:lpstr>GOOGLE, FACEBOOK VB.KURUMLARDAN ALINAN HİZMETLERDE KDV UYGULAMALARI</vt:lpstr>
      <vt:lpstr>PowerPoint Sunusu</vt:lpstr>
      <vt:lpstr>TEBLİĞİN KÜNYESİ</vt:lpstr>
      <vt:lpstr>GENEL BÜTÇE VERGİ                          GELİRLERİ TAHSİLATI (ÖZET)</vt:lpstr>
      <vt:lpstr>KDV TEVKİFATI                                                            (KDV Kanunu Md. 9/1)</vt:lpstr>
      <vt:lpstr>TEVKİFATIN BEYANI</vt:lpstr>
      <vt:lpstr>VERGİNİN SONRADAN, İKMALEN VEYA RE’SEN TARH EDİLMESİ HALİNDE İNDİRİLECEĞİ DÖNEM SORUNU</vt:lpstr>
      <vt:lpstr>KISMİ TEVKİFATLI FATURADA YER ALAN MAL VEYA HİZMETİN BİR KISMININ AYNI AY İÇERİSİNDE İADE EDİLMESİ SORUNU</vt:lpstr>
      <vt:lpstr>MAL İHRACATI                                                                                        GETİRİLEN YENİLİKLER</vt:lpstr>
      <vt:lpstr>İHRAÇ KAYDIYLA TESLİMLER                                                                                       GETİRİLEN YENİLİKLER</vt:lpstr>
      <vt:lpstr>İHRAÇ KAYDIYLA TESLİMLER                                                                                       GETİRİLEN YENİLİKLER</vt:lpstr>
      <vt:lpstr>HİZMET İHRACATI                                                                                        GETİRİLEN YENİLİKLER</vt:lpstr>
      <vt:lpstr>BAVUL TİCARETİ                                                                                       GETİRİLEN YENİLİKLER</vt:lpstr>
      <vt:lpstr>YOLCU BERABERİ EŞYA                                                                                      GETİRİLEN YENİLİKLER</vt:lpstr>
      <vt:lpstr>PROJE SİSTEMİ</vt:lpstr>
      <vt:lpstr>PROJE SİSTEMİNİN                                                                                   İŞLEYİŞİ</vt:lpstr>
      <vt:lpstr>BİNEK OTOMOBİLLERDE KDV                                                                             (KDVK 30/b)</vt:lpstr>
      <vt:lpstr>BİNEK OTOMOBİLLERDE KDV                                                                             (KDVK 30/b)</vt:lpstr>
      <vt:lpstr>BİNEK OTOMOBİLLERDE KDV                                                                             (KDVK 30/b)</vt:lpstr>
      <vt:lpstr>KGK UYGULAMALARI</vt:lpstr>
      <vt:lpstr>KGK UYGULAMALARI</vt:lpstr>
      <vt:lpstr>Denetime Tabi Olma</vt:lpstr>
      <vt:lpstr>KGK UYGULAMALARI</vt:lpstr>
      <vt:lpstr>KGK UYGULAMALARI</vt:lpstr>
      <vt:lpstr>KGK UYGULAMALARI</vt:lpstr>
      <vt:lpstr>Bağımsız Denetime Tabi Olup TMS’leri Uygulamayan Şirketlerin Finansal Tablolarının Hazırlanmasında ve Sunulmasında Uygulanacak İlave Hususlar</vt:lpstr>
      <vt:lpstr>Finansal Tablolar  </vt:lpstr>
      <vt:lpstr>Amortisman </vt:lpstr>
      <vt:lpstr>Değer Düşüklüğü </vt:lpstr>
      <vt:lpstr>Kıdem Tazminatı</vt:lpstr>
      <vt:lpstr>Karşılaştırmalı Sunum</vt:lpstr>
      <vt:lpstr>TMS ve İlgili Diğer Mevzuat Hükümlerinin Uygulanması</vt:lpstr>
      <vt:lpstr>GÜNCEL MUHASEBE VE VERGİ UYGULAMALARI</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PackardBell</dc:creator>
  <cp:lastModifiedBy>Halim Bursalı</cp:lastModifiedBy>
  <cp:revision>170</cp:revision>
  <dcterms:created xsi:type="dcterms:W3CDTF">2015-01-20T22:40:27Z</dcterms:created>
  <dcterms:modified xsi:type="dcterms:W3CDTF">2015-03-09T19:56:15Z</dcterms:modified>
</cp:coreProperties>
</file>