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48" r:id="rId2"/>
    <p:sldMasterId id="2147483874" r:id="rId3"/>
  </p:sldMasterIdLst>
  <p:notesMasterIdLst>
    <p:notesMasterId r:id="rId30"/>
  </p:notesMasterIdLst>
  <p:sldIdLst>
    <p:sldId id="256" r:id="rId4"/>
    <p:sldId id="276" r:id="rId5"/>
    <p:sldId id="261" r:id="rId6"/>
    <p:sldId id="268" r:id="rId7"/>
    <p:sldId id="269" r:id="rId8"/>
    <p:sldId id="297" r:id="rId9"/>
    <p:sldId id="273" r:id="rId10"/>
    <p:sldId id="275" r:id="rId11"/>
    <p:sldId id="296" r:id="rId12"/>
    <p:sldId id="266" r:id="rId13"/>
    <p:sldId id="263" r:id="rId14"/>
    <p:sldId id="279" r:id="rId15"/>
    <p:sldId id="280" r:id="rId16"/>
    <p:sldId id="282" r:id="rId17"/>
    <p:sldId id="293" r:id="rId18"/>
    <p:sldId id="285" r:id="rId19"/>
    <p:sldId id="286" r:id="rId20"/>
    <p:sldId id="287" r:id="rId21"/>
    <p:sldId id="288" r:id="rId22"/>
    <p:sldId id="290" r:id="rId23"/>
    <p:sldId id="289" r:id="rId24"/>
    <p:sldId id="291" r:id="rId25"/>
    <p:sldId id="292" r:id="rId26"/>
    <p:sldId id="295" r:id="rId27"/>
    <p:sldId id="294" r:id="rId28"/>
    <p:sldId id="260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42"/>
    <a:srgbClr val="0B2265"/>
    <a:srgbClr val="ADD3F7"/>
    <a:srgbClr val="17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-69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BB362-C40F-48F2-A079-73F91E8D4B4C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58911B0-3CB2-49A4-A1F3-ADF74B5E24D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Mesleki Eğitim Kursları</a:t>
          </a:r>
          <a:endParaRPr lang="tr-TR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3706-53EA-43FE-9E05-A85FEE860D7F}" type="parTrans" cxnId="{8C8122C2-60F1-434E-B61C-CB5514DDDFB0}">
      <dgm:prSet/>
      <dgm:spPr/>
      <dgm:t>
        <a:bodyPr/>
        <a:lstStyle/>
        <a:p>
          <a:endParaRPr lang="tr-TR" b="1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7C5077-802E-4264-B798-8DB153CD21FE}" type="sibTrans" cxnId="{8C8122C2-60F1-434E-B61C-CB5514DDDFB0}">
      <dgm:prSet/>
      <dgm:spPr/>
      <dgm:t>
        <a:bodyPr/>
        <a:lstStyle/>
        <a:p>
          <a:endParaRPr lang="tr-TR" b="1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06B49-D1E6-439A-A429-30AB2A8FC07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Toplum Yararına  Program </a:t>
          </a:r>
        </a:p>
        <a:p>
          <a:pPr rtl="0"/>
          <a:r>
            <a:rPr lang="tr-TR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(TYP)</a:t>
          </a:r>
          <a:endParaRPr lang="tr-TR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1B6FD-47F7-4424-868F-8A04ABB65370}" type="parTrans" cxnId="{28E24C45-1E34-46AE-8681-2D00303CCDD7}">
      <dgm:prSet/>
      <dgm:spPr/>
      <dgm:t>
        <a:bodyPr/>
        <a:lstStyle/>
        <a:p>
          <a:endParaRPr lang="tr-TR" b="1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11CD05-E1D2-4C96-BCA5-30BF4386B265}" type="sibTrans" cxnId="{28E24C45-1E34-46AE-8681-2D00303CCDD7}">
      <dgm:prSet/>
      <dgm:spPr/>
      <dgm:t>
        <a:bodyPr/>
        <a:lstStyle/>
        <a:p>
          <a:endParaRPr lang="tr-TR" b="1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0F0774-0EBB-4AFE-9F9A-6EC20BD1384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Girişimcilik Eğitimleri</a:t>
          </a:r>
          <a:endParaRPr lang="tr-TR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E984A-AECE-487E-B28F-621040639DD7}" type="parTrans" cxnId="{CAD40C66-5500-4BE7-BF4E-9A2456915DC1}">
      <dgm:prSet/>
      <dgm:spPr/>
      <dgm:t>
        <a:bodyPr/>
        <a:lstStyle/>
        <a:p>
          <a:endParaRPr lang="tr-TR" b="1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75CBB0-015C-4856-BE89-E4675C9F5689}" type="sibTrans" cxnId="{CAD40C66-5500-4BE7-BF4E-9A2456915DC1}">
      <dgm:prSet/>
      <dgm:spPr/>
      <dgm:t>
        <a:bodyPr/>
        <a:lstStyle/>
        <a:p>
          <a:endParaRPr lang="tr-TR" b="1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6867A9-A412-4DE5-9B2C-77EB3260B55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İşbaşı Eğitim Programı </a:t>
          </a:r>
        </a:p>
        <a:p>
          <a:pPr rtl="0"/>
          <a:r>
            <a:rPr lang="tr-TR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(İEP)</a:t>
          </a:r>
          <a:endParaRPr lang="tr-TR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71015-F3BE-4C5A-AEE8-1648DDED429D}" type="parTrans" cxnId="{E98B0908-DBB6-4CF3-8C66-B1DFEC38ACF2}">
      <dgm:prSet/>
      <dgm:spPr/>
      <dgm:t>
        <a:bodyPr/>
        <a:lstStyle/>
        <a:p>
          <a:endParaRPr lang="tr-TR" b="1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F1D46-A40D-442E-8B8B-99E36A7A0774}" type="sibTrans" cxnId="{E98B0908-DBB6-4CF3-8C66-B1DFEC38ACF2}">
      <dgm:prSet/>
      <dgm:spPr/>
      <dgm:t>
        <a:bodyPr/>
        <a:lstStyle/>
        <a:p>
          <a:endParaRPr lang="tr-TR" b="1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E4810E-80C8-4053-A274-25A544FB8E58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İşe Yerleştirme</a:t>
          </a:r>
          <a:endParaRPr lang="tr-TR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91352-78B6-4FEF-AEA3-B33286568111}" type="parTrans" cxnId="{B23B6369-6CC1-48F0-8E72-379CC201C83F}">
      <dgm:prSet/>
      <dgm:spPr/>
      <dgm:t>
        <a:bodyPr/>
        <a:lstStyle/>
        <a:p>
          <a:endParaRPr lang="tr-TR"/>
        </a:p>
      </dgm:t>
    </dgm:pt>
    <dgm:pt modelId="{F3F55639-3FFC-45D1-9D46-739D80AAFACC}" type="sibTrans" cxnId="{B23B6369-6CC1-48F0-8E72-379CC201C83F}">
      <dgm:prSet/>
      <dgm:spPr/>
      <dgm:t>
        <a:bodyPr/>
        <a:lstStyle/>
        <a:p>
          <a:endParaRPr lang="tr-TR"/>
        </a:p>
      </dgm:t>
    </dgm:pt>
    <dgm:pt modelId="{5653D193-5CCB-4287-91A7-BC8C3C06B4E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İş ve Meslek Danışmanlığı</a:t>
          </a:r>
          <a:endParaRPr lang="tr-TR" b="1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66B65E-510E-457A-9937-53A784C70F2E}" type="parTrans" cxnId="{6949D3B6-3EBF-4994-8649-C8108106E92C}">
      <dgm:prSet/>
      <dgm:spPr/>
      <dgm:t>
        <a:bodyPr/>
        <a:lstStyle/>
        <a:p>
          <a:endParaRPr lang="tr-TR"/>
        </a:p>
      </dgm:t>
    </dgm:pt>
    <dgm:pt modelId="{CFF1A1CC-E321-479A-B159-C4DDA7A9C050}" type="sibTrans" cxnId="{6949D3B6-3EBF-4994-8649-C8108106E92C}">
      <dgm:prSet/>
      <dgm:spPr/>
      <dgm:t>
        <a:bodyPr/>
        <a:lstStyle/>
        <a:p>
          <a:endParaRPr lang="tr-TR"/>
        </a:p>
      </dgm:t>
    </dgm:pt>
    <dgm:pt modelId="{9A045CD0-EF09-49C3-B4D7-44FD30F1DBDB}" type="pres">
      <dgm:prSet presAssocID="{F5DBB362-C40F-48F2-A079-73F91E8D4B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1D443D4-A53F-4EC8-A552-86EABDECEB19}" type="pres">
      <dgm:prSet presAssocID="{24E4810E-80C8-4053-A274-25A544FB8E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0DA542-8411-492D-B0CD-A7B141C84264}" type="pres">
      <dgm:prSet presAssocID="{F3F55639-3FFC-45D1-9D46-739D80AAFACC}" presName="sibTrans" presStyleCnt="0"/>
      <dgm:spPr/>
    </dgm:pt>
    <dgm:pt modelId="{CB28DDCE-8411-4FCA-A5C9-A77CF61D3888}" type="pres">
      <dgm:prSet presAssocID="{5653D193-5CCB-4287-91A7-BC8C3C06B4E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BB25A9-525A-4901-89AC-2AED8BA14094}" type="pres">
      <dgm:prSet presAssocID="{CFF1A1CC-E321-479A-B159-C4DDA7A9C050}" presName="sibTrans" presStyleCnt="0"/>
      <dgm:spPr/>
    </dgm:pt>
    <dgm:pt modelId="{4BBF7C41-2C3E-48FE-9D62-70BE4613CE17}" type="pres">
      <dgm:prSet presAssocID="{F58911B0-3CB2-49A4-A1F3-ADF74B5E24D3}" presName="node" presStyleLbl="node1" presStyleIdx="2" presStyleCnt="6" custLinFactNeighborX="2719" custLinFactNeighborY="-9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2F1782-04DB-4748-9E1C-E8E16E684D2B}" type="pres">
      <dgm:prSet presAssocID="{577C5077-802E-4264-B798-8DB153CD21FE}" presName="sibTrans" presStyleCnt="0"/>
      <dgm:spPr/>
    </dgm:pt>
    <dgm:pt modelId="{590A0E08-353F-4A2C-9864-2627CD65CF59}" type="pres">
      <dgm:prSet presAssocID="{8C306B49-D1E6-439A-A429-30AB2A8FC0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7B21D2-E2B4-4690-9638-1172BCE20C2B}" type="pres">
      <dgm:prSet presAssocID="{E211CD05-E1D2-4C96-BCA5-30BF4386B265}" presName="sibTrans" presStyleCnt="0"/>
      <dgm:spPr/>
    </dgm:pt>
    <dgm:pt modelId="{5B2344F2-C6EC-4A6C-8A7F-033DBFE33DEE}" type="pres">
      <dgm:prSet presAssocID="{C40F0774-0EBB-4AFE-9F9A-6EC20BD13841}" presName="node" presStyleLbl="node1" presStyleIdx="4" presStyleCnt="6" custLinFactNeighborX="13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47E108-3E7E-45C4-98BB-4ABC1E0D2737}" type="pres">
      <dgm:prSet presAssocID="{B775CBB0-015C-4856-BE89-E4675C9F5689}" presName="sibTrans" presStyleCnt="0"/>
      <dgm:spPr/>
    </dgm:pt>
    <dgm:pt modelId="{309D4AD9-B3DD-478F-9152-B83A109DCA7B}" type="pres">
      <dgm:prSet presAssocID="{7F6867A9-A412-4DE5-9B2C-77EB3260B5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830B76-A271-41B1-8880-D2F605DB97C5}" type="presOf" srcId="{8C306B49-D1E6-439A-A429-30AB2A8FC07A}" destId="{590A0E08-353F-4A2C-9864-2627CD65CF59}" srcOrd="0" destOrd="0" presId="urn:microsoft.com/office/officeart/2005/8/layout/default#1"/>
    <dgm:cxn modelId="{B23B6369-6CC1-48F0-8E72-379CC201C83F}" srcId="{F5DBB362-C40F-48F2-A079-73F91E8D4B4C}" destId="{24E4810E-80C8-4053-A274-25A544FB8E58}" srcOrd="0" destOrd="0" parTransId="{3DD91352-78B6-4FEF-AEA3-B33286568111}" sibTransId="{F3F55639-3FFC-45D1-9D46-739D80AAFACC}"/>
    <dgm:cxn modelId="{12451E19-FAC6-422D-A2CA-8CE1039D313B}" type="presOf" srcId="{C40F0774-0EBB-4AFE-9F9A-6EC20BD13841}" destId="{5B2344F2-C6EC-4A6C-8A7F-033DBFE33DEE}" srcOrd="0" destOrd="0" presId="urn:microsoft.com/office/officeart/2005/8/layout/default#1"/>
    <dgm:cxn modelId="{BFC60D2B-7C01-4B81-984C-6036579BF8F7}" type="presOf" srcId="{F5DBB362-C40F-48F2-A079-73F91E8D4B4C}" destId="{9A045CD0-EF09-49C3-B4D7-44FD30F1DBDB}" srcOrd="0" destOrd="0" presId="urn:microsoft.com/office/officeart/2005/8/layout/default#1"/>
    <dgm:cxn modelId="{E98B0908-DBB6-4CF3-8C66-B1DFEC38ACF2}" srcId="{F5DBB362-C40F-48F2-A079-73F91E8D4B4C}" destId="{7F6867A9-A412-4DE5-9B2C-77EB3260B55D}" srcOrd="5" destOrd="0" parTransId="{46D71015-F3BE-4C5A-AEE8-1648DDED429D}" sibTransId="{454F1D46-A40D-442E-8B8B-99E36A7A0774}"/>
    <dgm:cxn modelId="{28E24C45-1E34-46AE-8681-2D00303CCDD7}" srcId="{F5DBB362-C40F-48F2-A079-73F91E8D4B4C}" destId="{8C306B49-D1E6-439A-A429-30AB2A8FC07A}" srcOrd="3" destOrd="0" parTransId="{20E1B6FD-47F7-4424-868F-8A04ABB65370}" sibTransId="{E211CD05-E1D2-4C96-BCA5-30BF4386B265}"/>
    <dgm:cxn modelId="{6949D3B6-3EBF-4994-8649-C8108106E92C}" srcId="{F5DBB362-C40F-48F2-A079-73F91E8D4B4C}" destId="{5653D193-5CCB-4287-91A7-BC8C3C06B4E9}" srcOrd="1" destOrd="0" parTransId="{7B66B65E-510E-457A-9937-53A784C70F2E}" sibTransId="{CFF1A1CC-E321-479A-B159-C4DDA7A9C050}"/>
    <dgm:cxn modelId="{E9EBAB34-8921-48FD-B468-54CC06114C5F}" type="presOf" srcId="{5653D193-5CCB-4287-91A7-BC8C3C06B4E9}" destId="{CB28DDCE-8411-4FCA-A5C9-A77CF61D3888}" srcOrd="0" destOrd="0" presId="urn:microsoft.com/office/officeart/2005/8/layout/default#1"/>
    <dgm:cxn modelId="{F7BC2328-4828-459F-9609-3698F4E9679B}" type="presOf" srcId="{F58911B0-3CB2-49A4-A1F3-ADF74B5E24D3}" destId="{4BBF7C41-2C3E-48FE-9D62-70BE4613CE17}" srcOrd="0" destOrd="0" presId="urn:microsoft.com/office/officeart/2005/8/layout/default#1"/>
    <dgm:cxn modelId="{E9C6A310-2F14-4D61-8433-72AEE08A739C}" type="presOf" srcId="{7F6867A9-A412-4DE5-9B2C-77EB3260B55D}" destId="{309D4AD9-B3DD-478F-9152-B83A109DCA7B}" srcOrd="0" destOrd="0" presId="urn:microsoft.com/office/officeart/2005/8/layout/default#1"/>
    <dgm:cxn modelId="{8C8122C2-60F1-434E-B61C-CB5514DDDFB0}" srcId="{F5DBB362-C40F-48F2-A079-73F91E8D4B4C}" destId="{F58911B0-3CB2-49A4-A1F3-ADF74B5E24D3}" srcOrd="2" destOrd="0" parTransId="{DCDC3706-53EA-43FE-9E05-A85FEE860D7F}" sibTransId="{577C5077-802E-4264-B798-8DB153CD21FE}"/>
    <dgm:cxn modelId="{4B5D9BEB-E0DC-47DD-A0AD-282926782A2A}" type="presOf" srcId="{24E4810E-80C8-4053-A274-25A544FB8E58}" destId="{21D443D4-A53F-4EC8-A552-86EABDECEB19}" srcOrd="0" destOrd="0" presId="urn:microsoft.com/office/officeart/2005/8/layout/default#1"/>
    <dgm:cxn modelId="{CAD40C66-5500-4BE7-BF4E-9A2456915DC1}" srcId="{F5DBB362-C40F-48F2-A079-73F91E8D4B4C}" destId="{C40F0774-0EBB-4AFE-9F9A-6EC20BD13841}" srcOrd="4" destOrd="0" parTransId="{B64E984A-AECE-487E-B28F-621040639DD7}" sibTransId="{B775CBB0-015C-4856-BE89-E4675C9F5689}"/>
    <dgm:cxn modelId="{84B6C3A6-B2BE-49ED-A027-76A12D5619CD}" type="presParOf" srcId="{9A045CD0-EF09-49C3-B4D7-44FD30F1DBDB}" destId="{21D443D4-A53F-4EC8-A552-86EABDECEB19}" srcOrd="0" destOrd="0" presId="urn:microsoft.com/office/officeart/2005/8/layout/default#1"/>
    <dgm:cxn modelId="{2F09E9F5-2DEF-42ED-9520-F5120D4B0820}" type="presParOf" srcId="{9A045CD0-EF09-49C3-B4D7-44FD30F1DBDB}" destId="{3B0DA542-8411-492D-B0CD-A7B141C84264}" srcOrd="1" destOrd="0" presId="urn:microsoft.com/office/officeart/2005/8/layout/default#1"/>
    <dgm:cxn modelId="{40D280AC-2BD0-47ED-811E-36F4E490DD30}" type="presParOf" srcId="{9A045CD0-EF09-49C3-B4D7-44FD30F1DBDB}" destId="{CB28DDCE-8411-4FCA-A5C9-A77CF61D3888}" srcOrd="2" destOrd="0" presId="urn:microsoft.com/office/officeart/2005/8/layout/default#1"/>
    <dgm:cxn modelId="{D2330C6C-3996-4DB0-B6BE-6EAAEB867F9D}" type="presParOf" srcId="{9A045CD0-EF09-49C3-B4D7-44FD30F1DBDB}" destId="{9DBB25A9-525A-4901-89AC-2AED8BA14094}" srcOrd="3" destOrd="0" presId="urn:microsoft.com/office/officeart/2005/8/layout/default#1"/>
    <dgm:cxn modelId="{1B8FAFC1-2B26-4726-A458-3CA9A1446F1F}" type="presParOf" srcId="{9A045CD0-EF09-49C3-B4D7-44FD30F1DBDB}" destId="{4BBF7C41-2C3E-48FE-9D62-70BE4613CE17}" srcOrd="4" destOrd="0" presId="urn:microsoft.com/office/officeart/2005/8/layout/default#1"/>
    <dgm:cxn modelId="{D2C2072F-35DD-467B-BEC0-4FE06DCBB608}" type="presParOf" srcId="{9A045CD0-EF09-49C3-B4D7-44FD30F1DBDB}" destId="{162F1782-04DB-4748-9E1C-E8E16E684D2B}" srcOrd="5" destOrd="0" presId="urn:microsoft.com/office/officeart/2005/8/layout/default#1"/>
    <dgm:cxn modelId="{240F84E4-E06A-4EF6-AF5A-1107D342E080}" type="presParOf" srcId="{9A045CD0-EF09-49C3-B4D7-44FD30F1DBDB}" destId="{590A0E08-353F-4A2C-9864-2627CD65CF59}" srcOrd="6" destOrd="0" presId="urn:microsoft.com/office/officeart/2005/8/layout/default#1"/>
    <dgm:cxn modelId="{C8D7DAF2-0143-440C-A1D5-56788A24DD83}" type="presParOf" srcId="{9A045CD0-EF09-49C3-B4D7-44FD30F1DBDB}" destId="{697B21D2-E2B4-4690-9638-1172BCE20C2B}" srcOrd="7" destOrd="0" presId="urn:microsoft.com/office/officeart/2005/8/layout/default#1"/>
    <dgm:cxn modelId="{206B92AF-46BE-4CFA-BFC3-BA35B922EC3F}" type="presParOf" srcId="{9A045CD0-EF09-49C3-B4D7-44FD30F1DBDB}" destId="{5B2344F2-C6EC-4A6C-8A7F-033DBFE33DEE}" srcOrd="8" destOrd="0" presId="urn:microsoft.com/office/officeart/2005/8/layout/default#1"/>
    <dgm:cxn modelId="{CBBC9336-3CBC-4B7B-8C27-2C5EDC6E9156}" type="presParOf" srcId="{9A045CD0-EF09-49C3-B4D7-44FD30F1DBDB}" destId="{8D47E108-3E7E-45C4-98BB-4ABC1E0D2737}" srcOrd="9" destOrd="0" presId="urn:microsoft.com/office/officeart/2005/8/layout/default#1"/>
    <dgm:cxn modelId="{BC621FA5-43D7-4D63-A161-44CBE9453EA6}" type="presParOf" srcId="{9A045CD0-EF09-49C3-B4D7-44FD30F1DBDB}" destId="{309D4AD9-B3DD-478F-9152-B83A109DCA7B}" srcOrd="10" destOrd="0" presId="urn:microsoft.com/office/officeart/2005/8/layout/default#1"/>
  </dgm:cxnLst>
  <dgm:bg>
    <a:noFill/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E00F2-61D4-4386-AD75-567540A43B6A}" type="doc">
      <dgm:prSet loTypeId="urn:microsoft.com/office/officeart/2005/8/layout/hierarchy4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F3C9ED10-F73F-4689-9AFE-6C8F68E13041}">
      <dgm:prSet custT="1"/>
      <dgm:spPr/>
      <dgm:t>
        <a:bodyPr/>
        <a:lstStyle/>
        <a:p>
          <a:pPr algn="just" rtl="0"/>
          <a:r>
            <a:rPr lang="tr-TR" sz="3200" b="0" i="1" dirty="0" smtClean="0">
              <a:latin typeface="Calibri" pitchFamily="34" charset="0"/>
              <a:cs typeface="Calibri" pitchFamily="34" charset="0"/>
            </a:rPr>
            <a:t>Sigortalının aylık prim ödeme gün sayısının    </a:t>
          </a:r>
          <a:r>
            <a:rPr lang="tr-TR" sz="3200" b="1" i="1" dirty="0" smtClean="0">
              <a:latin typeface="Calibri" pitchFamily="34" charset="0"/>
              <a:cs typeface="Calibri" pitchFamily="34" charset="0"/>
            </a:rPr>
            <a:t>22,22 TL</a:t>
          </a:r>
          <a:r>
            <a:rPr lang="tr-TR" sz="3200" b="0" i="1" dirty="0" smtClean="0">
              <a:latin typeface="Calibri" pitchFamily="34" charset="0"/>
              <a:cs typeface="Calibri" pitchFamily="34" charset="0"/>
            </a:rPr>
            <a:t> ile çarpılması sonucunda bulunacak tutar, işverenlerin Sosyal Güvenlik Kurumuna ödeyecekleri sigortalı hisseleri dahil tüm primlerden mahsup edilmek suretiyle işverene destek ödemesi yapılır </a:t>
          </a:r>
          <a:endParaRPr lang="tr-TR" sz="3200" dirty="0">
            <a:latin typeface="Calibri" pitchFamily="34" charset="0"/>
            <a:cs typeface="Calibri" pitchFamily="34" charset="0"/>
          </a:endParaRPr>
        </a:p>
      </dgm:t>
    </dgm:pt>
    <dgm:pt modelId="{B32171F3-E91D-40F4-99BD-08B3A772A336}" type="parTrans" cxnId="{AE4CDEF6-86C2-4C51-BB2A-68E9F7183DBA}">
      <dgm:prSet/>
      <dgm:spPr/>
      <dgm:t>
        <a:bodyPr/>
        <a:lstStyle/>
        <a:p>
          <a:pPr algn="l"/>
          <a:endParaRPr lang="tr-TR"/>
        </a:p>
      </dgm:t>
    </dgm:pt>
    <dgm:pt modelId="{69CCDE90-F0E9-4E6A-B684-7EAF1E36F810}" type="sibTrans" cxnId="{AE4CDEF6-86C2-4C51-BB2A-68E9F7183DBA}">
      <dgm:prSet/>
      <dgm:spPr/>
      <dgm:t>
        <a:bodyPr/>
        <a:lstStyle/>
        <a:p>
          <a:pPr algn="l"/>
          <a:endParaRPr lang="tr-TR"/>
        </a:p>
      </dgm:t>
    </dgm:pt>
    <dgm:pt modelId="{59DE28B1-DDF7-497D-899E-125FBB4793F7}" type="pres">
      <dgm:prSet presAssocID="{BF9E00F2-61D4-4386-AD75-567540A43B6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78AF53E-27D2-414F-8FB5-8C7D663A3C34}" type="pres">
      <dgm:prSet presAssocID="{F3C9ED10-F73F-4689-9AFE-6C8F68E13041}" presName="vertOne" presStyleCnt="0"/>
      <dgm:spPr/>
      <dgm:t>
        <a:bodyPr/>
        <a:lstStyle/>
        <a:p>
          <a:endParaRPr lang="tr-TR"/>
        </a:p>
      </dgm:t>
    </dgm:pt>
    <dgm:pt modelId="{0B79B353-AE76-436C-857F-20326B2E00F0}" type="pres">
      <dgm:prSet presAssocID="{F3C9ED10-F73F-4689-9AFE-6C8F68E13041}" presName="txOne" presStyleLbl="node0" presStyleIdx="0" presStyleCnt="1" custLinFactNeighborX="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E93BF99-801C-406A-BA7A-0F1832CF5647}" type="pres">
      <dgm:prSet presAssocID="{F3C9ED10-F73F-4689-9AFE-6C8F68E13041}" presName="horzOne" presStyleCnt="0"/>
      <dgm:spPr/>
      <dgm:t>
        <a:bodyPr/>
        <a:lstStyle/>
        <a:p>
          <a:endParaRPr lang="tr-TR"/>
        </a:p>
      </dgm:t>
    </dgm:pt>
  </dgm:ptLst>
  <dgm:cxnLst>
    <dgm:cxn modelId="{AD8F5E1C-9A08-4355-9AA5-16D85DBEF311}" type="presOf" srcId="{F3C9ED10-F73F-4689-9AFE-6C8F68E13041}" destId="{0B79B353-AE76-436C-857F-20326B2E00F0}" srcOrd="0" destOrd="0" presId="urn:microsoft.com/office/officeart/2005/8/layout/hierarchy4"/>
    <dgm:cxn modelId="{AE4CDEF6-86C2-4C51-BB2A-68E9F7183DBA}" srcId="{BF9E00F2-61D4-4386-AD75-567540A43B6A}" destId="{F3C9ED10-F73F-4689-9AFE-6C8F68E13041}" srcOrd="0" destOrd="0" parTransId="{B32171F3-E91D-40F4-99BD-08B3A772A336}" sibTransId="{69CCDE90-F0E9-4E6A-B684-7EAF1E36F810}"/>
    <dgm:cxn modelId="{8233A6C3-33F5-4613-9318-7E8403F7CB1F}" type="presOf" srcId="{BF9E00F2-61D4-4386-AD75-567540A43B6A}" destId="{59DE28B1-DDF7-497D-899E-125FBB4793F7}" srcOrd="0" destOrd="0" presId="urn:microsoft.com/office/officeart/2005/8/layout/hierarchy4"/>
    <dgm:cxn modelId="{ED8F7F88-FAE5-4763-A792-938B9B8BD381}" type="presParOf" srcId="{59DE28B1-DDF7-497D-899E-125FBB4793F7}" destId="{A78AF53E-27D2-414F-8FB5-8C7D663A3C34}" srcOrd="0" destOrd="0" presId="urn:microsoft.com/office/officeart/2005/8/layout/hierarchy4"/>
    <dgm:cxn modelId="{FC382C8E-FFC1-41F4-9A20-779D3CBD8B36}" type="presParOf" srcId="{A78AF53E-27D2-414F-8FB5-8C7D663A3C34}" destId="{0B79B353-AE76-436C-857F-20326B2E00F0}" srcOrd="0" destOrd="0" presId="urn:microsoft.com/office/officeart/2005/8/layout/hierarchy4"/>
    <dgm:cxn modelId="{33CBAFE7-D692-45B2-A7EB-7D5F8E34BABA}" type="presParOf" srcId="{A78AF53E-27D2-414F-8FB5-8C7D663A3C34}" destId="{BE93BF99-801C-406A-BA7A-0F1832CF56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3C73D-F7F5-4E30-8485-826124C2F96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15B530F8-AF53-44FA-9F9E-47A8CDA7CA23}">
      <dgm:prSet phldrT="[Metin]"/>
      <dgm:spPr/>
      <dgm:t>
        <a:bodyPr/>
        <a:lstStyle/>
        <a:p>
          <a:r>
            <a:rPr lang="tr-TR" dirty="0" smtClean="0"/>
            <a:t>4447 Sayılı Kanunun Geçici 17 </a:t>
          </a:r>
          <a:r>
            <a:rPr lang="tr-TR" dirty="0" err="1" smtClean="0"/>
            <a:t>nci</a:t>
          </a:r>
          <a:r>
            <a:rPr lang="tr-TR" dirty="0" smtClean="0"/>
            <a:t> Maddesinde Öngörülen İşveren Desteğinden</a:t>
          </a:r>
        </a:p>
        <a:p>
          <a:r>
            <a:rPr lang="tr-TR" dirty="0" smtClean="0"/>
            <a:t>Yararlanılmasına İlişkin Usul ve Esaslar</a:t>
          </a:r>
          <a:endParaRPr lang="tr-TR" dirty="0"/>
        </a:p>
      </dgm:t>
    </dgm:pt>
    <dgm:pt modelId="{4EC157A7-B4DC-46D1-84AD-F34BF3BC0FB3}" type="parTrans" cxnId="{53B82239-AD02-4C51-AFB6-53078F355E62}">
      <dgm:prSet/>
      <dgm:spPr/>
      <dgm:t>
        <a:bodyPr/>
        <a:lstStyle/>
        <a:p>
          <a:endParaRPr lang="tr-TR"/>
        </a:p>
      </dgm:t>
    </dgm:pt>
    <dgm:pt modelId="{8D7C629C-6ED0-43B7-8234-1DFD4720D83B}" type="sibTrans" cxnId="{53B82239-AD02-4C51-AFB6-53078F355E62}">
      <dgm:prSet/>
      <dgm:spPr/>
      <dgm:t>
        <a:bodyPr/>
        <a:lstStyle/>
        <a:p>
          <a:endParaRPr lang="tr-TR"/>
        </a:p>
      </dgm:t>
    </dgm:pt>
    <dgm:pt modelId="{C3BD226C-8AAC-4432-9245-4F494772730D}">
      <dgm:prSet phldrT="[Metin]"/>
      <dgm:spPr/>
      <dgm:t>
        <a:bodyPr/>
        <a:lstStyle/>
        <a:p>
          <a:r>
            <a:rPr lang="tr-TR" smtClean="0"/>
            <a:t>1-Sigortalı yönünden</a:t>
          </a:r>
          <a:endParaRPr lang="tr-TR" dirty="0"/>
        </a:p>
      </dgm:t>
    </dgm:pt>
    <dgm:pt modelId="{9DED861C-268E-42F0-A4CB-438D1AC4D1AF}" type="parTrans" cxnId="{9CC47C07-FF38-4DA5-9EF4-F0D8A899F358}">
      <dgm:prSet/>
      <dgm:spPr/>
      <dgm:t>
        <a:bodyPr/>
        <a:lstStyle/>
        <a:p>
          <a:endParaRPr lang="tr-TR"/>
        </a:p>
      </dgm:t>
    </dgm:pt>
    <dgm:pt modelId="{1E996F80-95D7-4F9E-9949-9D0A6726AA11}" type="sibTrans" cxnId="{9CC47C07-FF38-4DA5-9EF4-F0D8A899F358}">
      <dgm:prSet/>
      <dgm:spPr/>
      <dgm:t>
        <a:bodyPr/>
        <a:lstStyle/>
        <a:p>
          <a:endParaRPr lang="tr-TR"/>
        </a:p>
      </dgm:t>
    </dgm:pt>
    <dgm:pt modelId="{266A6C14-0483-46B4-B610-34178D8E2DCB}">
      <dgm:prSet phldrT="[Metin]"/>
      <dgm:spPr/>
      <dgm:t>
        <a:bodyPr/>
        <a:lstStyle/>
        <a:p>
          <a:r>
            <a:rPr lang="tr-TR" dirty="0" smtClean="0"/>
            <a:t>2-İşveren yönünden</a:t>
          </a:r>
          <a:endParaRPr lang="tr-TR" dirty="0"/>
        </a:p>
      </dgm:t>
    </dgm:pt>
    <dgm:pt modelId="{1D905C71-F119-44DB-97CA-31C664FEFA77}" type="parTrans" cxnId="{B09E48C7-3841-4342-9E17-B9C49197304A}">
      <dgm:prSet/>
      <dgm:spPr/>
      <dgm:t>
        <a:bodyPr/>
        <a:lstStyle/>
        <a:p>
          <a:endParaRPr lang="tr-TR"/>
        </a:p>
      </dgm:t>
    </dgm:pt>
    <dgm:pt modelId="{302FA935-6523-4489-A82A-07B99B010C84}" type="sibTrans" cxnId="{B09E48C7-3841-4342-9E17-B9C49197304A}">
      <dgm:prSet/>
      <dgm:spPr/>
      <dgm:t>
        <a:bodyPr/>
        <a:lstStyle/>
        <a:p>
          <a:endParaRPr lang="tr-TR"/>
        </a:p>
      </dgm:t>
    </dgm:pt>
    <dgm:pt modelId="{10524E43-5664-497C-8B45-6331550A59B9}" type="pres">
      <dgm:prSet presAssocID="{9C83C73D-F7F5-4E30-8485-826124C2F9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D79BE8B-33A0-49C6-8785-F727E30F2705}" type="pres">
      <dgm:prSet presAssocID="{15B530F8-AF53-44FA-9F9E-47A8CDA7CA23}" presName="vertOne" presStyleCnt="0"/>
      <dgm:spPr/>
    </dgm:pt>
    <dgm:pt modelId="{1981F12C-6035-4103-818F-53E01555CE25}" type="pres">
      <dgm:prSet presAssocID="{15B530F8-AF53-44FA-9F9E-47A8CDA7CA2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5FA04B-677B-4A45-BFA8-58D1877348D9}" type="pres">
      <dgm:prSet presAssocID="{15B530F8-AF53-44FA-9F9E-47A8CDA7CA23}" presName="parTransOne" presStyleCnt="0"/>
      <dgm:spPr/>
    </dgm:pt>
    <dgm:pt modelId="{8C5BE98E-C8B6-4127-98A5-E9EEBBA2A308}" type="pres">
      <dgm:prSet presAssocID="{15B530F8-AF53-44FA-9F9E-47A8CDA7CA23}" presName="horzOne" presStyleCnt="0"/>
      <dgm:spPr/>
    </dgm:pt>
    <dgm:pt modelId="{7050E99E-F520-42F0-A5CE-CAA63120C2DB}" type="pres">
      <dgm:prSet presAssocID="{C3BD226C-8AAC-4432-9245-4F494772730D}" presName="vertTwo" presStyleCnt="0"/>
      <dgm:spPr/>
    </dgm:pt>
    <dgm:pt modelId="{C2311717-E891-40D1-82DB-608FAAFF7AD9}" type="pres">
      <dgm:prSet presAssocID="{C3BD226C-8AAC-4432-9245-4F494772730D}" presName="txTwo" presStyleLbl="node2" presStyleIdx="0" presStyleCnt="2" custLinFactNeighborX="-4469" custLinFactNeighborY="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6AA78A-497F-4A87-874B-201D780DC938}" type="pres">
      <dgm:prSet presAssocID="{C3BD226C-8AAC-4432-9245-4F494772730D}" presName="horzTwo" presStyleCnt="0"/>
      <dgm:spPr/>
    </dgm:pt>
    <dgm:pt modelId="{1FBD8A1E-6979-4D8C-9E48-D71FFD97BB4F}" type="pres">
      <dgm:prSet presAssocID="{1E996F80-95D7-4F9E-9949-9D0A6726AA11}" presName="sibSpaceTwo" presStyleCnt="0"/>
      <dgm:spPr/>
    </dgm:pt>
    <dgm:pt modelId="{5A59AC08-BCC5-424E-97EB-9E9F0A5770BA}" type="pres">
      <dgm:prSet presAssocID="{266A6C14-0483-46B4-B610-34178D8E2DCB}" presName="vertTwo" presStyleCnt="0"/>
      <dgm:spPr/>
    </dgm:pt>
    <dgm:pt modelId="{FA5CB5DE-B751-47D1-9862-00E983F39B8A}" type="pres">
      <dgm:prSet presAssocID="{266A6C14-0483-46B4-B610-34178D8E2DC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7C994B0-F79E-49E6-A1A5-2FE7F89B701C}" type="pres">
      <dgm:prSet presAssocID="{266A6C14-0483-46B4-B610-34178D8E2DCB}" presName="horzTwo" presStyleCnt="0"/>
      <dgm:spPr/>
    </dgm:pt>
  </dgm:ptLst>
  <dgm:cxnLst>
    <dgm:cxn modelId="{B09E48C7-3841-4342-9E17-B9C49197304A}" srcId="{15B530F8-AF53-44FA-9F9E-47A8CDA7CA23}" destId="{266A6C14-0483-46B4-B610-34178D8E2DCB}" srcOrd="1" destOrd="0" parTransId="{1D905C71-F119-44DB-97CA-31C664FEFA77}" sibTransId="{302FA935-6523-4489-A82A-07B99B010C84}"/>
    <dgm:cxn modelId="{093B2770-F996-4EA0-8AE6-AEB069CE6294}" type="presOf" srcId="{C3BD226C-8AAC-4432-9245-4F494772730D}" destId="{C2311717-E891-40D1-82DB-608FAAFF7AD9}" srcOrd="0" destOrd="0" presId="urn:microsoft.com/office/officeart/2005/8/layout/hierarchy4"/>
    <dgm:cxn modelId="{5B1F1C4A-D8E1-4995-AD02-ED45A6952DC0}" type="presOf" srcId="{9C83C73D-F7F5-4E30-8485-826124C2F964}" destId="{10524E43-5664-497C-8B45-6331550A59B9}" srcOrd="0" destOrd="0" presId="urn:microsoft.com/office/officeart/2005/8/layout/hierarchy4"/>
    <dgm:cxn modelId="{82A69494-F71A-4955-82C3-7D9125E96CBF}" type="presOf" srcId="{15B530F8-AF53-44FA-9F9E-47A8CDA7CA23}" destId="{1981F12C-6035-4103-818F-53E01555CE25}" srcOrd="0" destOrd="0" presId="urn:microsoft.com/office/officeart/2005/8/layout/hierarchy4"/>
    <dgm:cxn modelId="{9CC47C07-FF38-4DA5-9EF4-F0D8A899F358}" srcId="{15B530F8-AF53-44FA-9F9E-47A8CDA7CA23}" destId="{C3BD226C-8AAC-4432-9245-4F494772730D}" srcOrd="0" destOrd="0" parTransId="{9DED861C-268E-42F0-A4CB-438D1AC4D1AF}" sibTransId="{1E996F80-95D7-4F9E-9949-9D0A6726AA11}"/>
    <dgm:cxn modelId="{9EE03D99-67EE-4EB5-884F-19945C2AF47E}" type="presOf" srcId="{266A6C14-0483-46B4-B610-34178D8E2DCB}" destId="{FA5CB5DE-B751-47D1-9862-00E983F39B8A}" srcOrd="0" destOrd="0" presId="urn:microsoft.com/office/officeart/2005/8/layout/hierarchy4"/>
    <dgm:cxn modelId="{53B82239-AD02-4C51-AFB6-53078F355E62}" srcId="{9C83C73D-F7F5-4E30-8485-826124C2F964}" destId="{15B530F8-AF53-44FA-9F9E-47A8CDA7CA23}" srcOrd="0" destOrd="0" parTransId="{4EC157A7-B4DC-46D1-84AD-F34BF3BC0FB3}" sibTransId="{8D7C629C-6ED0-43B7-8234-1DFD4720D83B}"/>
    <dgm:cxn modelId="{AE3BEB4C-9990-49F7-B0DC-108C9D3510A9}" type="presParOf" srcId="{10524E43-5664-497C-8B45-6331550A59B9}" destId="{9D79BE8B-33A0-49C6-8785-F727E30F2705}" srcOrd="0" destOrd="0" presId="urn:microsoft.com/office/officeart/2005/8/layout/hierarchy4"/>
    <dgm:cxn modelId="{2FDE3B2B-5005-408C-8DEE-4425E6E26027}" type="presParOf" srcId="{9D79BE8B-33A0-49C6-8785-F727E30F2705}" destId="{1981F12C-6035-4103-818F-53E01555CE25}" srcOrd="0" destOrd="0" presId="urn:microsoft.com/office/officeart/2005/8/layout/hierarchy4"/>
    <dgm:cxn modelId="{7CA615BB-7FEC-433F-834B-4ED33DB6DED6}" type="presParOf" srcId="{9D79BE8B-33A0-49C6-8785-F727E30F2705}" destId="{785FA04B-677B-4A45-BFA8-58D1877348D9}" srcOrd="1" destOrd="0" presId="urn:microsoft.com/office/officeart/2005/8/layout/hierarchy4"/>
    <dgm:cxn modelId="{60BF3007-E5D0-4B1F-A3A2-076086004123}" type="presParOf" srcId="{9D79BE8B-33A0-49C6-8785-F727E30F2705}" destId="{8C5BE98E-C8B6-4127-98A5-E9EEBBA2A308}" srcOrd="2" destOrd="0" presId="urn:microsoft.com/office/officeart/2005/8/layout/hierarchy4"/>
    <dgm:cxn modelId="{6F45F63A-E1E9-430E-8A5D-0966EB915ED8}" type="presParOf" srcId="{8C5BE98E-C8B6-4127-98A5-E9EEBBA2A308}" destId="{7050E99E-F520-42F0-A5CE-CAA63120C2DB}" srcOrd="0" destOrd="0" presId="urn:microsoft.com/office/officeart/2005/8/layout/hierarchy4"/>
    <dgm:cxn modelId="{F0FC3A09-83D2-4F1D-ADD7-64CF5F03DA95}" type="presParOf" srcId="{7050E99E-F520-42F0-A5CE-CAA63120C2DB}" destId="{C2311717-E891-40D1-82DB-608FAAFF7AD9}" srcOrd="0" destOrd="0" presId="urn:microsoft.com/office/officeart/2005/8/layout/hierarchy4"/>
    <dgm:cxn modelId="{564F271F-172C-4E96-9C20-EED7D42BE43E}" type="presParOf" srcId="{7050E99E-F520-42F0-A5CE-CAA63120C2DB}" destId="{646AA78A-497F-4A87-874B-201D780DC938}" srcOrd="1" destOrd="0" presId="urn:microsoft.com/office/officeart/2005/8/layout/hierarchy4"/>
    <dgm:cxn modelId="{AA21FA2F-4A39-490D-9E3B-9156BD98C077}" type="presParOf" srcId="{8C5BE98E-C8B6-4127-98A5-E9EEBBA2A308}" destId="{1FBD8A1E-6979-4D8C-9E48-D71FFD97BB4F}" srcOrd="1" destOrd="0" presId="urn:microsoft.com/office/officeart/2005/8/layout/hierarchy4"/>
    <dgm:cxn modelId="{343DC05A-5C23-4063-91ED-9489CA74B97B}" type="presParOf" srcId="{8C5BE98E-C8B6-4127-98A5-E9EEBBA2A308}" destId="{5A59AC08-BCC5-424E-97EB-9E9F0A5770BA}" srcOrd="2" destOrd="0" presId="urn:microsoft.com/office/officeart/2005/8/layout/hierarchy4"/>
    <dgm:cxn modelId="{11878505-B269-467A-84B5-B5FE1C64186D}" type="presParOf" srcId="{5A59AC08-BCC5-424E-97EB-9E9F0A5770BA}" destId="{FA5CB5DE-B751-47D1-9862-00E983F39B8A}" srcOrd="0" destOrd="0" presId="urn:microsoft.com/office/officeart/2005/8/layout/hierarchy4"/>
    <dgm:cxn modelId="{B08EE794-B986-44D3-AB32-620FFF037268}" type="presParOf" srcId="{5A59AC08-BCC5-424E-97EB-9E9F0A5770BA}" destId="{17C994B0-F79E-49E6-A1A5-2FE7F89B70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68AB3-5071-47CD-A152-A4A39AF0EA2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8792A71-123F-44C1-8892-716EC9E05780}">
      <dgm:prSet/>
      <dgm:spPr/>
      <dgm:t>
        <a:bodyPr/>
        <a:lstStyle/>
        <a:p>
          <a:pPr rtl="0"/>
          <a:r>
            <a:rPr lang="tr-TR" b="0" dirty="0" smtClean="0"/>
            <a:t>* 1/2/2017 ila 31/12/2017 tarihleri arasında işe alınmış olması</a:t>
          </a:r>
          <a:endParaRPr lang="tr-TR" dirty="0"/>
        </a:p>
      </dgm:t>
    </dgm:pt>
    <dgm:pt modelId="{D3646EB0-3155-41CF-8C2A-F774850FA53C}" type="parTrans" cxnId="{1F733E15-36F5-4D30-8014-24FB97FBDB2B}">
      <dgm:prSet/>
      <dgm:spPr/>
      <dgm:t>
        <a:bodyPr/>
        <a:lstStyle/>
        <a:p>
          <a:endParaRPr lang="tr-TR"/>
        </a:p>
      </dgm:t>
    </dgm:pt>
    <dgm:pt modelId="{D8A77306-3EE8-4DDC-B130-0471B915C9F2}" type="sibTrans" cxnId="{1F733E15-36F5-4D30-8014-24FB97FBDB2B}">
      <dgm:prSet/>
      <dgm:spPr/>
      <dgm:t>
        <a:bodyPr/>
        <a:lstStyle/>
        <a:p>
          <a:endParaRPr lang="tr-TR"/>
        </a:p>
      </dgm:t>
    </dgm:pt>
    <dgm:pt modelId="{A9AED938-DB4F-4D86-90BB-66619272998E}">
      <dgm:prSet/>
      <dgm:spPr/>
      <dgm:t>
        <a:bodyPr/>
        <a:lstStyle/>
        <a:p>
          <a:pPr rtl="0"/>
          <a:r>
            <a:rPr lang="tr-TR" b="0" dirty="0" smtClean="0"/>
            <a:t>*İşe giriş tarihi itibariyle işe alındıkları tarihten önceki 3 ay işsiz olması</a:t>
          </a:r>
          <a:endParaRPr lang="tr-TR" dirty="0"/>
        </a:p>
      </dgm:t>
    </dgm:pt>
    <dgm:pt modelId="{F4167B1D-9F5C-4503-BE77-802826F87C64}" type="parTrans" cxnId="{51B04625-CF37-45E9-9FF5-97C6690CD386}">
      <dgm:prSet/>
      <dgm:spPr/>
      <dgm:t>
        <a:bodyPr/>
        <a:lstStyle/>
        <a:p>
          <a:endParaRPr lang="tr-TR"/>
        </a:p>
      </dgm:t>
    </dgm:pt>
    <dgm:pt modelId="{73C7F371-9F50-4D57-BB71-E39B46968D79}" type="sibTrans" cxnId="{51B04625-CF37-45E9-9FF5-97C6690CD386}">
      <dgm:prSet/>
      <dgm:spPr/>
      <dgm:t>
        <a:bodyPr/>
        <a:lstStyle/>
        <a:p>
          <a:endParaRPr lang="tr-TR"/>
        </a:p>
      </dgm:t>
    </dgm:pt>
    <dgm:pt modelId="{8E6712E2-8397-461C-8FEE-44F5433C670B}">
      <dgm:prSet/>
      <dgm:spPr/>
      <dgm:t>
        <a:bodyPr/>
        <a:lstStyle/>
        <a:p>
          <a:pPr algn="l" rtl="0"/>
          <a:r>
            <a:rPr lang="tr-TR" b="0" smtClean="0"/>
            <a:t>*Türkiye İş Kurumu’na kayıtlı işsiz olması</a:t>
          </a:r>
          <a:endParaRPr lang="tr-TR" dirty="0"/>
        </a:p>
      </dgm:t>
    </dgm:pt>
    <dgm:pt modelId="{35D7FA69-11D7-4BE0-9B02-BEFD35A44ED3}" type="parTrans" cxnId="{140BCBC2-847F-4038-95A8-FCF99D72F0CC}">
      <dgm:prSet/>
      <dgm:spPr/>
      <dgm:t>
        <a:bodyPr/>
        <a:lstStyle/>
        <a:p>
          <a:endParaRPr lang="tr-TR"/>
        </a:p>
      </dgm:t>
    </dgm:pt>
    <dgm:pt modelId="{7B79D4CC-2CA9-4397-B092-1877414A6C99}" type="sibTrans" cxnId="{140BCBC2-847F-4038-95A8-FCF99D72F0CC}">
      <dgm:prSet/>
      <dgm:spPr/>
      <dgm:t>
        <a:bodyPr/>
        <a:lstStyle/>
        <a:p>
          <a:endParaRPr lang="tr-TR"/>
        </a:p>
      </dgm:t>
    </dgm:pt>
    <dgm:pt modelId="{C53E75B8-5465-4820-A80F-9319984A9152}" type="pres">
      <dgm:prSet presAssocID="{25D68AB3-5071-47CD-A152-A4A39AF0EA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3155A678-ACA5-4053-8F62-FE3CE96A9941}" type="pres">
      <dgm:prSet presAssocID="{25D68AB3-5071-47CD-A152-A4A39AF0EA2A}" presName="Name1" presStyleCnt="0"/>
      <dgm:spPr/>
    </dgm:pt>
    <dgm:pt modelId="{8FDAFB11-69D9-43B8-B63F-0CF526F3DA22}" type="pres">
      <dgm:prSet presAssocID="{25D68AB3-5071-47CD-A152-A4A39AF0EA2A}" presName="cycle" presStyleCnt="0"/>
      <dgm:spPr/>
    </dgm:pt>
    <dgm:pt modelId="{88EFE54B-2DCB-4A0A-8FF1-567B99D5A182}" type="pres">
      <dgm:prSet presAssocID="{25D68AB3-5071-47CD-A152-A4A39AF0EA2A}" presName="srcNode" presStyleLbl="node1" presStyleIdx="0" presStyleCnt="3"/>
      <dgm:spPr/>
    </dgm:pt>
    <dgm:pt modelId="{44E39EF0-B380-4A39-ACDC-7CAC167E3652}" type="pres">
      <dgm:prSet presAssocID="{25D68AB3-5071-47CD-A152-A4A39AF0EA2A}" presName="conn" presStyleLbl="parChTrans1D2" presStyleIdx="0" presStyleCnt="1"/>
      <dgm:spPr/>
      <dgm:t>
        <a:bodyPr/>
        <a:lstStyle/>
        <a:p>
          <a:endParaRPr lang="tr-TR"/>
        </a:p>
      </dgm:t>
    </dgm:pt>
    <dgm:pt modelId="{1F02E9FB-EA43-47FF-86BD-B723FC69C290}" type="pres">
      <dgm:prSet presAssocID="{25D68AB3-5071-47CD-A152-A4A39AF0EA2A}" presName="extraNode" presStyleLbl="node1" presStyleIdx="0" presStyleCnt="3"/>
      <dgm:spPr/>
    </dgm:pt>
    <dgm:pt modelId="{3A988DBE-FD05-4718-87B9-B0A5D2521EE8}" type="pres">
      <dgm:prSet presAssocID="{25D68AB3-5071-47CD-A152-A4A39AF0EA2A}" presName="dstNode" presStyleLbl="node1" presStyleIdx="0" presStyleCnt="3"/>
      <dgm:spPr/>
    </dgm:pt>
    <dgm:pt modelId="{B5F1C1D1-5B7C-48B9-8E28-89170FF031FF}" type="pres">
      <dgm:prSet presAssocID="{48792A71-123F-44C1-8892-716EC9E057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4AC7C9-E729-4D32-80F9-32F976599AA9}" type="pres">
      <dgm:prSet presAssocID="{48792A71-123F-44C1-8892-716EC9E05780}" presName="accent_1" presStyleCnt="0"/>
      <dgm:spPr/>
    </dgm:pt>
    <dgm:pt modelId="{E9A82F02-EA7E-418A-A235-3D686B8F732A}" type="pres">
      <dgm:prSet presAssocID="{48792A71-123F-44C1-8892-716EC9E05780}" presName="accentRepeatNode" presStyleLbl="solidFgAcc1" presStyleIdx="0" presStyleCnt="3"/>
      <dgm:spPr/>
    </dgm:pt>
    <dgm:pt modelId="{9C8F8A89-139E-4423-800A-FAA07973B9C8}" type="pres">
      <dgm:prSet presAssocID="{A9AED938-DB4F-4D86-90BB-66619272998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F1F528-0C6E-4DEB-80C0-1E116F457499}" type="pres">
      <dgm:prSet presAssocID="{A9AED938-DB4F-4D86-90BB-66619272998E}" presName="accent_2" presStyleCnt="0"/>
      <dgm:spPr/>
    </dgm:pt>
    <dgm:pt modelId="{ED9C68F1-A6E0-46DE-8B80-6189CA6FE841}" type="pres">
      <dgm:prSet presAssocID="{A9AED938-DB4F-4D86-90BB-66619272998E}" presName="accentRepeatNode" presStyleLbl="solidFgAcc1" presStyleIdx="1" presStyleCnt="3"/>
      <dgm:spPr/>
    </dgm:pt>
    <dgm:pt modelId="{20EA42E3-E998-4BE6-B198-DB9C79421D1D}" type="pres">
      <dgm:prSet presAssocID="{8E6712E2-8397-461C-8FEE-44F5433C670B}" presName="text_3" presStyleLbl="node1" presStyleIdx="2" presStyleCnt="3" custScaleX="56663" custLinFactNeighborX="-19731" custLinFactNeighborY="20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B9DCAC-97BD-4B30-AD2A-E08D4E1F4D35}" type="pres">
      <dgm:prSet presAssocID="{8E6712E2-8397-461C-8FEE-44F5433C670B}" presName="accent_3" presStyleCnt="0"/>
      <dgm:spPr/>
    </dgm:pt>
    <dgm:pt modelId="{B1523C5E-F99C-4D92-935F-98A284EB4789}" type="pres">
      <dgm:prSet presAssocID="{8E6712E2-8397-461C-8FEE-44F5433C670B}" presName="accentRepeatNode" presStyleLbl="solidFgAcc1" presStyleIdx="2" presStyleCnt="3"/>
      <dgm:spPr/>
    </dgm:pt>
  </dgm:ptLst>
  <dgm:cxnLst>
    <dgm:cxn modelId="{DB3FFA57-2FA1-4F77-90DB-0CE985417DA3}" type="presOf" srcId="{25D68AB3-5071-47CD-A152-A4A39AF0EA2A}" destId="{C53E75B8-5465-4820-A80F-9319984A9152}" srcOrd="0" destOrd="0" presId="urn:microsoft.com/office/officeart/2008/layout/VerticalCurvedList"/>
    <dgm:cxn modelId="{1F733E15-36F5-4D30-8014-24FB97FBDB2B}" srcId="{25D68AB3-5071-47CD-A152-A4A39AF0EA2A}" destId="{48792A71-123F-44C1-8892-716EC9E05780}" srcOrd="0" destOrd="0" parTransId="{D3646EB0-3155-41CF-8C2A-F774850FA53C}" sibTransId="{D8A77306-3EE8-4DDC-B130-0471B915C9F2}"/>
    <dgm:cxn modelId="{5E056FB4-110D-4F3E-9CE7-3198B3BBA343}" type="presOf" srcId="{8E6712E2-8397-461C-8FEE-44F5433C670B}" destId="{20EA42E3-E998-4BE6-B198-DB9C79421D1D}" srcOrd="0" destOrd="0" presId="urn:microsoft.com/office/officeart/2008/layout/VerticalCurvedList"/>
    <dgm:cxn modelId="{A07B1BC3-6004-498A-A44B-7B896A83F201}" type="presOf" srcId="{D8A77306-3EE8-4DDC-B130-0471B915C9F2}" destId="{44E39EF0-B380-4A39-ACDC-7CAC167E3652}" srcOrd="0" destOrd="0" presId="urn:microsoft.com/office/officeart/2008/layout/VerticalCurvedList"/>
    <dgm:cxn modelId="{5A93041E-C46A-469C-86A2-B24B59EF6BFC}" type="presOf" srcId="{A9AED938-DB4F-4D86-90BB-66619272998E}" destId="{9C8F8A89-139E-4423-800A-FAA07973B9C8}" srcOrd="0" destOrd="0" presId="urn:microsoft.com/office/officeart/2008/layout/VerticalCurvedList"/>
    <dgm:cxn modelId="{40281085-3EC1-41DD-B006-5A68F280CB9B}" type="presOf" srcId="{48792A71-123F-44C1-8892-716EC9E05780}" destId="{B5F1C1D1-5B7C-48B9-8E28-89170FF031FF}" srcOrd="0" destOrd="0" presId="urn:microsoft.com/office/officeart/2008/layout/VerticalCurvedList"/>
    <dgm:cxn modelId="{51B04625-CF37-45E9-9FF5-97C6690CD386}" srcId="{25D68AB3-5071-47CD-A152-A4A39AF0EA2A}" destId="{A9AED938-DB4F-4D86-90BB-66619272998E}" srcOrd="1" destOrd="0" parTransId="{F4167B1D-9F5C-4503-BE77-802826F87C64}" sibTransId="{73C7F371-9F50-4D57-BB71-E39B46968D79}"/>
    <dgm:cxn modelId="{140BCBC2-847F-4038-95A8-FCF99D72F0CC}" srcId="{25D68AB3-5071-47CD-A152-A4A39AF0EA2A}" destId="{8E6712E2-8397-461C-8FEE-44F5433C670B}" srcOrd="2" destOrd="0" parTransId="{35D7FA69-11D7-4BE0-9B02-BEFD35A44ED3}" sibTransId="{7B79D4CC-2CA9-4397-B092-1877414A6C99}"/>
    <dgm:cxn modelId="{3DEE2029-46BF-46CA-BF39-B7FDB4FEC2BB}" type="presParOf" srcId="{C53E75B8-5465-4820-A80F-9319984A9152}" destId="{3155A678-ACA5-4053-8F62-FE3CE96A9941}" srcOrd="0" destOrd="0" presId="urn:microsoft.com/office/officeart/2008/layout/VerticalCurvedList"/>
    <dgm:cxn modelId="{45ABA15A-74DB-4C9F-B2E6-B50CEFE55CBB}" type="presParOf" srcId="{3155A678-ACA5-4053-8F62-FE3CE96A9941}" destId="{8FDAFB11-69D9-43B8-B63F-0CF526F3DA22}" srcOrd="0" destOrd="0" presId="urn:microsoft.com/office/officeart/2008/layout/VerticalCurvedList"/>
    <dgm:cxn modelId="{47E10175-8315-472B-B71B-589A45342528}" type="presParOf" srcId="{8FDAFB11-69D9-43B8-B63F-0CF526F3DA22}" destId="{88EFE54B-2DCB-4A0A-8FF1-567B99D5A182}" srcOrd="0" destOrd="0" presId="urn:microsoft.com/office/officeart/2008/layout/VerticalCurvedList"/>
    <dgm:cxn modelId="{580DA2D2-53F8-4517-85BC-C5FB2534B7CE}" type="presParOf" srcId="{8FDAFB11-69D9-43B8-B63F-0CF526F3DA22}" destId="{44E39EF0-B380-4A39-ACDC-7CAC167E3652}" srcOrd="1" destOrd="0" presId="urn:microsoft.com/office/officeart/2008/layout/VerticalCurvedList"/>
    <dgm:cxn modelId="{C1B9A604-5805-4D61-B264-0389B5C76716}" type="presParOf" srcId="{8FDAFB11-69D9-43B8-B63F-0CF526F3DA22}" destId="{1F02E9FB-EA43-47FF-86BD-B723FC69C290}" srcOrd="2" destOrd="0" presId="urn:microsoft.com/office/officeart/2008/layout/VerticalCurvedList"/>
    <dgm:cxn modelId="{D03B990F-EE30-413C-8095-CDEC4B11549F}" type="presParOf" srcId="{8FDAFB11-69D9-43B8-B63F-0CF526F3DA22}" destId="{3A988DBE-FD05-4718-87B9-B0A5D2521EE8}" srcOrd="3" destOrd="0" presId="urn:microsoft.com/office/officeart/2008/layout/VerticalCurvedList"/>
    <dgm:cxn modelId="{3D6951BC-DFF7-4C74-91FC-2ED55F874A36}" type="presParOf" srcId="{3155A678-ACA5-4053-8F62-FE3CE96A9941}" destId="{B5F1C1D1-5B7C-48B9-8E28-89170FF031FF}" srcOrd="1" destOrd="0" presId="urn:microsoft.com/office/officeart/2008/layout/VerticalCurvedList"/>
    <dgm:cxn modelId="{938445B2-2188-4D40-8C0A-D36D406EDA37}" type="presParOf" srcId="{3155A678-ACA5-4053-8F62-FE3CE96A9941}" destId="{3B4AC7C9-E729-4D32-80F9-32F976599AA9}" srcOrd="2" destOrd="0" presId="urn:microsoft.com/office/officeart/2008/layout/VerticalCurvedList"/>
    <dgm:cxn modelId="{FE028E6D-7C5A-4EC1-A9C1-80F0F817B3E1}" type="presParOf" srcId="{3B4AC7C9-E729-4D32-80F9-32F976599AA9}" destId="{E9A82F02-EA7E-418A-A235-3D686B8F732A}" srcOrd="0" destOrd="0" presId="urn:microsoft.com/office/officeart/2008/layout/VerticalCurvedList"/>
    <dgm:cxn modelId="{675B423B-5F9F-4DF0-80DD-481BE7938497}" type="presParOf" srcId="{3155A678-ACA5-4053-8F62-FE3CE96A9941}" destId="{9C8F8A89-139E-4423-800A-FAA07973B9C8}" srcOrd="3" destOrd="0" presId="urn:microsoft.com/office/officeart/2008/layout/VerticalCurvedList"/>
    <dgm:cxn modelId="{9A1B7A34-D9D0-4344-B595-1F3A037E4E6A}" type="presParOf" srcId="{3155A678-ACA5-4053-8F62-FE3CE96A9941}" destId="{58F1F528-0C6E-4DEB-80C0-1E116F457499}" srcOrd="4" destOrd="0" presId="urn:microsoft.com/office/officeart/2008/layout/VerticalCurvedList"/>
    <dgm:cxn modelId="{EC06CAF7-0319-4AC1-82CE-E0E90E2B7219}" type="presParOf" srcId="{58F1F528-0C6E-4DEB-80C0-1E116F457499}" destId="{ED9C68F1-A6E0-46DE-8B80-6189CA6FE841}" srcOrd="0" destOrd="0" presId="urn:microsoft.com/office/officeart/2008/layout/VerticalCurvedList"/>
    <dgm:cxn modelId="{7C43089D-AA41-4E23-9786-04740065642B}" type="presParOf" srcId="{3155A678-ACA5-4053-8F62-FE3CE96A9941}" destId="{20EA42E3-E998-4BE6-B198-DB9C79421D1D}" srcOrd="5" destOrd="0" presId="urn:microsoft.com/office/officeart/2008/layout/VerticalCurvedList"/>
    <dgm:cxn modelId="{CF238056-B3BC-4B75-BD37-CE3D1537737C}" type="presParOf" srcId="{3155A678-ACA5-4053-8F62-FE3CE96A9941}" destId="{B3B9DCAC-97BD-4B30-AD2A-E08D4E1F4D35}" srcOrd="6" destOrd="0" presId="urn:microsoft.com/office/officeart/2008/layout/VerticalCurvedList"/>
    <dgm:cxn modelId="{A1BD929C-BFB6-47CE-9D75-C0BF6E045983}" type="presParOf" srcId="{B3B9DCAC-97BD-4B30-AD2A-E08D4E1F4D35}" destId="{B1523C5E-F99C-4D92-935F-98A284EB4789}" srcOrd="0" destOrd="0" presId="urn:microsoft.com/office/officeart/2008/layout/VerticalCurvedList"/>
  </dgm:cxnLst>
  <dgm:bg>
    <a:solidFill>
      <a:schemeClr val="bg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D14A5-6427-46BF-9410-840517122DA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3DD379-EB0F-4F54-8B3C-F335DF03A944}">
      <dgm:prSet/>
      <dgm:spPr/>
      <dgm:t>
        <a:bodyPr/>
        <a:lstStyle/>
        <a:p>
          <a:pPr rtl="0"/>
          <a:r>
            <a:rPr lang="tr-TR" b="0" dirty="0" smtClean="0"/>
            <a:t>* Özel sektör işverenine ya da 5510 sayılı Kanunun ek 9 uncu maddesinin birinci fıkrası kapsamındaki işverene ait olması,</a:t>
          </a:r>
          <a:endParaRPr lang="tr-TR" dirty="0"/>
        </a:p>
      </dgm:t>
    </dgm:pt>
    <dgm:pt modelId="{5FC437EE-BD90-4CDA-8361-7C369348A750}" type="parTrans" cxnId="{34930785-8734-464C-B46E-01B03EA86E38}">
      <dgm:prSet/>
      <dgm:spPr/>
      <dgm:t>
        <a:bodyPr/>
        <a:lstStyle/>
        <a:p>
          <a:endParaRPr lang="tr-TR"/>
        </a:p>
      </dgm:t>
    </dgm:pt>
    <dgm:pt modelId="{9DDF77BE-1693-40C2-A525-F5053CFC6AA3}" type="sibTrans" cxnId="{34930785-8734-464C-B46E-01B03EA86E38}">
      <dgm:prSet/>
      <dgm:spPr/>
      <dgm:t>
        <a:bodyPr/>
        <a:lstStyle/>
        <a:p>
          <a:endParaRPr lang="tr-TR"/>
        </a:p>
      </dgm:t>
    </dgm:pt>
    <dgm:pt modelId="{3F088412-F92D-4F2A-805E-7684743BDECA}">
      <dgm:prSet/>
      <dgm:spPr/>
      <dgm:t>
        <a:bodyPr/>
        <a:lstStyle/>
        <a:p>
          <a:pPr rtl="0"/>
          <a:r>
            <a:rPr lang="tr-TR" b="0" dirty="0" smtClean="0"/>
            <a:t>* </a:t>
          </a:r>
          <a:r>
            <a:rPr lang="tr-TR" b="0" u="sng" dirty="0" smtClean="0"/>
            <a:t>Sigortalının işe alındığı işyerine ait 2016 yılı Aralık ayına ilişkin aylık prim ve hizmet belgelerindeki sigortalı sayısına ilave olarak çalıştırılması</a:t>
          </a:r>
          <a:endParaRPr lang="tr-TR" u="sng" dirty="0"/>
        </a:p>
      </dgm:t>
    </dgm:pt>
    <dgm:pt modelId="{897F50D2-93C6-4691-A325-EB1E6A463C51}" type="parTrans" cxnId="{2D713BD7-8123-46A1-8415-7D8CBF66AB0C}">
      <dgm:prSet/>
      <dgm:spPr/>
      <dgm:t>
        <a:bodyPr/>
        <a:lstStyle/>
        <a:p>
          <a:endParaRPr lang="tr-TR"/>
        </a:p>
      </dgm:t>
    </dgm:pt>
    <dgm:pt modelId="{329BD51B-9366-4B6D-9569-53ECE9384762}" type="sibTrans" cxnId="{2D713BD7-8123-46A1-8415-7D8CBF66AB0C}">
      <dgm:prSet/>
      <dgm:spPr/>
      <dgm:t>
        <a:bodyPr/>
        <a:lstStyle/>
        <a:p>
          <a:endParaRPr lang="tr-TR"/>
        </a:p>
      </dgm:t>
    </dgm:pt>
    <dgm:pt modelId="{50B79B5B-2142-425B-AE9E-FBCA0C76AC21}">
      <dgm:prSet/>
      <dgm:spPr/>
      <dgm:t>
        <a:bodyPr/>
        <a:lstStyle/>
        <a:p>
          <a:pPr rtl="0"/>
          <a:r>
            <a:rPr lang="tr-TR" b="0" dirty="0" smtClean="0"/>
            <a:t>* Aylık prim ve hizmet belgelerinin yasal süresi içinde SGK ‘ya verilmesi,</a:t>
          </a:r>
          <a:endParaRPr lang="tr-TR" dirty="0"/>
        </a:p>
      </dgm:t>
    </dgm:pt>
    <dgm:pt modelId="{791248FF-A3DB-4D41-B678-6025CF98A3D7}" type="parTrans" cxnId="{E7044642-A0BC-4247-84BC-78A76716A0FD}">
      <dgm:prSet/>
      <dgm:spPr/>
      <dgm:t>
        <a:bodyPr/>
        <a:lstStyle/>
        <a:p>
          <a:endParaRPr lang="tr-TR"/>
        </a:p>
      </dgm:t>
    </dgm:pt>
    <dgm:pt modelId="{69930EBF-3023-4D10-97D8-7B506938C914}" type="sibTrans" cxnId="{E7044642-A0BC-4247-84BC-78A76716A0FD}">
      <dgm:prSet/>
      <dgm:spPr/>
      <dgm:t>
        <a:bodyPr/>
        <a:lstStyle/>
        <a:p>
          <a:endParaRPr lang="tr-TR"/>
        </a:p>
      </dgm:t>
    </dgm:pt>
    <dgm:pt modelId="{2D6CD7EC-0E50-4F99-94A8-57C61DA6B0D3}" type="pres">
      <dgm:prSet presAssocID="{D17D14A5-6427-46BF-9410-840517122D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FFED763D-D6B7-43BF-AD5F-5EEB2EB4DF42}" type="pres">
      <dgm:prSet presAssocID="{D17D14A5-6427-46BF-9410-840517122DA6}" presName="Name1" presStyleCnt="0"/>
      <dgm:spPr/>
    </dgm:pt>
    <dgm:pt modelId="{687FB4E9-3B73-478D-A2EA-8941BB96EF29}" type="pres">
      <dgm:prSet presAssocID="{D17D14A5-6427-46BF-9410-840517122DA6}" presName="cycle" presStyleCnt="0"/>
      <dgm:spPr/>
    </dgm:pt>
    <dgm:pt modelId="{2EA212FE-036E-45A6-B62C-4383207221AE}" type="pres">
      <dgm:prSet presAssocID="{D17D14A5-6427-46BF-9410-840517122DA6}" presName="srcNode" presStyleLbl="node1" presStyleIdx="0" presStyleCnt="3"/>
      <dgm:spPr/>
    </dgm:pt>
    <dgm:pt modelId="{2A3CCA31-B6CC-4DA3-9039-FD6A3B3A5E3A}" type="pres">
      <dgm:prSet presAssocID="{D17D14A5-6427-46BF-9410-840517122DA6}" presName="conn" presStyleLbl="parChTrans1D2" presStyleIdx="0" presStyleCnt="1"/>
      <dgm:spPr/>
      <dgm:t>
        <a:bodyPr/>
        <a:lstStyle/>
        <a:p>
          <a:endParaRPr lang="tr-TR"/>
        </a:p>
      </dgm:t>
    </dgm:pt>
    <dgm:pt modelId="{471C8503-8911-4A01-825A-B89A17F7FFC3}" type="pres">
      <dgm:prSet presAssocID="{D17D14A5-6427-46BF-9410-840517122DA6}" presName="extraNode" presStyleLbl="node1" presStyleIdx="0" presStyleCnt="3"/>
      <dgm:spPr/>
    </dgm:pt>
    <dgm:pt modelId="{E65C6351-6E61-4F25-B559-386B72ADAFDA}" type="pres">
      <dgm:prSet presAssocID="{D17D14A5-6427-46BF-9410-840517122DA6}" presName="dstNode" presStyleLbl="node1" presStyleIdx="0" presStyleCnt="3"/>
      <dgm:spPr/>
    </dgm:pt>
    <dgm:pt modelId="{A75210E9-228C-428F-AF36-6062C5733B7E}" type="pres">
      <dgm:prSet presAssocID="{083DD379-EB0F-4F54-8B3C-F335DF03A94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7A1E6A-84E0-4E62-A83E-09D774A228DA}" type="pres">
      <dgm:prSet presAssocID="{083DD379-EB0F-4F54-8B3C-F335DF03A944}" presName="accent_1" presStyleCnt="0"/>
      <dgm:spPr/>
    </dgm:pt>
    <dgm:pt modelId="{64DBE33D-9D47-4F19-8005-2E8DA6465789}" type="pres">
      <dgm:prSet presAssocID="{083DD379-EB0F-4F54-8B3C-F335DF03A944}" presName="accentRepeatNode" presStyleLbl="solidFgAcc1" presStyleIdx="0" presStyleCnt="3"/>
      <dgm:spPr/>
    </dgm:pt>
    <dgm:pt modelId="{B30E03E5-9D2F-442B-9B31-349A949CBA8B}" type="pres">
      <dgm:prSet presAssocID="{3F088412-F92D-4F2A-805E-7684743BDECA}" presName="text_2" presStyleLbl="node1" presStyleIdx="1" presStyleCnt="3" custScaleY="1258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013513-5E83-468A-8583-3D94B27550DD}" type="pres">
      <dgm:prSet presAssocID="{3F088412-F92D-4F2A-805E-7684743BDECA}" presName="accent_2" presStyleCnt="0"/>
      <dgm:spPr/>
    </dgm:pt>
    <dgm:pt modelId="{A4CF9615-1759-4DB8-A708-69907C307C1C}" type="pres">
      <dgm:prSet presAssocID="{3F088412-F92D-4F2A-805E-7684743BDECA}" presName="accentRepeatNode" presStyleLbl="solidFgAcc1" presStyleIdx="1" presStyleCnt="3"/>
      <dgm:spPr/>
    </dgm:pt>
    <dgm:pt modelId="{0EE7FCA8-0D36-47BB-BB7E-0399053E2725}" type="pres">
      <dgm:prSet presAssocID="{50B79B5B-2142-425B-AE9E-FBCA0C76AC21}" presName="text_3" presStyleLbl="node1" presStyleIdx="2" presStyleCnt="3" custScaleX="46976" custScaleY="140454" custLinFactNeighborX="-23340" custLinFactNeighborY="2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92CF86-D9AB-4421-80B1-86A3A8B11A41}" type="pres">
      <dgm:prSet presAssocID="{50B79B5B-2142-425B-AE9E-FBCA0C76AC21}" presName="accent_3" presStyleCnt="0"/>
      <dgm:spPr/>
    </dgm:pt>
    <dgm:pt modelId="{7D502510-7EF0-41A8-8FE2-C0107305630A}" type="pres">
      <dgm:prSet presAssocID="{50B79B5B-2142-425B-AE9E-FBCA0C76AC21}" presName="accentRepeatNode" presStyleLbl="solidFgAcc1" presStyleIdx="2" presStyleCnt="3"/>
      <dgm:spPr/>
    </dgm:pt>
  </dgm:ptLst>
  <dgm:cxnLst>
    <dgm:cxn modelId="{679F5046-A7A3-4249-A65E-6B9CD2EAB37B}" type="presOf" srcId="{D17D14A5-6427-46BF-9410-840517122DA6}" destId="{2D6CD7EC-0E50-4F99-94A8-57C61DA6B0D3}" srcOrd="0" destOrd="0" presId="urn:microsoft.com/office/officeart/2008/layout/VerticalCurvedList"/>
    <dgm:cxn modelId="{F6BFBC5A-67C1-4986-BC76-990D3A078F81}" type="presOf" srcId="{9DDF77BE-1693-40C2-A525-F5053CFC6AA3}" destId="{2A3CCA31-B6CC-4DA3-9039-FD6A3B3A5E3A}" srcOrd="0" destOrd="0" presId="urn:microsoft.com/office/officeart/2008/layout/VerticalCurvedList"/>
    <dgm:cxn modelId="{389F72F7-DD2C-4C2B-9B42-821923CE5064}" type="presOf" srcId="{50B79B5B-2142-425B-AE9E-FBCA0C76AC21}" destId="{0EE7FCA8-0D36-47BB-BB7E-0399053E2725}" srcOrd="0" destOrd="0" presId="urn:microsoft.com/office/officeart/2008/layout/VerticalCurvedList"/>
    <dgm:cxn modelId="{E7044642-A0BC-4247-84BC-78A76716A0FD}" srcId="{D17D14A5-6427-46BF-9410-840517122DA6}" destId="{50B79B5B-2142-425B-AE9E-FBCA0C76AC21}" srcOrd="2" destOrd="0" parTransId="{791248FF-A3DB-4D41-B678-6025CF98A3D7}" sibTransId="{69930EBF-3023-4D10-97D8-7B506938C914}"/>
    <dgm:cxn modelId="{68F9FB9E-E631-4949-BF95-259B0E3D155A}" type="presOf" srcId="{3F088412-F92D-4F2A-805E-7684743BDECA}" destId="{B30E03E5-9D2F-442B-9B31-349A949CBA8B}" srcOrd="0" destOrd="0" presId="urn:microsoft.com/office/officeart/2008/layout/VerticalCurvedList"/>
    <dgm:cxn modelId="{99C97318-17B2-4980-B87B-56D3190F0C2E}" type="presOf" srcId="{083DD379-EB0F-4F54-8B3C-F335DF03A944}" destId="{A75210E9-228C-428F-AF36-6062C5733B7E}" srcOrd="0" destOrd="0" presId="urn:microsoft.com/office/officeart/2008/layout/VerticalCurvedList"/>
    <dgm:cxn modelId="{34930785-8734-464C-B46E-01B03EA86E38}" srcId="{D17D14A5-6427-46BF-9410-840517122DA6}" destId="{083DD379-EB0F-4F54-8B3C-F335DF03A944}" srcOrd="0" destOrd="0" parTransId="{5FC437EE-BD90-4CDA-8361-7C369348A750}" sibTransId="{9DDF77BE-1693-40C2-A525-F5053CFC6AA3}"/>
    <dgm:cxn modelId="{2D713BD7-8123-46A1-8415-7D8CBF66AB0C}" srcId="{D17D14A5-6427-46BF-9410-840517122DA6}" destId="{3F088412-F92D-4F2A-805E-7684743BDECA}" srcOrd="1" destOrd="0" parTransId="{897F50D2-93C6-4691-A325-EB1E6A463C51}" sibTransId="{329BD51B-9366-4B6D-9569-53ECE9384762}"/>
    <dgm:cxn modelId="{AD7AFC0F-F8CF-497F-91E0-510BE07F2470}" type="presParOf" srcId="{2D6CD7EC-0E50-4F99-94A8-57C61DA6B0D3}" destId="{FFED763D-D6B7-43BF-AD5F-5EEB2EB4DF42}" srcOrd="0" destOrd="0" presId="urn:microsoft.com/office/officeart/2008/layout/VerticalCurvedList"/>
    <dgm:cxn modelId="{E9F90D01-4001-4C0D-8882-F486C3C30515}" type="presParOf" srcId="{FFED763D-D6B7-43BF-AD5F-5EEB2EB4DF42}" destId="{687FB4E9-3B73-478D-A2EA-8941BB96EF29}" srcOrd="0" destOrd="0" presId="urn:microsoft.com/office/officeart/2008/layout/VerticalCurvedList"/>
    <dgm:cxn modelId="{0489E119-EC39-47EC-9708-2DF2021B51A2}" type="presParOf" srcId="{687FB4E9-3B73-478D-A2EA-8941BB96EF29}" destId="{2EA212FE-036E-45A6-B62C-4383207221AE}" srcOrd="0" destOrd="0" presId="urn:microsoft.com/office/officeart/2008/layout/VerticalCurvedList"/>
    <dgm:cxn modelId="{45C35D57-DE93-4FE7-BAFC-F4FB3BE8F4E0}" type="presParOf" srcId="{687FB4E9-3B73-478D-A2EA-8941BB96EF29}" destId="{2A3CCA31-B6CC-4DA3-9039-FD6A3B3A5E3A}" srcOrd="1" destOrd="0" presId="urn:microsoft.com/office/officeart/2008/layout/VerticalCurvedList"/>
    <dgm:cxn modelId="{AA02338F-8255-434A-8214-7CE6B4F36F15}" type="presParOf" srcId="{687FB4E9-3B73-478D-A2EA-8941BB96EF29}" destId="{471C8503-8911-4A01-825A-B89A17F7FFC3}" srcOrd="2" destOrd="0" presId="urn:microsoft.com/office/officeart/2008/layout/VerticalCurvedList"/>
    <dgm:cxn modelId="{F5206129-F57D-4DF6-ABF9-04EA431315AB}" type="presParOf" srcId="{687FB4E9-3B73-478D-A2EA-8941BB96EF29}" destId="{E65C6351-6E61-4F25-B559-386B72ADAFDA}" srcOrd="3" destOrd="0" presId="urn:microsoft.com/office/officeart/2008/layout/VerticalCurvedList"/>
    <dgm:cxn modelId="{613DA10C-B01C-4C25-B8F5-FF5EB97AF2C7}" type="presParOf" srcId="{FFED763D-D6B7-43BF-AD5F-5EEB2EB4DF42}" destId="{A75210E9-228C-428F-AF36-6062C5733B7E}" srcOrd="1" destOrd="0" presId="urn:microsoft.com/office/officeart/2008/layout/VerticalCurvedList"/>
    <dgm:cxn modelId="{CD5D6FEC-1AE9-4574-B41B-BDC0B5B804D4}" type="presParOf" srcId="{FFED763D-D6B7-43BF-AD5F-5EEB2EB4DF42}" destId="{927A1E6A-84E0-4E62-A83E-09D774A228DA}" srcOrd="2" destOrd="0" presId="urn:microsoft.com/office/officeart/2008/layout/VerticalCurvedList"/>
    <dgm:cxn modelId="{DE669363-3A58-44C3-80F8-DE1341793342}" type="presParOf" srcId="{927A1E6A-84E0-4E62-A83E-09D774A228DA}" destId="{64DBE33D-9D47-4F19-8005-2E8DA6465789}" srcOrd="0" destOrd="0" presId="urn:microsoft.com/office/officeart/2008/layout/VerticalCurvedList"/>
    <dgm:cxn modelId="{FCAEE295-5D21-46CF-9CA6-EF17302849E2}" type="presParOf" srcId="{FFED763D-D6B7-43BF-AD5F-5EEB2EB4DF42}" destId="{B30E03E5-9D2F-442B-9B31-349A949CBA8B}" srcOrd="3" destOrd="0" presId="urn:microsoft.com/office/officeart/2008/layout/VerticalCurvedList"/>
    <dgm:cxn modelId="{A355E6CE-582B-489E-9DA1-03B30C90995A}" type="presParOf" srcId="{FFED763D-D6B7-43BF-AD5F-5EEB2EB4DF42}" destId="{25013513-5E83-468A-8583-3D94B27550DD}" srcOrd="4" destOrd="0" presId="urn:microsoft.com/office/officeart/2008/layout/VerticalCurvedList"/>
    <dgm:cxn modelId="{359F80E6-BA02-46D0-8F01-F97E5B4E7ECC}" type="presParOf" srcId="{25013513-5E83-468A-8583-3D94B27550DD}" destId="{A4CF9615-1759-4DB8-A708-69907C307C1C}" srcOrd="0" destOrd="0" presId="urn:microsoft.com/office/officeart/2008/layout/VerticalCurvedList"/>
    <dgm:cxn modelId="{4D3149A4-781B-45E9-B696-CBBE4E784857}" type="presParOf" srcId="{FFED763D-D6B7-43BF-AD5F-5EEB2EB4DF42}" destId="{0EE7FCA8-0D36-47BB-BB7E-0399053E2725}" srcOrd="5" destOrd="0" presId="urn:microsoft.com/office/officeart/2008/layout/VerticalCurvedList"/>
    <dgm:cxn modelId="{39FF53B6-21E1-47C7-960D-7926203E83C8}" type="presParOf" srcId="{FFED763D-D6B7-43BF-AD5F-5EEB2EB4DF42}" destId="{1192CF86-D9AB-4421-80B1-86A3A8B11A41}" srcOrd="6" destOrd="0" presId="urn:microsoft.com/office/officeart/2008/layout/VerticalCurvedList"/>
    <dgm:cxn modelId="{A8A70BC8-3F2B-4110-8EC1-FA53610A5B90}" type="presParOf" srcId="{1192CF86-D9AB-4421-80B1-86A3A8B11A41}" destId="{7D502510-7EF0-41A8-8FE2-C010730563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4550B7-ABC9-4D00-A126-95E51E2D89A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A8A7F58-E8A7-455C-AE8A-1369050B88D6}">
      <dgm:prSet/>
      <dgm:spPr/>
      <dgm:t>
        <a:bodyPr/>
        <a:lstStyle/>
        <a:p>
          <a:pPr rtl="0"/>
          <a:r>
            <a:rPr lang="tr-TR" b="0" dirty="0" smtClean="0"/>
            <a:t>*Tahakkuk eden sigorta primlerinin yasal süresi </a:t>
          </a:r>
          <a:r>
            <a:rPr lang="tr-TR" b="0" smtClean="0"/>
            <a:t>içinde ödenmesi,</a:t>
          </a:r>
          <a:endParaRPr lang="tr-TR" dirty="0"/>
        </a:p>
      </dgm:t>
    </dgm:pt>
    <dgm:pt modelId="{1D8CFB9D-E39F-4D61-951A-B6480600E4B5}" type="parTrans" cxnId="{B564E56C-4D2C-4DB3-9C89-C11AFD3B79F2}">
      <dgm:prSet/>
      <dgm:spPr/>
      <dgm:t>
        <a:bodyPr/>
        <a:lstStyle/>
        <a:p>
          <a:endParaRPr lang="tr-TR"/>
        </a:p>
      </dgm:t>
    </dgm:pt>
    <dgm:pt modelId="{61BF340E-2DE2-4FDE-9712-4AEEB106610A}" type="sibTrans" cxnId="{B564E56C-4D2C-4DB3-9C89-C11AFD3B79F2}">
      <dgm:prSet/>
      <dgm:spPr/>
      <dgm:t>
        <a:bodyPr/>
        <a:lstStyle/>
        <a:p>
          <a:endParaRPr lang="tr-TR"/>
        </a:p>
      </dgm:t>
    </dgm:pt>
    <dgm:pt modelId="{DAAB8604-3691-4C51-B930-F2913394866D}">
      <dgm:prSet/>
      <dgm:spPr/>
      <dgm:t>
        <a:bodyPr/>
        <a:lstStyle/>
        <a:p>
          <a:pPr rtl="0"/>
          <a:r>
            <a:rPr lang="tr-TR" b="0" dirty="0" smtClean="0"/>
            <a:t>* Yasal ödeme süresi geçmiş sigorta primi, işsizlik sigortası primi, idari para cezası ile bunlara ilişkin gecikme cezası ve gecikme zammı borçlarının bulunmaması,</a:t>
          </a:r>
          <a:endParaRPr lang="tr-TR" dirty="0"/>
        </a:p>
      </dgm:t>
    </dgm:pt>
    <dgm:pt modelId="{C0768757-EAFB-4D00-9101-4DF63214F4E6}" type="parTrans" cxnId="{71AD708D-31F0-42C3-A74F-32C66B29FB8B}">
      <dgm:prSet/>
      <dgm:spPr/>
      <dgm:t>
        <a:bodyPr/>
        <a:lstStyle/>
        <a:p>
          <a:endParaRPr lang="tr-TR"/>
        </a:p>
      </dgm:t>
    </dgm:pt>
    <dgm:pt modelId="{536D6AED-ABC7-41A8-9858-498AE92AF557}" type="sibTrans" cxnId="{71AD708D-31F0-42C3-A74F-32C66B29FB8B}">
      <dgm:prSet/>
      <dgm:spPr/>
      <dgm:t>
        <a:bodyPr/>
        <a:lstStyle/>
        <a:p>
          <a:endParaRPr lang="tr-TR"/>
        </a:p>
      </dgm:t>
    </dgm:pt>
    <dgm:pt modelId="{F22D173F-9A85-4D57-B5D0-EA58DDBA5761}">
      <dgm:prSet/>
      <dgm:spPr/>
      <dgm:t>
        <a:bodyPr/>
        <a:lstStyle/>
        <a:p>
          <a:pPr rtl="0"/>
          <a:r>
            <a:rPr lang="tr-TR" b="0" dirty="0" smtClean="0"/>
            <a:t>* Çalıştırdığı kişileri sigortalı olarak bildirmediği veya bildirdiği sigortalıları fiilen çalıştırmadığı yönünde herhangi bir tespitin bulunmaması, şartlarının birlikte gerçekleşmesi gerekmektedir.</a:t>
          </a:r>
          <a:endParaRPr lang="tr-TR" dirty="0"/>
        </a:p>
      </dgm:t>
    </dgm:pt>
    <dgm:pt modelId="{7AF96413-3AD3-452E-9370-3CE88229E726}" type="parTrans" cxnId="{5A96BECD-26B8-435E-A3A0-60BF5CF8F73F}">
      <dgm:prSet/>
      <dgm:spPr/>
      <dgm:t>
        <a:bodyPr/>
        <a:lstStyle/>
        <a:p>
          <a:endParaRPr lang="tr-TR"/>
        </a:p>
      </dgm:t>
    </dgm:pt>
    <dgm:pt modelId="{2805B93B-C302-464C-9E63-2A6EFF831574}" type="sibTrans" cxnId="{5A96BECD-26B8-435E-A3A0-60BF5CF8F73F}">
      <dgm:prSet/>
      <dgm:spPr/>
      <dgm:t>
        <a:bodyPr/>
        <a:lstStyle/>
        <a:p>
          <a:endParaRPr lang="tr-TR"/>
        </a:p>
      </dgm:t>
    </dgm:pt>
    <dgm:pt modelId="{A8944165-B6AB-4BB2-B1FF-2C0ED1B7A315}" type="pres">
      <dgm:prSet presAssocID="{3D4550B7-ABC9-4D00-A126-95E51E2D89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353A4B-BFAC-481F-BBBD-F38C2D8DF02A}" type="pres">
      <dgm:prSet presAssocID="{5A8A7F58-E8A7-455C-AE8A-1369050B88D6}" presName="parentText" presStyleLbl="node1" presStyleIdx="0" presStyleCnt="3" custScaleX="58510" custScaleY="91398" custLinFactNeighborX="31277" custLinFactNeighborY="-922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37CF4B-EEA1-4D6A-BCA4-29956D95ABEB}" type="pres">
      <dgm:prSet presAssocID="{61BF340E-2DE2-4FDE-9712-4AEEB106610A}" presName="spacer" presStyleCnt="0"/>
      <dgm:spPr/>
      <dgm:t>
        <a:bodyPr/>
        <a:lstStyle/>
        <a:p>
          <a:endParaRPr lang="tr-TR"/>
        </a:p>
      </dgm:t>
    </dgm:pt>
    <dgm:pt modelId="{6EB07C95-A210-4395-988A-933768C103CD}" type="pres">
      <dgm:prSet presAssocID="{DAAB8604-3691-4C51-B930-F2913394866D}" presName="parentText" presStyleLbl="node1" presStyleIdx="1" presStyleCnt="3" custLinFactY="24863" custLinFactNeighborX="19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588436-F48C-44D9-AA6A-78BAD15C5011}" type="pres">
      <dgm:prSet presAssocID="{536D6AED-ABC7-41A8-9858-498AE92AF557}" presName="spacer" presStyleCnt="0"/>
      <dgm:spPr/>
      <dgm:t>
        <a:bodyPr/>
        <a:lstStyle/>
        <a:p>
          <a:endParaRPr lang="tr-TR"/>
        </a:p>
      </dgm:t>
    </dgm:pt>
    <dgm:pt modelId="{ADFC18B1-6B2D-4700-9C32-55A67ADD5417}" type="pres">
      <dgm:prSet presAssocID="{F22D173F-9A85-4D57-B5D0-EA58DDBA5761}" presName="parentText" presStyleLbl="node1" presStyleIdx="2" presStyleCnt="3" custLinFactY="746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B216D9-8939-492E-9B5B-42519FA1A098}" type="presOf" srcId="{F22D173F-9A85-4D57-B5D0-EA58DDBA5761}" destId="{ADFC18B1-6B2D-4700-9C32-55A67ADD5417}" srcOrd="0" destOrd="0" presId="urn:microsoft.com/office/officeart/2005/8/layout/vList2"/>
    <dgm:cxn modelId="{0D147B95-BE11-480B-BE69-4600EBB08F93}" type="presOf" srcId="{3D4550B7-ABC9-4D00-A126-95E51E2D89A0}" destId="{A8944165-B6AB-4BB2-B1FF-2C0ED1B7A315}" srcOrd="0" destOrd="0" presId="urn:microsoft.com/office/officeart/2005/8/layout/vList2"/>
    <dgm:cxn modelId="{F83C20AE-75FE-4CB8-A8A0-CA7588928803}" type="presOf" srcId="{5A8A7F58-E8A7-455C-AE8A-1369050B88D6}" destId="{B7353A4B-BFAC-481F-BBBD-F38C2D8DF02A}" srcOrd="0" destOrd="0" presId="urn:microsoft.com/office/officeart/2005/8/layout/vList2"/>
    <dgm:cxn modelId="{B564E56C-4D2C-4DB3-9C89-C11AFD3B79F2}" srcId="{3D4550B7-ABC9-4D00-A126-95E51E2D89A0}" destId="{5A8A7F58-E8A7-455C-AE8A-1369050B88D6}" srcOrd="0" destOrd="0" parTransId="{1D8CFB9D-E39F-4D61-951A-B6480600E4B5}" sibTransId="{61BF340E-2DE2-4FDE-9712-4AEEB106610A}"/>
    <dgm:cxn modelId="{43D03642-35ED-46DB-8223-1D8B83CB2311}" type="presOf" srcId="{DAAB8604-3691-4C51-B930-F2913394866D}" destId="{6EB07C95-A210-4395-988A-933768C103CD}" srcOrd="0" destOrd="0" presId="urn:microsoft.com/office/officeart/2005/8/layout/vList2"/>
    <dgm:cxn modelId="{71AD708D-31F0-42C3-A74F-32C66B29FB8B}" srcId="{3D4550B7-ABC9-4D00-A126-95E51E2D89A0}" destId="{DAAB8604-3691-4C51-B930-F2913394866D}" srcOrd="1" destOrd="0" parTransId="{C0768757-EAFB-4D00-9101-4DF63214F4E6}" sibTransId="{536D6AED-ABC7-41A8-9858-498AE92AF557}"/>
    <dgm:cxn modelId="{5A96BECD-26B8-435E-A3A0-60BF5CF8F73F}" srcId="{3D4550B7-ABC9-4D00-A126-95E51E2D89A0}" destId="{F22D173F-9A85-4D57-B5D0-EA58DDBA5761}" srcOrd="2" destOrd="0" parTransId="{7AF96413-3AD3-452E-9370-3CE88229E726}" sibTransId="{2805B93B-C302-464C-9E63-2A6EFF831574}"/>
    <dgm:cxn modelId="{A38B8DA2-1A13-4938-90C8-DBED836265C2}" type="presParOf" srcId="{A8944165-B6AB-4BB2-B1FF-2C0ED1B7A315}" destId="{B7353A4B-BFAC-481F-BBBD-F38C2D8DF02A}" srcOrd="0" destOrd="0" presId="urn:microsoft.com/office/officeart/2005/8/layout/vList2"/>
    <dgm:cxn modelId="{B9DBC228-5FB4-404B-BEDA-45FB4AE92894}" type="presParOf" srcId="{A8944165-B6AB-4BB2-B1FF-2C0ED1B7A315}" destId="{4737CF4B-EEA1-4D6A-BCA4-29956D95ABEB}" srcOrd="1" destOrd="0" presId="urn:microsoft.com/office/officeart/2005/8/layout/vList2"/>
    <dgm:cxn modelId="{E5DF5C40-891A-4B44-8C1A-BC0C40AB0D32}" type="presParOf" srcId="{A8944165-B6AB-4BB2-B1FF-2C0ED1B7A315}" destId="{6EB07C95-A210-4395-988A-933768C103CD}" srcOrd="2" destOrd="0" presId="urn:microsoft.com/office/officeart/2005/8/layout/vList2"/>
    <dgm:cxn modelId="{FD8C2C0D-D573-4A15-A1A2-75B37EF24B30}" type="presParOf" srcId="{A8944165-B6AB-4BB2-B1FF-2C0ED1B7A315}" destId="{A1588436-F48C-44D9-AA6A-78BAD15C5011}" srcOrd="3" destOrd="0" presId="urn:microsoft.com/office/officeart/2005/8/layout/vList2"/>
    <dgm:cxn modelId="{320C9BD8-B04B-47A6-87DC-6B7AD6D9CEE0}" type="presParOf" srcId="{A8944165-B6AB-4BB2-B1FF-2C0ED1B7A315}" destId="{ADFC18B1-6B2D-4700-9C32-55A67ADD54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48FFB2-CAD5-4D2F-80FB-642073E5631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D18AEB-7DD6-47B8-B2E5-1AB994AE4242}">
      <dgm:prSet/>
      <dgm:spPr/>
      <dgm:t>
        <a:bodyPr/>
        <a:lstStyle/>
        <a:p>
          <a:pPr rtl="0"/>
          <a:r>
            <a:rPr lang="tr-TR" b="1" dirty="0" smtClean="0"/>
            <a:t>a)2016 yılı başka ay(</a:t>
          </a:r>
          <a:r>
            <a:rPr lang="tr-TR" b="1" dirty="0" err="1" smtClean="0"/>
            <a:t>lar</a:t>
          </a:r>
          <a:r>
            <a:rPr lang="tr-TR" b="1" dirty="0" smtClean="0"/>
            <a:t>)da çalışan bildirim yapılmış olması halinde</a:t>
          </a:r>
          <a:endParaRPr lang="tr-TR" dirty="0"/>
        </a:p>
      </dgm:t>
    </dgm:pt>
    <dgm:pt modelId="{506EE992-4B35-46B3-BFA5-411AD35F2F56}" type="parTrans" cxnId="{851C3941-0742-454B-8CB3-ED9122BF1F36}">
      <dgm:prSet/>
      <dgm:spPr/>
      <dgm:t>
        <a:bodyPr/>
        <a:lstStyle/>
        <a:p>
          <a:endParaRPr lang="tr-TR"/>
        </a:p>
      </dgm:t>
    </dgm:pt>
    <dgm:pt modelId="{027D5BDA-CE53-4442-A506-0C1048AC3A73}" type="sibTrans" cxnId="{851C3941-0742-454B-8CB3-ED9122BF1F36}">
      <dgm:prSet/>
      <dgm:spPr/>
      <dgm:t>
        <a:bodyPr/>
        <a:lstStyle/>
        <a:p>
          <a:endParaRPr lang="tr-TR"/>
        </a:p>
      </dgm:t>
    </dgm:pt>
    <dgm:pt modelId="{46BCAD10-85E1-4A9B-88BF-872F1A544206}">
      <dgm:prSet/>
      <dgm:spPr/>
      <dgm:t>
        <a:bodyPr/>
        <a:lstStyle/>
        <a:p>
          <a:pPr rtl="0"/>
          <a:r>
            <a:rPr lang="tr-TR" b="1" dirty="0" smtClean="0"/>
            <a:t>c)1/1/2017 - 31/12/2017 tarihleri arasında tescil edilen işyerleri</a:t>
          </a:r>
          <a:endParaRPr lang="tr-TR" dirty="0"/>
        </a:p>
      </dgm:t>
    </dgm:pt>
    <dgm:pt modelId="{CB0A7D49-7C06-4F03-BC70-C9D370D5C34D}" type="parTrans" cxnId="{009D49BE-75A9-49D7-A042-F11010A7E108}">
      <dgm:prSet/>
      <dgm:spPr/>
      <dgm:t>
        <a:bodyPr/>
        <a:lstStyle/>
        <a:p>
          <a:endParaRPr lang="tr-TR"/>
        </a:p>
      </dgm:t>
    </dgm:pt>
    <dgm:pt modelId="{C9208A6B-2716-4367-889A-919BC61FEF15}" type="sibTrans" cxnId="{009D49BE-75A9-49D7-A042-F11010A7E108}">
      <dgm:prSet/>
      <dgm:spPr/>
      <dgm:t>
        <a:bodyPr/>
        <a:lstStyle/>
        <a:p>
          <a:endParaRPr lang="tr-TR"/>
        </a:p>
      </dgm:t>
    </dgm:pt>
    <dgm:pt modelId="{D464D52D-8EB0-438B-A3D9-5FE44106E163}">
      <dgm:prSet/>
      <dgm:spPr/>
      <dgm:t>
        <a:bodyPr/>
        <a:lstStyle/>
        <a:p>
          <a:pPr rtl="0"/>
          <a:r>
            <a:rPr lang="tr-TR" b="1" dirty="0" smtClean="0"/>
            <a:t>b)2016 yılında hiçbir ayda çalışan  bildirim yapılmamış olması halinde</a:t>
          </a:r>
          <a:endParaRPr lang="tr-TR" dirty="0"/>
        </a:p>
      </dgm:t>
    </dgm:pt>
    <dgm:pt modelId="{42D14BC3-DE10-49B0-A5EE-1C5E4CE617E3}" type="parTrans" cxnId="{86533442-5E16-4533-A825-9ABECDC71339}">
      <dgm:prSet/>
      <dgm:spPr/>
      <dgm:t>
        <a:bodyPr/>
        <a:lstStyle/>
        <a:p>
          <a:endParaRPr lang="tr-TR"/>
        </a:p>
      </dgm:t>
    </dgm:pt>
    <dgm:pt modelId="{3EF6C799-E8B9-47B7-BF24-79D6DE9A8E3D}" type="sibTrans" cxnId="{86533442-5E16-4533-A825-9ABECDC71339}">
      <dgm:prSet/>
      <dgm:spPr/>
      <dgm:t>
        <a:bodyPr/>
        <a:lstStyle/>
        <a:p>
          <a:endParaRPr lang="tr-TR"/>
        </a:p>
      </dgm:t>
    </dgm:pt>
    <dgm:pt modelId="{836B8E78-3482-456E-882F-D2716FBB577F}" type="pres">
      <dgm:prSet presAssocID="{4148FFB2-CAD5-4D2F-80FB-642073E5631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25A07604-4051-4B4D-BF06-2156A7DC021C}" type="pres">
      <dgm:prSet presAssocID="{4148FFB2-CAD5-4D2F-80FB-642073E56313}" presName="pyramid" presStyleLbl="node1" presStyleIdx="0" presStyleCnt="1" custLinFactNeighborX="-26365"/>
      <dgm:spPr/>
    </dgm:pt>
    <dgm:pt modelId="{3CB9BCEA-7237-4682-93BF-153AE8B94A78}" type="pres">
      <dgm:prSet presAssocID="{4148FFB2-CAD5-4D2F-80FB-642073E56313}" presName="theList" presStyleCnt="0"/>
      <dgm:spPr/>
    </dgm:pt>
    <dgm:pt modelId="{109E9E7A-FFB2-4719-B519-39D2BF29403E}" type="pres">
      <dgm:prSet presAssocID="{1ED18AEB-7DD6-47B8-B2E5-1AB994AE4242}" presName="aNode" presStyleLbl="fgAcc1" presStyleIdx="0" presStyleCnt="3" custLinFactY="21353" custLinFactNeighborX="-11967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40F205-41CC-4CE8-8085-E64342C0669E}" type="pres">
      <dgm:prSet presAssocID="{1ED18AEB-7DD6-47B8-B2E5-1AB994AE4242}" presName="aSpace" presStyleCnt="0"/>
      <dgm:spPr/>
    </dgm:pt>
    <dgm:pt modelId="{CDAF8DD6-B428-4E1A-B3E2-0D86A5E0D71D}" type="pres">
      <dgm:prSet presAssocID="{D464D52D-8EB0-438B-A3D9-5FE44106E163}" presName="aNode" presStyleLbl="fgAcc1" presStyleIdx="1" presStyleCnt="3" custScaleX="91451" custLinFactY="14418" custLinFactNeighborX="856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6C0968-6CE5-45A4-B96D-BE74043FE61A}" type="pres">
      <dgm:prSet presAssocID="{D464D52D-8EB0-438B-A3D9-5FE44106E163}" presName="aSpace" presStyleCnt="0"/>
      <dgm:spPr/>
    </dgm:pt>
    <dgm:pt modelId="{7FBFF0AA-F667-45D2-AB86-0FE11040FF0C}" type="pres">
      <dgm:prSet presAssocID="{46BCAD10-85E1-4A9B-88BF-872F1A544206}" presName="aNode" presStyleLbl="fgAcc1" presStyleIdx="2" presStyleCnt="3" custLinFactY="9264" custLinFactNeighborX="20257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7C4FA1-9BF9-44B5-9977-4B6049C05421}" type="pres">
      <dgm:prSet presAssocID="{46BCAD10-85E1-4A9B-88BF-872F1A544206}" presName="aSpace" presStyleCnt="0"/>
      <dgm:spPr/>
    </dgm:pt>
  </dgm:ptLst>
  <dgm:cxnLst>
    <dgm:cxn modelId="{86533442-5E16-4533-A825-9ABECDC71339}" srcId="{4148FFB2-CAD5-4D2F-80FB-642073E56313}" destId="{D464D52D-8EB0-438B-A3D9-5FE44106E163}" srcOrd="1" destOrd="0" parTransId="{42D14BC3-DE10-49B0-A5EE-1C5E4CE617E3}" sibTransId="{3EF6C799-E8B9-47B7-BF24-79D6DE9A8E3D}"/>
    <dgm:cxn modelId="{851C3941-0742-454B-8CB3-ED9122BF1F36}" srcId="{4148FFB2-CAD5-4D2F-80FB-642073E56313}" destId="{1ED18AEB-7DD6-47B8-B2E5-1AB994AE4242}" srcOrd="0" destOrd="0" parTransId="{506EE992-4B35-46B3-BFA5-411AD35F2F56}" sibTransId="{027D5BDA-CE53-4442-A506-0C1048AC3A73}"/>
    <dgm:cxn modelId="{009D49BE-75A9-49D7-A042-F11010A7E108}" srcId="{4148FFB2-CAD5-4D2F-80FB-642073E56313}" destId="{46BCAD10-85E1-4A9B-88BF-872F1A544206}" srcOrd="2" destOrd="0" parTransId="{CB0A7D49-7C06-4F03-BC70-C9D370D5C34D}" sibTransId="{C9208A6B-2716-4367-889A-919BC61FEF15}"/>
    <dgm:cxn modelId="{6C13C92C-5631-4F27-8B4B-79CF0943882B}" type="presOf" srcId="{D464D52D-8EB0-438B-A3D9-5FE44106E163}" destId="{CDAF8DD6-B428-4E1A-B3E2-0D86A5E0D71D}" srcOrd="0" destOrd="0" presId="urn:microsoft.com/office/officeart/2005/8/layout/pyramid2"/>
    <dgm:cxn modelId="{69E6F424-5CD8-4C80-B9AC-C67BA3429CDD}" type="presOf" srcId="{4148FFB2-CAD5-4D2F-80FB-642073E56313}" destId="{836B8E78-3482-456E-882F-D2716FBB577F}" srcOrd="0" destOrd="0" presId="urn:microsoft.com/office/officeart/2005/8/layout/pyramid2"/>
    <dgm:cxn modelId="{8B36943A-3750-4F49-BDAC-CE2159739800}" type="presOf" srcId="{1ED18AEB-7DD6-47B8-B2E5-1AB994AE4242}" destId="{109E9E7A-FFB2-4719-B519-39D2BF29403E}" srcOrd="0" destOrd="0" presId="urn:microsoft.com/office/officeart/2005/8/layout/pyramid2"/>
    <dgm:cxn modelId="{C82E91F3-D928-4C5B-92FD-F0425CFDC0BB}" type="presOf" srcId="{46BCAD10-85E1-4A9B-88BF-872F1A544206}" destId="{7FBFF0AA-F667-45D2-AB86-0FE11040FF0C}" srcOrd="0" destOrd="0" presId="urn:microsoft.com/office/officeart/2005/8/layout/pyramid2"/>
    <dgm:cxn modelId="{B6A6B269-AA1C-4C6A-B29A-FCA0B664B96A}" type="presParOf" srcId="{836B8E78-3482-456E-882F-D2716FBB577F}" destId="{25A07604-4051-4B4D-BF06-2156A7DC021C}" srcOrd="0" destOrd="0" presId="urn:microsoft.com/office/officeart/2005/8/layout/pyramid2"/>
    <dgm:cxn modelId="{7FE7FA3F-3741-495D-AD98-9758D2DF8F82}" type="presParOf" srcId="{836B8E78-3482-456E-882F-D2716FBB577F}" destId="{3CB9BCEA-7237-4682-93BF-153AE8B94A78}" srcOrd="1" destOrd="0" presId="urn:microsoft.com/office/officeart/2005/8/layout/pyramid2"/>
    <dgm:cxn modelId="{BC6F190F-13BA-4D04-8D51-773A2CD78D50}" type="presParOf" srcId="{3CB9BCEA-7237-4682-93BF-153AE8B94A78}" destId="{109E9E7A-FFB2-4719-B519-39D2BF29403E}" srcOrd="0" destOrd="0" presId="urn:microsoft.com/office/officeart/2005/8/layout/pyramid2"/>
    <dgm:cxn modelId="{6881411C-448F-4E9B-BE71-9472D6451D17}" type="presParOf" srcId="{3CB9BCEA-7237-4682-93BF-153AE8B94A78}" destId="{9240F205-41CC-4CE8-8085-E64342C0669E}" srcOrd="1" destOrd="0" presId="urn:microsoft.com/office/officeart/2005/8/layout/pyramid2"/>
    <dgm:cxn modelId="{F914FDFC-A876-4025-A2E8-FCD355247AAB}" type="presParOf" srcId="{3CB9BCEA-7237-4682-93BF-153AE8B94A78}" destId="{CDAF8DD6-B428-4E1A-B3E2-0D86A5E0D71D}" srcOrd="2" destOrd="0" presId="urn:microsoft.com/office/officeart/2005/8/layout/pyramid2"/>
    <dgm:cxn modelId="{B2FAAEEA-04DF-4210-A849-FE71924CF9C4}" type="presParOf" srcId="{3CB9BCEA-7237-4682-93BF-153AE8B94A78}" destId="{2E6C0968-6CE5-45A4-B96D-BE74043FE61A}" srcOrd="3" destOrd="0" presId="urn:microsoft.com/office/officeart/2005/8/layout/pyramid2"/>
    <dgm:cxn modelId="{4AF92355-3DE6-4570-AD19-CC9FD14B5203}" type="presParOf" srcId="{3CB9BCEA-7237-4682-93BF-153AE8B94A78}" destId="{7FBFF0AA-F667-45D2-AB86-0FE11040FF0C}" srcOrd="4" destOrd="0" presId="urn:microsoft.com/office/officeart/2005/8/layout/pyramid2"/>
    <dgm:cxn modelId="{0381F7B7-489E-4B44-850F-DF41C2329729}" type="presParOf" srcId="{3CB9BCEA-7237-4682-93BF-153AE8B94A78}" destId="{CC7C4FA1-9BF9-44B5-9977-4B6049C0542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1D0474-1632-4B0C-95F6-E4B9BC5F172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EE477CE-4D35-4069-8AC4-3E5C9764EE87}">
      <dgm:prSet phldrT="[Metin]"/>
      <dgm:spPr/>
      <dgm:t>
        <a:bodyPr/>
        <a:lstStyle/>
        <a:p>
          <a:r>
            <a:rPr lang="tr-TR" dirty="0" smtClean="0"/>
            <a:t>Temmuz 4 Çalışan</a:t>
          </a:r>
          <a:endParaRPr lang="tr-TR" dirty="0"/>
        </a:p>
      </dgm:t>
    </dgm:pt>
    <dgm:pt modelId="{75B0008A-C911-4780-800B-3682E6F68E83}" type="parTrans" cxnId="{B27CFDF6-D483-4BD1-BBC6-CE8BA808E3CD}">
      <dgm:prSet/>
      <dgm:spPr/>
      <dgm:t>
        <a:bodyPr/>
        <a:lstStyle/>
        <a:p>
          <a:endParaRPr lang="tr-TR"/>
        </a:p>
      </dgm:t>
    </dgm:pt>
    <dgm:pt modelId="{EC4AB7B8-9A22-45B4-A806-2F81AB52B7CF}" type="sibTrans" cxnId="{B27CFDF6-D483-4BD1-BBC6-CE8BA808E3CD}">
      <dgm:prSet/>
      <dgm:spPr/>
      <dgm:t>
        <a:bodyPr/>
        <a:lstStyle/>
        <a:p>
          <a:r>
            <a:rPr lang="tr-TR" dirty="0" smtClean="0"/>
            <a:t>Mayıs 13 çalışan</a:t>
          </a:r>
          <a:endParaRPr lang="tr-TR" dirty="0"/>
        </a:p>
      </dgm:t>
    </dgm:pt>
    <dgm:pt modelId="{64DF070E-D86A-4D58-86E2-61FC43E6457D}">
      <dgm:prSet phldrT="[Metin]"/>
      <dgm:spPr/>
      <dgm:t>
        <a:bodyPr/>
        <a:lstStyle/>
        <a:p>
          <a:r>
            <a:rPr lang="tr-TR" dirty="0" smtClean="0"/>
            <a:t>Ocak 12 çalışan</a:t>
          </a:r>
          <a:endParaRPr lang="tr-TR" dirty="0"/>
        </a:p>
      </dgm:t>
    </dgm:pt>
    <dgm:pt modelId="{50C6D126-CD8C-44D3-B206-C6D981DA55EC}" type="sibTrans" cxnId="{7A4F038F-8AFF-45F2-993A-4662DD41F50A}">
      <dgm:prSet custT="1"/>
      <dgm:spPr>
        <a:solidFill>
          <a:srgbClr val="92D050"/>
        </a:solidFill>
      </dgm:spPr>
      <dgm:t>
        <a:bodyPr/>
        <a:lstStyle/>
        <a:p>
          <a:r>
            <a:rPr lang="tr-TR" sz="3200" b="1" dirty="0" smtClean="0">
              <a:solidFill>
                <a:schemeClr val="tx1"/>
              </a:solidFill>
            </a:rPr>
            <a:t>=(12+13+4)</a:t>
          </a:r>
        </a:p>
        <a:p>
          <a:r>
            <a:rPr lang="tr-TR" sz="3200" b="1" dirty="0" smtClean="0">
              <a:solidFill>
                <a:schemeClr val="tx1"/>
              </a:solidFill>
            </a:rPr>
            <a:t>3’e bölünür</a:t>
          </a:r>
          <a:endParaRPr lang="tr-TR" sz="3200" b="1" dirty="0">
            <a:solidFill>
              <a:schemeClr val="tx1"/>
            </a:solidFill>
          </a:endParaRPr>
        </a:p>
      </dgm:t>
    </dgm:pt>
    <dgm:pt modelId="{8692EFDD-7F7B-4D73-AE68-9F54A5681568}" type="parTrans" cxnId="{7A4F038F-8AFF-45F2-993A-4662DD41F50A}">
      <dgm:prSet/>
      <dgm:spPr/>
      <dgm:t>
        <a:bodyPr/>
        <a:lstStyle/>
        <a:p>
          <a:endParaRPr lang="tr-TR"/>
        </a:p>
      </dgm:t>
    </dgm:pt>
    <dgm:pt modelId="{995FC6B3-2DB1-4FA2-82CD-8840C4649EE5}" type="pres">
      <dgm:prSet presAssocID="{D71D0474-1632-4B0C-95F6-E4B9BC5F172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666AE78-5650-483C-AD2D-0EF71B783C6D}" type="pres">
      <dgm:prSet presAssocID="{64DF070E-D86A-4D58-86E2-61FC43E6457D}" presName="composite" presStyleCnt="0"/>
      <dgm:spPr/>
    </dgm:pt>
    <dgm:pt modelId="{4643B8C9-5580-40D1-86C1-C4658455441E}" type="pres">
      <dgm:prSet presAssocID="{64DF070E-D86A-4D58-86E2-61FC43E6457D}" presName="Parent1" presStyleLbl="node1" presStyleIdx="0" presStyleCnt="4" custScaleY="80584" custLinFactNeighborX="6897" custLinFactNeighborY="-295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881162-8E63-43C1-AF17-8F6B4CC2B8BC}" type="pres">
      <dgm:prSet presAssocID="{64DF070E-D86A-4D58-86E2-61FC43E6457D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EC7EF1-73C1-4AFD-B1F5-D1E4B1E4FFFD}" type="pres">
      <dgm:prSet presAssocID="{64DF070E-D86A-4D58-86E2-61FC43E6457D}" presName="BalanceSpacing" presStyleCnt="0"/>
      <dgm:spPr/>
    </dgm:pt>
    <dgm:pt modelId="{7944F248-D5FE-4A4C-B1C0-ABF750533496}" type="pres">
      <dgm:prSet presAssocID="{64DF070E-D86A-4D58-86E2-61FC43E6457D}" presName="BalanceSpacing1" presStyleCnt="0"/>
      <dgm:spPr/>
    </dgm:pt>
    <dgm:pt modelId="{07E27957-321B-469F-AB09-55DBE53E10A1}" type="pres">
      <dgm:prSet presAssocID="{50C6D126-CD8C-44D3-B206-C6D981DA55EC}" presName="Accent1Text" presStyleLbl="node1" presStyleIdx="1" presStyleCnt="4" custScaleX="230465" custScaleY="115578" custLinFactX="74969" custLinFactY="18496" custLinFactNeighborX="100000" custLinFactNeighborY="100000"/>
      <dgm:spPr/>
      <dgm:t>
        <a:bodyPr/>
        <a:lstStyle/>
        <a:p>
          <a:endParaRPr lang="tr-TR"/>
        </a:p>
      </dgm:t>
    </dgm:pt>
    <dgm:pt modelId="{C2952009-FDDE-4567-8BDE-3C9DB3E838B2}" type="pres">
      <dgm:prSet presAssocID="{50C6D126-CD8C-44D3-B206-C6D981DA55EC}" presName="spaceBetweenRectangles" presStyleCnt="0"/>
      <dgm:spPr/>
    </dgm:pt>
    <dgm:pt modelId="{ACAD7079-8E02-463E-844C-CAE57D267415}" type="pres">
      <dgm:prSet presAssocID="{FEE477CE-4D35-4069-8AC4-3E5C9764EE87}" presName="composite" presStyleCnt="0"/>
      <dgm:spPr/>
    </dgm:pt>
    <dgm:pt modelId="{F40FE26A-75D8-4285-B4DA-DA4DF0C09BDD}" type="pres">
      <dgm:prSet presAssocID="{FEE477CE-4D35-4069-8AC4-3E5C9764EE87}" presName="Parent1" presStyleLbl="node1" presStyleIdx="2" presStyleCnt="4" custScaleX="99373" custScaleY="76284" custLinFactX="53264" custLinFactNeighborX="100000" custLinFactNeighborY="-685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30D067-F775-4720-9A9D-D3B14B219A63}" type="pres">
      <dgm:prSet presAssocID="{FEE477CE-4D35-4069-8AC4-3E5C9764EE87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3ACE0F-345F-4635-93AF-FF82E45F3359}" type="pres">
      <dgm:prSet presAssocID="{FEE477CE-4D35-4069-8AC4-3E5C9764EE87}" presName="BalanceSpacing" presStyleCnt="0"/>
      <dgm:spPr/>
    </dgm:pt>
    <dgm:pt modelId="{3FBE9ADB-9479-48BD-9A29-2E79A4BAB27C}" type="pres">
      <dgm:prSet presAssocID="{FEE477CE-4D35-4069-8AC4-3E5C9764EE87}" presName="BalanceSpacing1" presStyleCnt="0"/>
      <dgm:spPr/>
    </dgm:pt>
    <dgm:pt modelId="{3DBD0BC6-F97A-4E05-9DC8-34E8186C483A}" type="pres">
      <dgm:prSet presAssocID="{EC4AB7B8-9A22-45B4-A806-2F81AB52B7CF}" presName="Accent1Text" presStyleLbl="node1" presStyleIdx="3" presStyleCnt="4" custScaleY="71864" custLinFactX="100000" custLinFactY="-66722" custLinFactNeighborX="116586" custLinFactNeighborY="-100000"/>
      <dgm:spPr/>
      <dgm:t>
        <a:bodyPr/>
        <a:lstStyle/>
        <a:p>
          <a:endParaRPr lang="tr-TR"/>
        </a:p>
      </dgm:t>
    </dgm:pt>
  </dgm:ptLst>
  <dgm:cxnLst>
    <dgm:cxn modelId="{1120CF4F-BE77-4291-A446-381196EA31DF}" type="presOf" srcId="{D71D0474-1632-4B0C-95F6-E4B9BC5F1727}" destId="{995FC6B3-2DB1-4FA2-82CD-8840C4649EE5}" srcOrd="0" destOrd="0" presId="urn:microsoft.com/office/officeart/2008/layout/AlternatingHexagons"/>
    <dgm:cxn modelId="{9E3D7DCD-A2C3-4E80-9506-854BD90D5CCE}" type="presOf" srcId="{FEE477CE-4D35-4069-8AC4-3E5C9764EE87}" destId="{F40FE26A-75D8-4285-B4DA-DA4DF0C09BDD}" srcOrd="0" destOrd="0" presId="urn:microsoft.com/office/officeart/2008/layout/AlternatingHexagons"/>
    <dgm:cxn modelId="{CC12250A-4D53-4BE5-99C6-8C663EFBB529}" type="presOf" srcId="{50C6D126-CD8C-44D3-B206-C6D981DA55EC}" destId="{07E27957-321B-469F-AB09-55DBE53E10A1}" srcOrd="0" destOrd="0" presId="urn:microsoft.com/office/officeart/2008/layout/AlternatingHexagons"/>
    <dgm:cxn modelId="{B27CFDF6-D483-4BD1-BBC6-CE8BA808E3CD}" srcId="{D71D0474-1632-4B0C-95F6-E4B9BC5F1727}" destId="{FEE477CE-4D35-4069-8AC4-3E5C9764EE87}" srcOrd="1" destOrd="0" parTransId="{75B0008A-C911-4780-800B-3682E6F68E83}" sibTransId="{EC4AB7B8-9A22-45B4-A806-2F81AB52B7CF}"/>
    <dgm:cxn modelId="{826D33DA-3FE0-4DE6-8B9F-34A5DA653786}" type="presOf" srcId="{64DF070E-D86A-4D58-86E2-61FC43E6457D}" destId="{4643B8C9-5580-40D1-86C1-C4658455441E}" srcOrd="0" destOrd="0" presId="urn:microsoft.com/office/officeart/2008/layout/AlternatingHexagons"/>
    <dgm:cxn modelId="{7A4F038F-8AFF-45F2-993A-4662DD41F50A}" srcId="{D71D0474-1632-4B0C-95F6-E4B9BC5F1727}" destId="{64DF070E-D86A-4D58-86E2-61FC43E6457D}" srcOrd="0" destOrd="0" parTransId="{8692EFDD-7F7B-4D73-AE68-9F54A5681568}" sibTransId="{50C6D126-CD8C-44D3-B206-C6D981DA55EC}"/>
    <dgm:cxn modelId="{F19E6B81-D619-4DBB-A0A2-0422338B6020}" type="presOf" srcId="{EC4AB7B8-9A22-45B4-A806-2F81AB52B7CF}" destId="{3DBD0BC6-F97A-4E05-9DC8-34E8186C483A}" srcOrd="0" destOrd="0" presId="urn:microsoft.com/office/officeart/2008/layout/AlternatingHexagons"/>
    <dgm:cxn modelId="{DE288AD7-4E4C-401E-B781-8AC32268ED90}" type="presParOf" srcId="{995FC6B3-2DB1-4FA2-82CD-8840C4649EE5}" destId="{C666AE78-5650-483C-AD2D-0EF71B783C6D}" srcOrd="0" destOrd="0" presId="urn:microsoft.com/office/officeart/2008/layout/AlternatingHexagons"/>
    <dgm:cxn modelId="{B1FB006F-3FE6-46FA-A596-352C6C14F1B7}" type="presParOf" srcId="{C666AE78-5650-483C-AD2D-0EF71B783C6D}" destId="{4643B8C9-5580-40D1-86C1-C4658455441E}" srcOrd="0" destOrd="0" presId="urn:microsoft.com/office/officeart/2008/layout/AlternatingHexagons"/>
    <dgm:cxn modelId="{8AD2AD15-7FE5-4C4A-B011-65D3AEC26B85}" type="presParOf" srcId="{C666AE78-5650-483C-AD2D-0EF71B783C6D}" destId="{46881162-8E63-43C1-AF17-8F6B4CC2B8BC}" srcOrd="1" destOrd="0" presId="urn:microsoft.com/office/officeart/2008/layout/AlternatingHexagons"/>
    <dgm:cxn modelId="{E2D11130-571B-4355-995D-234A00BD25D7}" type="presParOf" srcId="{C666AE78-5650-483C-AD2D-0EF71B783C6D}" destId="{03EC7EF1-73C1-4AFD-B1F5-D1E4B1E4FFFD}" srcOrd="2" destOrd="0" presId="urn:microsoft.com/office/officeart/2008/layout/AlternatingHexagons"/>
    <dgm:cxn modelId="{DBA64AFE-FEAF-409E-853F-814D1319360E}" type="presParOf" srcId="{C666AE78-5650-483C-AD2D-0EF71B783C6D}" destId="{7944F248-D5FE-4A4C-B1C0-ABF750533496}" srcOrd="3" destOrd="0" presId="urn:microsoft.com/office/officeart/2008/layout/AlternatingHexagons"/>
    <dgm:cxn modelId="{104F0275-FA8D-4357-B3B9-EC82CB5E5FD6}" type="presParOf" srcId="{C666AE78-5650-483C-AD2D-0EF71B783C6D}" destId="{07E27957-321B-469F-AB09-55DBE53E10A1}" srcOrd="4" destOrd="0" presId="urn:microsoft.com/office/officeart/2008/layout/AlternatingHexagons"/>
    <dgm:cxn modelId="{8156A653-0A00-4B19-AEE7-3A056DA809C6}" type="presParOf" srcId="{995FC6B3-2DB1-4FA2-82CD-8840C4649EE5}" destId="{C2952009-FDDE-4567-8BDE-3C9DB3E838B2}" srcOrd="1" destOrd="0" presId="urn:microsoft.com/office/officeart/2008/layout/AlternatingHexagons"/>
    <dgm:cxn modelId="{8A12A49E-6FEA-4F4F-A9B1-D5EF63BE45AE}" type="presParOf" srcId="{995FC6B3-2DB1-4FA2-82CD-8840C4649EE5}" destId="{ACAD7079-8E02-463E-844C-CAE57D267415}" srcOrd="2" destOrd="0" presId="urn:microsoft.com/office/officeart/2008/layout/AlternatingHexagons"/>
    <dgm:cxn modelId="{266AC289-2A3B-4C62-85E2-7CAC74BA12F2}" type="presParOf" srcId="{ACAD7079-8E02-463E-844C-CAE57D267415}" destId="{F40FE26A-75D8-4285-B4DA-DA4DF0C09BDD}" srcOrd="0" destOrd="0" presId="urn:microsoft.com/office/officeart/2008/layout/AlternatingHexagons"/>
    <dgm:cxn modelId="{287A66B9-BA20-4931-8013-505CCEADCF52}" type="presParOf" srcId="{ACAD7079-8E02-463E-844C-CAE57D267415}" destId="{9830D067-F775-4720-9A9D-D3B14B219A63}" srcOrd="1" destOrd="0" presId="urn:microsoft.com/office/officeart/2008/layout/AlternatingHexagons"/>
    <dgm:cxn modelId="{0627A539-0A99-4A2C-9F76-8AABDD5E0225}" type="presParOf" srcId="{ACAD7079-8E02-463E-844C-CAE57D267415}" destId="{BB3ACE0F-345F-4635-93AF-FF82E45F3359}" srcOrd="2" destOrd="0" presId="urn:microsoft.com/office/officeart/2008/layout/AlternatingHexagons"/>
    <dgm:cxn modelId="{CE0F7343-7C31-40D7-925C-6F379849C044}" type="presParOf" srcId="{ACAD7079-8E02-463E-844C-CAE57D267415}" destId="{3FBE9ADB-9479-48BD-9A29-2E79A4BAB27C}" srcOrd="3" destOrd="0" presId="urn:microsoft.com/office/officeart/2008/layout/AlternatingHexagons"/>
    <dgm:cxn modelId="{052FFF20-44B9-4E14-909E-7C2DA0EFB91E}" type="presParOf" srcId="{ACAD7079-8E02-463E-844C-CAE57D267415}" destId="{3DBD0BC6-F97A-4E05-9DC8-34E8186C483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443D4-A53F-4EC8-A552-86EABDECEB19}">
      <dsp:nvSpPr>
        <dsp:cNvPr id="0" name=""/>
        <dsp:cNvSpPr/>
      </dsp:nvSpPr>
      <dsp:spPr>
        <a:xfrm>
          <a:off x="0" y="473228"/>
          <a:ext cx="2665369" cy="1599222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İşe Yerleştirme</a:t>
          </a:r>
          <a:endParaRPr lang="tr-TR" sz="25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73228"/>
        <a:ext cx="2665369" cy="1599222"/>
      </dsp:txXfrm>
    </dsp:sp>
    <dsp:sp modelId="{CB28DDCE-8411-4FCA-A5C9-A77CF61D3888}">
      <dsp:nvSpPr>
        <dsp:cNvPr id="0" name=""/>
        <dsp:cNvSpPr/>
      </dsp:nvSpPr>
      <dsp:spPr>
        <a:xfrm>
          <a:off x="2931907" y="473228"/>
          <a:ext cx="2665369" cy="1599222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İş ve Meslek Danışmanlığı</a:t>
          </a:r>
          <a:endParaRPr lang="tr-TR" sz="25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1907" y="473228"/>
        <a:ext cx="2665369" cy="1599222"/>
      </dsp:txXfrm>
    </dsp:sp>
    <dsp:sp modelId="{4BBF7C41-2C3E-48FE-9D62-70BE4613CE17}">
      <dsp:nvSpPr>
        <dsp:cNvPr id="0" name=""/>
        <dsp:cNvSpPr/>
      </dsp:nvSpPr>
      <dsp:spPr>
        <a:xfrm>
          <a:off x="5863814" y="458707"/>
          <a:ext cx="2665369" cy="1599222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Mesleki Eğitim Kursları</a:t>
          </a:r>
          <a:endParaRPr lang="tr-TR" sz="25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3814" y="458707"/>
        <a:ext cx="2665369" cy="1599222"/>
      </dsp:txXfrm>
    </dsp:sp>
    <dsp:sp modelId="{590A0E08-353F-4A2C-9864-2627CD65CF59}">
      <dsp:nvSpPr>
        <dsp:cNvPr id="0" name=""/>
        <dsp:cNvSpPr/>
      </dsp:nvSpPr>
      <dsp:spPr>
        <a:xfrm>
          <a:off x="0" y="2338987"/>
          <a:ext cx="2665369" cy="1599222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Toplum Yararına  Program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(TYP)</a:t>
          </a:r>
          <a:endParaRPr lang="tr-TR" sz="25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38987"/>
        <a:ext cx="2665369" cy="1599222"/>
      </dsp:txXfrm>
    </dsp:sp>
    <dsp:sp modelId="{5B2344F2-C6EC-4A6C-8A7F-033DBFE33DEE}">
      <dsp:nvSpPr>
        <dsp:cNvPr id="0" name=""/>
        <dsp:cNvSpPr/>
      </dsp:nvSpPr>
      <dsp:spPr>
        <a:xfrm>
          <a:off x="2969195" y="2338987"/>
          <a:ext cx="2665369" cy="1599222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Girişimcilik Eğitimleri</a:t>
          </a:r>
          <a:endParaRPr lang="tr-TR" sz="25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9195" y="2338987"/>
        <a:ext cx="2665369" cy="1599222"/>
      </dsp:txXfrm>
    </dsp:sp>
    <dsp:sp modelId="{309D4AD9-B3DD-478F-9152-B83A109DCA7B}">
      <dsp:nvSpPr>
        <dsp:cNvPr id="0" name=""/>
        <dsp:cNvSpPr/>
      </dsp:nvSpPr>
      <dsp:spPr>
        <a:xfrm>
          <a:off x="5863814" y="2338987"/>
          <a:ext cx="2665369" cy="1599222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İşbaşı Eğitim Programı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(İEP)</a:t>
          </a:r>
          <a:endParaRPr lang="tr-TR" sz="2500" b="1" kern="1200" dirty="0">
            <a:solidFill>
              <a:schemeClr val="accent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3814" y="2338987"/>
        <a:ext cx="2665369" cy="1599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9B353-AE76-436C-857F-20326B2E00F0}">
      <dsp:nvSpPr>
        <dsp:cNvPr id="0" name=""/>
        <dsp:cNvSpPr/>
      </dsp:nvSpPr>
      <dsp:spPr>
        <a:xfrm>
          <a:off x="8476" y="0"/>
          <a:ext cx="8671066" cy="3088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0" i="1" kern="1200" dirty="0" smtClean="0">
              <a:latin typeface="Calibri" pitchFamily="34" charset="0"/>
              <a:cs typeface="Calibri" pitchFamily="34" charset="0"/>
            </a:rPr>
            <a:t>Sigortalının aylık prim ödeme gün sayısının    </a:t>
          </a:r>
          <a:r>
            <a:rPr lang="tr-TR" sz="3200" b="1" i="1" kern="1200" dirty="0" smtClean="0">
              <a:latin typeface="Calibri" pitchFamily="34" charset="0"/>
              <a:cs typeface="Calibri" pitchFamily="34" charset="0"/>
            </a:rPr>
            <a:t>22,22 TL</a:t>
          </a:r>
          <a:r>
            <a:rPr lang="tr-TR" sz="3200" b="0" i="1" kern="1200" dirty="0" smtClean="0">
              <a:latin typeface="Calibri" pitchFamily="34" charset="0"/>
              <a:cs typeface="Calibri" pitchFamily="34" charset="0"/>
            </a:rPr>
            <a:t> ile çarpılması sonucunda bulunacak tutar, işverenlerin Sosyal Güvenlik Kurumuna ödeyecekleri sigortalı hisseleri dahil tüm primlerden mahsup edilmek suretiyle işverene destek ödemesi yapılır </a:t>
          </a:r>
          <a:endParaRPr lang="tr-TR" sz="3200" kern="1200" dirty="0">
            <a:latin typeface="Calibri" pitchFamily="34" charset="0"/>
            <a:cs typeface="Calibri" pitchFamily="34" charset="0"/>
          </a:endParaRPr>
        </a:p>
      </dsp:txBody>
      <dsp:txXfrm>
        <a:off x="98932" y="90456"/>
        <a:ext cx="8490154" cy="2907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1F12C-6035-4103-818F-53E01555CE25}">
      <dsp:nvSpPr>
        <dsp:cNvPr id="0" name=""/>
        <dsp:cNvSpPr/>
      </dsp:nvSpPr>
      <dsp:spPr>
        <a:xfrm>
          <a:off x="3033" y="1496"/>
          <a:ext cx="8210470" cy="2259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4447 Sayılı Kanunun Geçici 17 </a:t>
          </a:r>
          <a:r>
            <a:rPr lang="tr-TR" sz="3200" kern="1200" dirty="0" err="1" smtClean="0"/>
            <a:t>nci</a:t>
          </a:r>
          <a:r>
            <a:rPr lang="tr-TR" sz="3200" kern="1200" dirty="0" smtClean="0"/>
            <a:t> Maddesinde Öngörülen İşveren Desteğinden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Yararlanılmasına İlişkin Usul ve Esaslar</a:t>
          </a:r>
          <a:endParaRPr lang="tr-TR" sz="3200" kern="1200" dirty="0"/>
        </a:p>
      </dsp:txBody>
      <dsp:txXfrm>
        <a:off x="69219" y="67682"/>
        <a:ext cx="8078098" cy="2127400"/>
      </dsp:txXfrm>
    </dsp:sp>
    <dsp:sp modelId="{C2311717-E891-40D1-82DB-608FAAFF7AD9}">
      <dsp:nvSpPr>
        <dsp:cNvPr id="0" name=""/>
        <dsp:cNvSpPr/>
      </dsp:nvSpPr>
      <dsp:spPr>
        <a:xfrm>
          <a:off x="0" y="2482044"/>
          <a:ext cx="3939765" cy="2259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smtClean="0"/>
            <a:t>1-Sigortalı yönünden</a:t>
          </a:r>
          <a:endParaRPr lang="tr-TR" sz="3200" kern="1200" dirty="0"/>
        </a:p>
      </dsp:txBody>
      <dsp:txXfrm>
        <a:off x="66186" y="2548230"/>
        <a:ext cx="3807393" cy="2127400"/>
      </dsp:txXfrm>
    </dsp:sp>
    <dsp:sp modelId="{FA5CB5DE-B751-47D1-9862-00E983F39B8A}">
      <dsp:nvSpPr>
        <dsp:cNvPr id="0" name=""/>
        <dsp:cNvSpPr/>
      </dsp:nvSpPr>
      <dsp:spPr>
        <a:xfrm>
          <a:off x="4273738" y="2480547"/>
          <a:ext cx="3939765" cy="2259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2-İşveren yönünden</a:t>
          </a:r>
          <a:endParaRPr lang="tr-TR" sz="3200" kern="1200" dirty="0"/>
        </a:p>
      </dsp:txBody>
      <dsp:txXfrm>
        <a:off x="4339924" y="2546733"/>
        <a:ext cx="3807393" cy="2127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39EF0-B380-4A39-ACDC-7CAC167E3652}">
      <dsp:nvSpPr>
        <dsp:cNvPr id="0" name=""/>
        <dsp:cNvSpPr/>
      </dsp:nvSpPr>
      <dsp:spPr>
        <a:xfrm>
          <a:off x="-3806117" y="-584578"/>
          <a:ext cx="4536470" cy="4536470"/>
        </a:xfrm>
        <a:prstGeom prst="blockArc">
          <a:avLst>
            <a:gd name="adj1" fmla="val 18900000"/>
            <a:gd name="adj2" fmla="val 2700000"/>
            <a:gd name="adj3" fmla="val 47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1C1D1-5B7C-48B9-8E28-89170FF031FF}">
      <dsp:nvSpPr>
        <dsp:cNvPr id="0" name=""/>
        <dsp:cNvSpPr/>
      </dsp:nvSpPr>
      <dsp:spPr>
        <a:xfrm>
          <a:off x="469668" y="336731"/>
          <a:ext cx="8035060" cy="6734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56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0" kern="1200" dirty="0" smtClean="0"/>
            <a:t>* 1/2/2017 ila 31/12/2017 tarihleri arasında işe alınmış olması</a:t>
          </a:r>
          <a:endParaRPr lang="tr-TR" sz="2100" kern="1200" dirty="0"/>
        </a:p>
      </dsp:txBody>
      <dsp:txXfrm>
        <a:off x="469668" y="336731"/>
        <a:ext cx="8035060" cy="673462"/>
      </dsp:txXfrm>
    </dsp:sp>
    <dsp:sp modelId="{E9A82F02-EA7E-418A-A235-3D686B8F732A}">
      <dsp:nvSpPr>
        <dsp:cNvPr id="0" name=""/>
        <dsp:cNvSpPr/>
      </dsp:nvSpPr>
      <dsp:spPr>
        <a:xfrm>
          <a:off x="48754" y="252548"/>
          <a:ext cx="841828" cy="8418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8F8A89-139E-4423-800A-FAA07973B9C8}">
      <dsp:nvSpPr>
        <dsp:cNvPr id="0" name=""/>
        <dsp:cNvSpPr/>
      </dsp:nvSpPr>
      <dsp:spPr>
        <a:xfrm>
          <a:off x="714472" y="1346925"/>
          <a:ext cx="7790257" cy="6734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56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0" kern="1200" dirty="0" smtClean="0"/>
            <a:t>*İşe giriş tarihi itibariyle işe alındıkları tarihten önceki 3 ay işsiz olması</a:t>
          </a:r>
          <a:endParaRPr lang="tr-TR" sz="2100" kern="1200" dirty="0"/>
        </a:p>
      </dsp:txBody>
      <dsp:txXfrm>
        <a:off x="714472" y="1346925"/>
        <a:ext cx="7790257" cy="673462"/>
      </dsp:txXfrm>
    </dsp:sp>
    <dsp:sp modelId="{ED9C68F1-A6E0-46DE-8B80-6189CA6FE841}">
      <dsp:nvSpPr>
        <dsp:cNvPr id="0" name=""/>
        <dsp:cNvSpPr/>
      </dsp:nvSpPr>
      <dsp:spPr>
        <a:xfrm>
          <a:off x="293558" y="1262742"/>
          <a:ext cx="841828" cy="8418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0EA42E3-E998-4BE6-B198-DB9C79421D1D}">
      <dsp:nvSpPr>
        <dsp:cNvPr id="0" name=""/>
        <dsp:cNvSpPr/>
      </dsp:nvSpPr>
      <dsp:spPr>
        <a:xfrm>
          <a:off x="625348" y="2370676"/>
          <a:ext cx="4552906" cy="6734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4561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0" kern="1200" smtClean="0"/>
            <a:t>*Türkiye İş Kurumu’na kayıtlı işsiz olması</a:t>
          </a:r>
          <a:endParaRPr lang="tr-TR" sz="2100" kern="1200" dirty="0"/>
        </a:p>
      </dsp:txBody>
      <dsp:txXfrm>
        <a:off x="625348" y="2370676"/>
        <a:ext cx="4552906" cy="673462"/>
      </dsp:txXfrm>
    </dsp:sp>
    <dsp:sp modelId="{B1523C5E-F99C-4D92-935F-98A284EB4789}">
      <dsp:nvSpPr>
        <dsp:cNvPr id="0" name=""/>
        <dsp:cNvSpPr/>
      </dsp:nvSpPr>
      <dsp:spPr>
        <a:xfrm>
          <a:off x="48754" y="2272936"/>
          <a:ext cx="841828" cy="8418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CCA31-B6CC-4DA3-9039-FD6A3B3A5E3A}">
      <dsp:nvSpPr>
        <dsp:cNvPr id="0" name=""/>
        <dsp:cNvSpPr/>
      </dsp:nvSpPr>
      <dsp:spPr>
        <a:xfrm>
          <a:off x="-4495185" y="-689334"/>
          <a:ext cx="5355033" cy="5355033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210E9-228C-428F-AF36-6062C5733B7E}">
      <dsp:nvSpPr>
        <dsp:cNvPr id="0" name=""/>
        <dsp:cNvSpPr/>
      </dsp:nvSpPr>
      <dsp:spPr>
        <a:xfrm>
          <a:off x="552990" y="397636"/>
          <a:ext cx="8218118" cy="795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124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/>
            <a:t>* Özel sektör işverenine ya da 5510 sayılı Kanunun ek 9 uncu maddesinin birinci fıkrası kapsamındaki işverene ait olması,</a:t>
          </a:r>
          <a:endParaRPr lang="tr-TR" sz="2000" kern="1200" dirty="0"/>
        </a:p>
      </dsp:txBody>
      <dsp:txXfrm>
        <a:off x="552990" y="397636"/>
        <a:ext cx="8218118" cy="795272"/>
      </dsp:txXfrm>
    </dsp:sp>
    <dsp:sp modelId="{64DBE33D-9D47-4F19-8005-2E8DA6465789}">
      <dsp:nvSpPr>
        <dsp:cNvPr id="0" name=""/>
        <dsp:cNvSpPr/>
      </dsp:nvSpPr>
      <dsp:spPr>
        <a:xfrm>
          <a:off x="55945" y="298227"/>
          <a:ext cx="994091" cy="994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30E03E5-9D2F-442B-9B31-349A949CBA8B}">
      <dsp:nvSpPr>
        <dsp:cNvPr id="0" name=""/>
        <dsp:cNvSpPr/>
      </dsp:nvSpPr>
      <dsp:spPr>
        <a:xfrm>
          <a:off x="842072" y="1487712"/>
          <a:ext cx="7929037" cy="1000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124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/>
            <a:t>* </a:t>
          </a:r>
          <a:r>
            <a:rPr lang="tr-TR" sz="2000" b="0" u="sng" kern="1200" dirty="0" smtClean="0"/>
            <a:t>Sigortalının işe alındığı işyerine ait 2016 yılı Aralık ayına ilişkin aylık prim ve hizmet belgelerindeki sigortalı sayısına ilave olarak çalıştırılması</a:t>
          </a:r>
          <a:endParaRPr lang="tr-TR" sz="2000" u="sng" kern="1200" dirty="0"/>
        </a:p>
      </dsp:txBody>
      <dsp:txXfrm>
        <a:off x="842072" y="1487712"/>
        <a:ext cx="7929037" cy="1000938"/>
      </dsp:txXfrm>
    </dsp:sp>
    <dsp:sp modelId="{A4CF9615-1759-4DB8-A708-69907C307C1C}">
      <dsp:nvSpPr>
        <dsp:cNvPr id="0" name=""/>
        <dsp:cNvSpPr/>
      </dsp:nvSpPr>
      <dsp:spPr>
        <a:xfrm>
          <a:off x="345026" y="1491136"/>
          <a:ext cx="994091" cy="994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E7FCA8-0D36-47BB-BB7E-0399053E2725}">
      <dsp:nvSpPr>
        <dsp:cNvPr id="0" name=""/>
        <dsp:cNvSpPr/>
      </dsp:nvSpPr>
      <dsp:spPr>
        <a:xfrm>
          <a:off x="813669" y="2641657"/>
          <a:ext cx="3860543" cy="11169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124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/>
            <a:t>* Aylık prim ve hizmet belgelerinin yasal süresi içinde SGK ‘ya verilmesi,</a:t>
          </a:r>
          <a:endParaRPr lang="tr-TR" sz="2000" kern="1200" dirty="0"/>
        </a:p>
      </dsp:txBody>
      <dsp:txXfrm>
        <a:off x="813669" y="2641657"/>
        <a:ext cx="3860543" cy="1116992"/>
      </dsp:txXfrm>
    </dsp:sp>
    <dsp:sp modelId="{7D502510-7EF0-41A8-8FE2-C0107305630A}">
      <dsp:nvSpPr>
        <dsp:cNvPr id="0" name=""/>
        <dsp:cNvSpPr/>
      </dsp:nvSpPr>
      <dsp:spPr>
        <a:xfrm>
          <a:off x="55945" y="2684045"/>
          <a:ext cx="994091" cy="9940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53A4B-BFAC-481F-BBBD-F38C2D8DF02A}">
      <dsp:nvSpPr>
        <dsp:cNvPr id="0" name=""/>
        <dsp:cNvSpPr/>
      </dsp:nvSpPr>
      <dsp:spPr>
        <a:xfrm>
          <a:off x="3414554" y="407858"/>
          <a:ext cx="4815271" cy="1067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0" kern="1200" dirty="0" smtClean="0"/>
            <a:t>*Tahakkuk eden sigorta primlerinin yasal süresi </a:t>
          </a:r>
          <a:r>
            <a:rPr lang="tr-TR" sz="2200" b="0" kern="1200" smtClean="0"/>
            <a:t>içinde ödenmesi,</a:t>
          </a:r>
          <a:endParaRPr lang="tr-TR" sz="2200" kern="1200" dirty="0"/>
        </a:p>
      </dsp:txBody>
      <dsp:txXfrm>
        <a:off x="3466664" y="459968"/>
        <a:ext cx="4711051" cy="963265"/>
      </dsp:txXfrm>
    </dsp:sp>
    <dsp:sp modelId="{6EB07C95-A210-4395-988A-933768C103CD}">
      <dsp:nvSpPr>
        <dsp:cNvPr id="0" name=""/>
        <dsp:cNvSpPr/>
      </dsp:nvSpPr>
      <dsp:spPr>
        <a:xfrm>
          <a:off x="0" y="1950918"/>
          <a:ext cx="8229826" cy="11679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0" kern="1200" dirty="0" smtClean="0"/>
            <a:t>* Yasal ödeme süresi geçmiş sigorta primi, işsizlik sigortası primi, idari para cezası ile bunlara ilişkin gecikme cezası ve gecikme zammı borçlarının bulunmaması,</a:t>
          </a:r>
          <a:endParaRPr lang="tr-TR" sz="2200" kern="1200" dirty="0"/>
        </a:p>
      </dsp:txBody>
      <dsp:txXfrm>
        <a:off x="57015" y="2007933"/>
        <a:ext cx="8115796" cy="1053922"/>
      </dsp:txXfrm>
    </dsp:sp>
    <dsp:sp modelId="{ADFC18B1-6B2D-4700-9C32-55A67ADD5417}">
      <dsp:nvSpPr>
        <dsp:cNvPr id="0" name=""/>
        <dsp:cNvSpPr/>
      </dsp:nvSpPr>
      <dsp:spPr>
        <a:xfrm>
          <a:off x="0" y="3294807"/>
          <a:ext cx="8229826" cy="11679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0" kern="1200" dirty="0" smtClean="0"/>
            <a:t>* Çalıştırdığı kişileri sigortalı olarak bildirmediği veya bildirdiği sigortalıları fiilen çalıştırmadığı yönünde herhangi bir tespitin bulunmaması, şartlarının birlikte gerçekleşmesi gerekmektedir.</a:t>
          </a:r>
          <a:endParaRPr lang="tr-TR" sz="2200" kern="1200" dirty="0"/>
        </a:p>
      </dsp:txBody>
      <dsp:txXfrm>
        <a:off x="57015" y="3351822"/>
        <a:ext cx="8115796" cy="10539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07604-4051-4B4D-BF06-2156A7DC021C}">
      <dsp:nvSpPr>
        <dsp:cNvPr id="0" name=""/>
        <dsp:cNvSpPr/>
      </dsp:nvSpPr>
      <dsp:spPr>
        <a:xfrm>
          <a:off x="0" y="0"/>
          <a:ext cx="5509200" cy="5509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E9E7A-FFB2-4719-B519-39D2BF29403E}">
      <dsp:nvSpPr>
        <dsp:cNvPr id="0" name=""/>
        <dsp:cNvSpPr/>
      </dsp:nvSpPr>
      <dsp:spPr>
        <a:xfrm>
          <a:off x="3454502" y="995366"/>
          <a:ext cx="3580980" cy="1304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a)2016 yılı başka ay(</a:t>
          </a:r>
          <a:r>
            <a:rPr lang="tr-TR" sz="1900" b="1" kern="1200" dirty="0" err="1" smtClean="0"/>
            <a:t>lar</a:t>
          </a:r>
          <a:r>
            <a:rPr lang="tr-TR" sz="1900" b="1" kern="1200" dirty="0" smtClean="0"/>
            <a:t>)da çalışan bildirim yapılmış olması halinde</a:t>
          </a:r>
          <a:endParaRPr lang="tr-TR" sz="1900" kern="1200" dirty="0"/>
        </a:p>
      </dsp:txBody>
      <dsp:txXfrm>
        <a:off x="3518164" y="1059028"/>
        <a:ext cx="3453656" cy="1176806"/>
      </dsp:txXfrm>
    </dsp:sp>
    <dsp:sp modelId="{CDAF8DD6-B428-4E1A-B3E2-0D86A5E0D71D}">
      <dsp:nvSpPr>
        <dsp:cNvPr id="0" name=""/>
        <dsp:cNvSpPr/>
      </dsp:nvSpPr>
      <dsp:spPr>
        <a:xfrm>
          <a:off x="4342639" y="2372072"/>
          <a:ext cx="3274842" cy="1304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b)2016 yılında hiçbir ayda çalışan  bildirim yapılmamış olması halinde</a:t>
          </a:r>
          <a:endParaRPr lang="tr-TR" sz="1900" kern="1200" dirty="0"/>
        </a:p>
      </dsp:txBody>
      <dsp:txXfrm>
        <a:off x="4406301" y="2435734"/>
        <a:ext cx="3147518" cy="1176806"/>
      </dsp:txXfrm>
    </dsp:sp>
    <dsp:sp modelId="{7FBFF0AA-F667-45D2-AB86-0FE11040FF0C}">
      <dsp:nvSpPr>
        <dsp:cNvPr id="0" name=""/>
        <dsp:cNvSpPr/>
      </dsp:nvSpPr>
      <dsp:spPr>
        <a:xfrm>
          <a:off x="4608437" y="3772004"/>
          <a:ext cx="3580980" cy="13041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c)1/1/2017 - 31/12/2017 tarihleri arasında tescil edilen işyerleri</a:t>
          </a:r>
          <a:endParaRPr lang="tr-TR" sz="1900" kern="1200" dirty="0"/>
        </a:p>
      </dsp:txBody>
      <dsp:txXfrm>
        <a:off x="4672099" y="3835666"/>
        <a:ext cx="3453656" cy="1176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3B8C9-5580-40D1-86C1-C4658455441E}">
      <dsp:nvSpPr>
        <dsp:cNvPr id="0" name=""/>
        <dsp:cNvSpPr/>
      </dsp:nvSpPr>
      <dsp:spPr>
        <a:xfrm rot="5400000">
          <a:off x="2844463" y="309712"/>
          <a:ext cx="1363223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Ocak 12 çalışan</a:t>
          </a:r>
          <a:endParaRPr lang="tr-TR" sz="1700" kern="1200" dirty="0"/>
        </a:p>
      </dsp:txBody>
      <dsp:txXfrm rot="-5400000">
        <a:off x="3035488" y="591185"/>
        <a:ext cx="981174" cy="908815"/>
      </dsp:txXfrm>
    </dsp:sp>
    <dsp:sp modelId="{46881162-8E63-43C1-AF17-8F6B4CC2B8BC}">
      <dsp:nvSpPr>
        <dsp:cNvPr id="0" name=""/>
        <dsp:cNvSpPr/>
      </dsp:nvSpPr>
      <dsp:spPr>
        <a:xfrm>
          <a:off x="4205108" y="1038775"/>
          <a:ext cx="18879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27957-321B-469F-AB09-55DBE53E10A1}">
      <dsp:nvSpPr>
        <dsp:cNvPr id="0" name=""/>
        <dsp:cNvSpPr/>
      </dsp:nvSpPr>
      <dsp:spPr>
        <a:xfrm rot="5400000">
          <a:off x="3422447" y="1854904"/>
          <a:ext cx="1955209" cy="3391894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tx1"/>
              </a:solidFill>
            </a:rPr>
            <a:t>=(12+13+4)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tx1"/>
              </a:solidFill>
            </a:rPr>
            <a:t>3’e bölünür</a:t>
          </a:r>
          <a:endParaRPr lang="tr-TR" sz="3200" b="1" kern="1200" dirty="0">
            <a:solidFill>
              <a:schemeClr val="tx1"/>
            </a:solidFill>
          </a:endParaRPr>
        </a:p>
      </dsp:txBody>
      <dsp:txXfrm rot="-5400000">
        <a:off x="3269421" y="2899114"/>
        <a:ext cx="2261262" cy="1303473"/>
      </dsp:txXfrm>
    </dsp:sp>
    <dsp:sp modelId="{F40FE26A-75D8-4285-B4DA-DA4DF0C09BDD}">
      <dsp:nvSpPr>
        <dsp:cNvPr id="0" name=""/>
        <dsp:cNvSpPr/>
      </dsp:nvSpPr>
      <dsp:spPr>
        <a:xfrm rot="5400000">
          <a:off x="4237211" y="1222623"/>
          <a:ext cx="1290480" cy="146253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3185260"/>
            <a:satOff val="1406"/>
            <a:lumOff val="-104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Temmuz 4 Çalışan</a:t>
          </a:r>
          <a:endParaRPr lang="tr-TR" sz="1700" kern="1200" dirty="0"/>
        </a:p>
      </dsp:txBody>
      <dsp:txXfrm rot="-5400000">
        <a:off x="4394940" y="1523730"/>
        <a:ext cx="975022" cy="860320"/>
      </dsp:txXfrm>
    </dsp:sp>
    <dsp:sp modelId="{9830D067-F775-4720-9A9D-D3B14B219A63}">
      <dsp:nvSpPr>
        <dsp:cNvPr id="0" name=""/>
        <dsp:cNvSpPr/>
      </dsp:nvSpPr>
      <dsp:spPr>
        <a:xfrm>
          <a:off x="2976" y="2606438"/>
          <a:ext cx="18270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D0BC6-F97A-4E05-9DC8-34E8186C483A}">
      <dsp:nvSpPr>
        <dsp:cNvPr id="0" name=""/>
        <dsp:cNvSpPr/>
      </dsp:nvSpPr>
      <dsp:spPr>
        <a:xfrm rot="5400000">
          <a:off x="4752264" y="-128026"/>
          <a:ext cx="1215708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9777890"/>
            <a:satOff val="2109"/>
            <a:lumOff val="-156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Mayıs 13 çalışan</a:t>
          </a:r>
          <a:endParaRPr lang="tr-TR" sz="2000" kern="1200" dirty="0"/>
        </a:p>
      </dsp:txBody>
      <dsp:txXfrm rot="-5400000">
        <a:off x="4869531" y="202619"/>
        <a:ext cx="981174" cy="810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77F55CC-9822-4ECC-942F-B28F70C8703F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6DB74A5-B478-4AF6-800A-A45C01D29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58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>
              <a:ea typeface="ＭＳ Ｐゴシック" pitchFamily="34" charset="-128"/>
            </a:endParaRPr>
          </a:p>
        </p:txBody>
      </p:sp>
      <p:sp>
        <p:nvSpPr>
          <p:cNvPr id="440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79DA4A5-C4D6-472B-A269-74B13DBC1E32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96DC-CEB9-480E-9A7D-D27E62DC0CB1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29C2-FBAA-4FE4-9552-4E5B4D8E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DFA7-7004-40E3-AE51-31AFD99CB8F2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4EC-E246-40A5-8CEA-C31DAC02D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5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F2BC-8A2D-4FF0-9A1D-549894DD5921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86A9-5A05-4BC3-B8DE-C25270AC8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FDFD-5F80-4DFF-8F9D-A516159F9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4949-0E1E-45B9-8741-5F0621D80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7282-2337-4C0C-BA02-DDD191ED5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B279-66C0-4D03-833C-412E5CAB4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58BC392-D51D-40AC-9D73-99FF256CBAC7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114C-9DA9-44E1-BCC8-13DA7D2B5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9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9C5F79C-7253-46CA-933D-DE4D201ED8AC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3265-5F56-42E7-B50F-FD10BEEE1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34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4772400-8F02-4EEB-930F-08C695E0A23C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9DBF-89EF-4E7D-8049-6F54A12CB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85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98BE565-5392-469B-AEBB-92EE1C8F7C6F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DCA3-3243-4759-BE01-18CA16CB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9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A76B-1418-49DA-A879-9D3BC91F2A20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5A3E6-5262-42E0-B949-9B8C8D3A3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1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53DAAB0-14F9-41C9-8D3F-DB7E779A9F02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8718-DD50-442A-B7DB-B60882AEB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195A9E4-E754-4ECE-88E3-356082D8BBD1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3270-E12A-443D-9915-803472A47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9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146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4AC8-A7E3-41F3-96CA-BBEB4936BA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86235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18853"/>
            <a:ext cx="7772400" cy="1362075"/>
          </a:xfrm>
        </p:spPr>
        <p:txBody>
          <a:bodyPr anchor="t"/>
          <a:lstStyle>
            <a:lvl1pPr algn="ctr">
              <a:defRPr sz="3200" b="1" u="none" cap="none" spc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4F61-E523-4F41-853A-68DEB5BE28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2133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li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 algn="ctr"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F351-D493-4A4E-B1D8-644B2B51F9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993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8312" y="129046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FB7C-9A24-4BC3-ADB0-6914F0F0B5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6627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ece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EED4-8252-4E67-908F-B249CAEA1C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7033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5F8D-A55F-4286-AEFE-22C663EDCB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4942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316013"/>
            <a:ext cx="5111750" cy="3777283"/>
          </a:xfrm>
        </p:spPr>
        <p:txBody>
          <a:bodyPr/>
          <a:lstStyle>
            <a:lvl1pPr>
              <a:defRPr sz="3200">
                <a:solidFill>
                  <a:srgbClr val="3D4E84"/>
                </a:solidFill>
              </a:defRPr>
            </a:lvl1pPr>
            <a:lvl2pPr>
              <a:defRPr sz="2800">
                <a:solidFill>
                  <a:srgbClr val="3D4E84"/>
                </a:solidFill>
              </a:defRPr>
            </a:lvl2pPr>
            <a:lvl3pPr>
              <a:defRPr sz="2400">
                <a:solidFill>
                  <a:srgbClr val="3D4E84"/>
                </a:solidFill>
              </a:defRPr>
            </a:lvl3pPr>
            <a:lvl4pPr>
              <a:defRPr sz="2000">
                <a:solidFill>
                  <a:srgbClr val="3D4E84"/>
                </a:solidFill>
              </a:defRPr>
            </a:lvl4pPr>
            <a:lvl5pPr>
              <a:defRPr sz="2000">
                <a:solidFill>
                  <a:srgbClr val="3D4E8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16013"/>
            <a:ext cx="3008313" cy="3777283"/>
          </a:xfrm>
        </p:spPr>
        <p:txBody>
          <a:bodyPr/>
          <a:lstStyle>
            <a:lvl1pPr marL="0" indent="0">
              <a:buNone/>
              <a:defRPr sz="1400">
                <a:solidFill>
                  <a:srgbClr val="3D4E8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2" y="130812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E3A4-DEBC-42E7-B824-79FA9D7407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643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8411-1FCA-48AD-AF1F-4CD9ADA349DD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8EF2-A708-48E9-A22E-DC1D2193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79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3688" y="2338536"/>
            <a:ext cx="5486400" cy="2890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5E21-E204-46A5-9F0D-D12A1430AF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275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167844" y="440668"/>
            <a:ext cx="2520280" cy="691276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7207-E879-471C-8A9B-EF2E394D15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332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455875" y="1088738"/>
            <a:ext cx="2664297" cy="604867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5464-BB55-4D7B-96DA-53480F8465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1724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yagram veya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33400" y="2438400"/>
            <a:ext cx="77724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SmartArt graphic</a:t>
            </a:r>
            <a:endParaRPr lang="es-ES" noProof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EF86-BC85-46CE-820B-FC0F44EE94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3270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clip art</a:t>
            </a:r>
            <a:endParaRPr lang="es-ES" noProof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D58D-3EE7-412F-B765-B580AFCEC8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9158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4081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fld id="{C3B853ED-0F79-4ED4-9B85-4DA08C5939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Rectangle 1040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B6A46-F100-47B5-975B-B60CF654CFCE}" type="datetime1">
              <a:rPr lang="tr-TR"/>
              <a:pPr>
                <a:defRPr/>
              </a:pPr>
              <a:t>08.03.2017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8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458D-CCF3-49B9-9252-BD97D4F56D4A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27CB-D1EC-437A-A671-B5F952C56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D8CB-E1AD-42F8-9BA4-8E1BE53B40EE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ABF6-BC5D-49AC-8A70-5A0C5FD59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4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3908-EFE2-4AD7-AF68-BB2138C8CF31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C077-0E1C-4574-801F-36C5B6B02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5B5-024D-4A31-887A-051EC4385175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FF84-4BB2-42CB-AC5C-5606641FD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5DF2-3475-4808-B07A-9E97F8BE1B57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31A5-7724-4A28-9B4C-3226CB778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4C9C-C9D0-45C6-9BCA-6BF3307F5945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6B066-D74E-48AC-9D1D-52B90CC6C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5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DAC998F1-51B3-46F7-840F-CE6C54420868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7A08C7C6-2154-4C8C-AA77-100C1DD0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419850"/>
            <a:ext cx="474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250" y="6419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FA8CA90F-46A5-42FC-BF6C-20BF18CF0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7" r:id="rId1"/>
    <p:sldLayoutId id="2147485248" r:id="rId2"/>
    <p:sldLayoutId id="2147485249" r:id="rId3"/>
    <p:sldLayoutId id="2147485250" r:id="rId4"/>
    <p:sldLayoutId id="2147485251" r:id="rId5"/>
    <p:sldLayoutId id="2147485252" r:id="rId6"/>
    <p:sldLayoutId id="2147485253" r:id="rId7"/>
    <p:sldLayoutId id="2147485254" r:id="rId8"/>
    <p:sldLayoutId id="2147485255" r:id="rId9"/>
    <p:sldLayoutId id="2147485256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90638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Contents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246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D4E84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171793E-28C4-4E4A-8B5B-F00E879D8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here to edit the text or change the model</a:t>
            </a:r>
          </a:p>
          <a:p>
            <a:pPr lvl="1"/>
            <a:r>
              <a:rPr lang="es-ES" smtClean="0"/>
              <a:t>Level 2</a:t>
            </a:r>
          </a:p>
          <a:p>
            <a:pPr lvl="2"/>
            <a:r>
              <a:rPr lang="es-ES" smtClean="0"/>
              <a:t>Level 3</a:t>
            </a:r>
          </a:p>
          <a:p>
            <a:pPr lvl="3"/>
            <a:r>
              <a:rPr lang="es-ES" smtClean="0"/>
              <a:t>Level 4</a:t>
            </a:r>
          </a:p>
          <a:p>
            <a:pPr lvl="4"/>
            <a:r>
              <a:rPr lang="es-ES" smtClean="0"/>
              <a:t>Level 5</a:t>
            </a:r>
          </a:p>
          <a:p>
            <a:pPr lvl="4"/>
            <a:endParaRPr lang="es-ES" smtClean="0"/>
          </a:p>
        </p:txBody>
      </p:sp>
      <p:cxnSp>
        <p:nvCxnSpPr>
          <p:cNvPr id="3077" name="AutoShape 12"/>
          <p:cNvCxnSpPr>
            <a:cxnSpLocks noChangeShapeType="1"/>
          </p:cNvCxnSpPr>
          <p:nvPr/>
        </p:nvCxnSpPr>
        <p:spPr bwMode="auto">
          <a:xfrm flipV="1">
            <a:off x="488950" y="914400"/>
            <a:ext cx="882650" cy="152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33400" y="5867400"/>
            <a:ext cx="822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533400" y="2209800"/>
            <a:ext cx="78486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  <p:sldLayoutId id="2147485268" r:id="rId12"/>
    <p:sldLayoutId id="2147485269" r:id="rId13"/>
    <p:sldLayoutId id="2147485270" r:id="rId14"/>
    <p:sldLayoutId id="214748527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ln w="19050">
            <a:noFill/>
            <a:prstDash val="solid"/>
          </a:ln>
          <a:solidFill>
            <a:srgbClr val="172B61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3D4E8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3D4E8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600">
          <a:solidFill>
            <a:srgbClr val="3D4E8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1400">
          <a:solidFill>
            <a:srgbClr val="3D4E84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3D4E84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Başlık 2"/>
          <p:cNvSpPr>
            <a:spLocks noGrp="1"/>
          </p:cNvSpPr>
          <p:nvPr>
            <p:ph type="title"/>
          </p:nvPr>
        </p:nvSpPr>
        <p:spPr>
          <a:xfrm>
            <a:off x="855663" y="5475288"/>
            <a:ext cx="7797800" cy="519112"/>
          </a:xfrm>
        </p:spPr>
        <p:txBody>
          <a:bodyPr/>
          <a:lstStyle/>
          <a:p>
            <a:pPr algn="ctr"/>
            <a:r>
              <a:rPr lang="tr-TR" sz="2000" smtClean="0">
                <a:ln>
                  <a:noFill/>
                </a:ln>
                <a:effectLst/>
                <a:ea typeface="ＭＳ Ｐゴシック" pitchFamily="34" charset="-128"/>
              </a:rPr>
              <a:t>#ÇalışmaHayatındaMilliSeferberlik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527425" y="5892800"/>
            <a:ext cx="2220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dirty="0">
                <a:ln w="19050">
                  <a:noFill/>
                  <a:prstDash val="solid"/>
                </a:ln>
                <a:solidFill>
                  <a:srgbClr val="172B61"/>
                </a:solidFill>
                <a:latin typeface="+mj-lt"/>
                <a:ea typeface="ＭＳ Ｐゴシック" charset="0"/>
                <a:cs typeface="ＭＳ Ｐゴシック" charset="0"/>
              </a:rPr>
              <a:t>2017</a:t>
            </a:r>
          </a:p>
        </p:txBody>
      </p:sp>
      <p:pic>
        <p:nvPicPr>
          <p:cNvPr id="25604" name="Picture 1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598738"/>
            <a:ext cx="4633912" cy="2767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C810E78-B29E-42F7-BBF5-B64BEECFBDE9}" type="slidenum">
              <a:rPr lang="en-US" sz="1400" smtClean="0">
                <a:solidFill>
                  <a:srgbClr val="3D4E84"/>
                </a:solidFill>
                <a:latin typeface="Arial" charset="0"/>
              </a:rPr>
              <a:pPr eaLnBrk="1" hangingPunct="1"/>
              <a:t>10</a:t>
            </a:fld>
            <a:endParaRPr lang="en-US" sz="1400" smtClean="0">
              <a:solidFill>
                <a:srgbClr val="3D4E84"/>
              </a:solidFill>
              <a:latin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7475" y="2732088"/>
            <a:ext cx="8777288" cy="281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defTabSz="457200">
              <a:spcBef>
                <a:spcPts val="600"/>
              </a:spcBef>
              <a:buClr>
                <a:srgbClr val="0099FF"/>
              </a:buClr>
              <a:buSzPct val="100000"/>
              <a:defRPr/>
            </a:pPr>
            <a:r>
              <a:rPr lang="tr-T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İşverenden;</a:t>
            </a:r>
          </a:p>
          <a:p>
            <a:pPr marL="342900" lvl="1" indent="-469900" algn="just" defTabSz="457200">
              <a:spcBef>
                <a:spcPts val="600"/>
              </a:spcBef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Vergi</a:t>
            </a:r>
          </a:p>
          <a:p>
            <a:pPr marL="342900" lvl="1" indent="-469900" algn="just" defTabSz="457200">
              <a:spcBef>
                <a:spcPts val="600"/>
              </a:spcBef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SGK primi ve prime ilişkin borcu </a:t>
            </a:r>
          </a:p>
          <a:p>
            <a:pPr marL="342900" lvl="1" indent="-469900" algn="just" defTabSz="457200">
              <a:spcBef>
                <a:spcPts val="600"/>
              </a:spcBef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SGK’ca</a:t>
            </a:r>
            <a:r>
              <a:rPr lang="tr-T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kesilmiş idari para cezası olmadığına dair belge</a:t>
            </a:r>
          </a:p>
          <a:p>
            <a:pPr marL="342900" lvl="1" indent="-469900" algn="just" defTabSz="457200">
              <a:spcBef>
                <a:spcPts val="600"/>
              </a:spcBef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endParaRPr lang="tr-TR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defTabSz="457200">
              <a:spcBef>
                <a:spcPts val="600"/>
              </a:spcBef>
              <a:buClr>
                <a:srgbClr val="0099FF"/>
              </a:buClr>
              <a:buSzPct val="100000"/>
              <a:defRPr/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İSTENMEZ.</a:t>
            </a:r>
            <a:endParaRPr lang="tr-T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D:\Profil\fatmanur.zengin\Desktop\ind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987198"/>
            <a:ext cx="2894466" cy="25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F47EC0A-D03D-4D57-B32F-F97805269038}" type="slidenum">
              <a:rPr lang="en-US" sz="1400" smtClean="0">
                <a:solidFill>
                  <a:srgbClr val="3D4E84"/>
                </a:solidFill>
                <a:latin typeface="Arial" charset="0"/>
              </a:rPr>
              <a:pPr eaLnBrk="1" hangingPunct="1"/>
              <a:t>11</a:t>
            </a:fld>
            <a:endParaRPr lang="en-US" sz="1400" smtClean="0">
              <a:solidFill>
                <a:srgbClr val="3D4E84"/>
              </a:solidFill>
              <a:latin typeface="Arial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0" y="1817462"/>
            <a:ext cx="8686800" cy="43812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3D4E8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>
                <a:solidFill>
                  <a:srgbClr val="3D4E84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600">
                <a:solidFill>
                  <a:srgbClr val="3D4E84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İşe almayı planladıkları kişilerin mesleki gelişim ve deneyim kazanmasını gözlemlemek.</a:t>
            </a:r>
          </a:p>
          <a:p>
            <a:pPr marL="0" lvl="1" indent="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None/>
              <a:tabLst>
                <a:tab pos="88900" algn="l"/>
              </a:tabLst>
              <a:defRPr/>
            </a:pPr>
            <a:endParaRPr lang="tr-TR" sz="1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Herhangi bir maliyete katlanmadan potansiyel işçiler yetiştirmek.</a:t>
            </a:r>
          </a:p>
          <a:p>
            <a:pPr marL="0" lvl="1" indent="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None/>
              <a:tabLst>
                <a:tab pos="88900" algn="l"/>
              </a:tabLst>
              <a:defRPr/>
            </a:pPr>
            <a:endParaRPr lang="tr-TR" sz="1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Katılımcının işgücünden yararlanarak rekabet avantajı sağlamak.</a:t>
            </a:r>
          </a:p>
          <a:p>
            <a:pPr marL="0" lvl="1" indent="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None/>
              <a:tabLst>
                <a:tab pos="88900" algn="l"/>
              </a:tabLst>
              <a:defRPr/>
            </a:pPr>
            <a:endParaRPr lang="tr-TR" sz="1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Teşviklerden yararlanarak istihdam maliyetini düşürmek.</a:t>
            </a:r>
          </a:p>
          <a:p>
            <a:pPr marL="0" lvl="1" indent="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None/>
              <a:tabLst>
                <a:tab pos="88900" algn="l"/>
              </a:tabLst>
              <a:defRPr/>
            </a:pPr>
            <a:endParaRPr lang="tr-TR" sz="1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Katılımcılara yaptıkları ekstra ödemeleri vergi matrahından düşürmek.</a:t>
            </a:r>
          </a:p>
          <a:p>
            <a:pPr marL="0" indent="0" algn="just">
              <a:buFontTx/>
              <a:buNone/>
              <a:defRPr/>
            </a:pPr>
            <a:endParaRPr lang="tr-TR" sz="500" dirty="0"/>
          </a:p>
        </p:txBody>
      </p:sp>
      <p:sp>
        <p:nvSpPr>
          <p:cNvPr id="34820" name="Dikdörtgen 1"/>
          <p:cNvSpPr>
            <a:spLocks noChangeArrowheads="1"/>
          </p:cNvSpPr>
          <p:nvPr/>
        </p:nvSpPr>
        <p:spPr bwMode="auto">
          <a:xfrm>
            <a:off x="1193346" y="1283022"/>
            <a:ext cx="629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>İşverenler İçin Faydaları Nelerdir?</a:t>
            </a:r>
          </a:p>
        </p:txBody>
      </p:sp>
      <p:sp>
        <p:nvSpPr>
          <p:cNvPr id="5" name="6-Noktalı Yıldız 4"/>
          <p:cNvSpPr/>
          <p:nvPr/>
        </p:nvSpPr>
        <p:spPr bwMode="auto">
          <a:xfrm rot="1141540">
            <a:off x="6697351" y="208838"/>
            <a:ext cx="1864301" cy="180093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İşbaşı Eğitim Programı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290638"/>
            <a:ext cx="7848600" cy="3001962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5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UYGULAMADAKİ DEVLET DESTEKLERİ</a:t>
            </a:r>
          </a:p>
        </p:txBody>
      </p:sp>
      <p:sp>
        <p:nvSpPr>
          <p:cNvPr id="35843" name="Slayt Numarası Yer Tutucusu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B360465-4247-4A91-BB15-A9465C986063}" type="slidenum">
              <a:rPr lang="tr-TR" sz="1400" b="0" smtClean="0">
                <a:solidFill>
                  <a:srgbClr val="3D4E84"/>
                </a:solidFill>
                <a:latin typeface="Arial" charset="0"/>
              </a:rPr>
              <a:pPr/>
              <a:t>12</a:t>
            </a:fld>
            <a:endParaRPr lang="tr-TR" sz="1400" b="0" smtClean="0">
              <a:solidFill>
                <a:srgbClr val="3D4E8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107950" y="676275"/>
          <a:ext cx="8928100" cy="6089649"/>
        </p:xfrm>
        <a:graphic>
          <a:graphicData uri="http://schemas.openxmlformats.org/drawingml/2006/table">
            <a:tbl>
              <a:tblPr/>
              <a:tblGrid>
                <a:gridCol w="442716"/>
                <a:gridCol w="924990"/>
                <a:gridCol w="3723525"/>
                <a:gridCol w="2685187"/>
                <a:gridCol w="1151682"/>
              </a:tblGrid>
              <a:tr h="40785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UYGULAMADAKİ TEŞVİKLER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84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SIRA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KANUN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AÇIKLAMA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Başlama-Bitiş Tarihleri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Finansman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973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5510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5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Puan Prim Teşviki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01.10.2008-Sürekli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EKONOMİ BK.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4857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Engelli Teşviki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01.07.2008-Sürekli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EKONOMİ BK.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4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6111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Kadın,Genç </a:t>
                      </a:r>
                      <a:r>
                        <a:rPr lang="nb-N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ve </a:t>
                      </a:r>
                      <a:r>
                        <a:rPr lang="nb-N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M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YK Belgeli Çalıştırma</a:t>
                      </a:r>
                      <a:r>
                        <a:rPr lang="nb-N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 Teş</a:t>
                      </a:r>
                      <a:r>
                        <a:rPr lang="tr-TR" sz="16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viki</a:t>
                      </a:r>
                      <a:endParaRPr lang="nb-NO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01.03.2011-31.12.2020</a:t>
                      </a:r>
                      <a:endParaRPr lang="tr-TR" sz="1600" b="1" i="0" u="sng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İŞKUR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5921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İşsizlik Ödeneği Alanları İstihdam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Teşviki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01.10.2009-Sürekli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İŞKUR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6645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İEP +</a:t>
                      </a:r>
                      <a:r>
                        <a:rPr lang="tr-TR" sz="1600" b="1" i="0" u="sng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 İstihdam Halinde </a:t>
                      </a:r>
                      <a:r>
                        <a:rPr lang="tr-TR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Teşvik</a:t>
                      </a:r>
                      <a:endParaRPr lang="tr-TR" sz="1600" b="1" i="0" u="sng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31.12.2017 Tarihine</a:t>
                      </a:r>
                      <a:r>
                        <a:rPr lang="tr-TR" sz="1600" b="1" i="0" u="sng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 Kadar</a:t>
                      </a:r>
                      <a:endParaRPr lang="tr-TR" sz="1600" b="1" i="0" u="sng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İŞKUR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59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687 KHK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+ 1 İSTİHDAM</a:t>
                      </a:r>
                    </a:p>
                    <a:p>
                      <a:pPr algn="ctr" fontAlgn="ctr"/>
                      <a:r>
                        <a:rPr lang="tr-T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31.12.2017 ye kadar</a:t>
                      </a:r>
                    </a:p>
                    <a:p>
                      <a:pPr algn="ctr" fontAlgn="ctr"/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Maaş İŞVEREN ;</a:t>
                      </a:r>
                    </a:p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 SGK ve VERGİ DEVLET</a:t>
                      </a:r>
                      <a:r>
                        <a:rPr lang="tr-TR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 DESTEĞİ(773-TL)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İŞKUR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5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5225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Kültür Yatırımı Teşviki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01.08.2004-Sürekli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KÜLTÜR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BK.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5746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Arge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Yatırım Teşviki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01.04.2008-31.12.2023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MALİYE BK.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8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5510-6322</a:t>
                      </a:r>
                      <a:endParaRPr lang="tr-TR" sz="12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Yatırımlarda Devlet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Yardımları/Bölgesel Teşviki**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01.01.2012-31.12.2023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EKONOMİ BK.</a:t>
                      </a:r>
                    </a:p>
                  </a:txBody>
                  <a:tcPr marL="9526" marR="9526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61">
                <a:tc gridSpan="5"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65893" y="1422401"/>
            <a:ext cx="90278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 smtClean="0">
                <a:solidFill>
                  <a:schemeClr val="tx2"/>
                </a:solidFill>
                <a:latin typeface="+mn-lt"/>
              </a:rPr>
              <a:t>687 </a:t>
            </a:r>
            <a:r>
              <a:rPr lang="tr-TR" sz="4400" dirty="0">
                <a:solidFill>
                  <a:schemeClr val="tx2"/>
                </a:solidFill>
                <a:latin typeface="+mn-lt"/>
              </a:rPr>
              <a:t>KHK İLAVE İSTİHDAM DESTEĞİ USUL VE </a:t>
            </a:r>
            <a:r>
              <a:rPr lang="tr-TR" sz="4400" dirty="0" smtClean="0">
                <a:solidFill>
                  <a:schemeClr val="tx2"/>
                </a:solidFill>
                <a:latin typeface="+mn-lt"/>
              </a:rPr>
              <a:t>ESASLAR</a:t>
            </a:r>
          </a:p>
          <a:p>
            <a:pPr lvl="0" algn="ctr"/>
            <a:r>
              <a:rPr lang="tr-TR" sz="4400" dirty="0" smtClean="0">
                <a:solidFill>
                  <a:schemeClr val="tx2"/>
                </a:solidFill>
                <a:latin typeface="+mn-lt"/>
              </a:rPr>
              <a:t>  (+1 İSTİHDAM TEŞVİĞİ)</a:t>
            </a:r>
            <a:endParaRPr lang="tr-TR" sz="4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62" name="Picture 2" descr="te&amp;scedil;vi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3546059"/>
            <a:ext cx="7646987" cy="313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433671947"/>
              </p:ext>
            </p:extLst>
          </p:nvPr>
        </p:nvGraphicFramePr>
        <p:xfrm>
          <a:off x="290286" y="3399503"/>
          <a:ext cx="8679543" cy="30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1088572" y="1182906"/>
            <a:ext cx="78812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tr-TR" sz="4000" dirty="0"/>
              <a:t>(+1 İSTİHDAM TEŞVİĞİ)</a:t>
            </a:r>
          </a:p>
          <a:p>
            <a:pPr algn="ctr" fontAlgn="ctr"/>
            <a:r>
              <a:rPr lang="tr-TR" dirty="0" smtClean="0">
                <a:solidFill>
                  <a:srgbClr val="FF0000"/>
                </a:solidFill>
                <a:latin typeface="Tahoma"/>
              </a:rPr>
              <a:t>Maaş </a:t>
            </a:r>
            <a:r>
              <a:rPr lang="tr-TR" dirty="0">
                <a:solidFill>
                  <a:srgbClr val="FF0000"/>
                </a:solidFill>
                <a:latin typeface="Tahoma"/>
              </a:rPr>
              <a:t>İŞVEREN ;</a:t>
            </a:r>
          </a:p>
          <a:p>
            <a:pPr algn="ctr" fontAlgn="ctr"/>
            <a:r>
              <a:rPr lang="tr-TR" dirty="0">
                <a:solidFill>
                  <a:srgbClr val="FF0000"/>
                </a:solidFill>
                <a:latin typeface="Tahoma"/>
              </a:rPr>
              <a:t> SGK ve VERGİ DEVLET DESTEĞİ(773-TL)</a:t>
            </a:r>
          </a:p>
        </p:txBody>
      </p:sp>
      <p:sp>
        <p:nvSpPr>
          <p:cNvPr id="7" name="6-Noktalı Yıldız 6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7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956512907"/>
              </p:ext>
            </p:extLst>
          </p:nvPr>
        </p:nvGraphicFramePr>
        <p:xfrm>
          <a:off x="431074" y="1711234"/>
          <a:ext cx="8216537" cy="474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6-Noktalı Yıldız 5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917370" y="1009761"/>
            <a:ext cx="6067199" cy="908543"/>
            <a:chOff x="0" y="2482044"/>
            <a:chExt cx="3939765" cy="2259772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0" y="2482044"/>
              <a:ext cx="3939765" cy="2259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6186" y="2548230"/>
              <a:ext cx="3807393" cy="212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kern="1200" dirty="0" smtClean="0"/>
                <a:t>Sigortalı yönünden</a:t>
              </a:r>
              <a:endParaRPr lang="tr-TR" sz="3200" kern="1200" dirty="0"/>
            </a:p>
          </p:txBody>
        </p:sp>
      </p:grp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2724229"/>
              </p:ext>
            </p:extLst>
          </p:nvPr>
        </p:nvGraphicFramePr>
        <p:xfrm>
          <a:off x="159657" y="1990876"/>
          <a:ext cx="8548913" cy="336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2" descr="çalı&amp;scedil;an i&amp;scedil;çi çizim ile ilgili görsel sonucu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987" name="Picture 3" descr="D:\Profil\fatmanur.zengin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76" y="4160761"/>
            <a:ext cx="3274894" cy="23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6-Noktalı Yıldız 11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7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55F8D-A55F-4286-AEFE-22C663EDCB97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grpSp>
        <p:nvGrpSpPr>
          <p:cNvPr id="4" name="Grup 3"/>
          <p:cNvGrpSpPr/>
          <p:nvPr/>
        </p:nvGrpSpPr>
        <p:grpSpPr>
          <a:xfrm>
            <a:off x="2917370" y="1009761"/>
            <a:ext cx="6067199" cy="908543"/>
            <a:chOff x="0" y="2482044"/>
            <a:chExt cx="3939765" cy="2259772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0" y="2482044"/>
              <a:ext cx="3939765" cy="2259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6186" y="2548230"/>
              <a:ext cx="3807393" cy="212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İşveren yönünden(1)</a:t>
              </a:r>
              <a:endParaRPr lang="tr-TR" sz="3200" kern="1200" dirty="0"/>
            </a:p>
          </p:txBody>
        </p:sp>
      </p:grp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4218253819"/>
              </p:ext>
            </p:extLst>
          </p:nvPr>
        </p:nvGraphicFramePr>
        <p:xfrm>
          <a:off x="159657" y="1945465"/>
          <a:ext cx="8824912" cy="397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0" name="Picture 2" descr="D:\Profil\fatmanur.zengin\Desktop\isveren-sponsorlug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88" y="4434115"/>
            <a:ext cx="3660097" cy="2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6-Noktalı Yıldız 10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6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Profil\fatmanur.zengin\Desktop\Stajyer-Çalıştıran-İşverene-Devlet-Katkısı-Nasıl-Ödenecek-310x1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4032"/>
            <a:ext cx="3904343" cy="29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55F8D-A55F-4286-AEFE-22C663EDCB97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grpSp>
        <p:nvGrpSpPr>
          <p:cNvPr id="4" name="Grup 3"/>
          <p:cNvGrpSpPr/>
          <p:nvPr/>
        </p:nvGrpSpPr>
        <p:grpSpPr>
          <a:xfrm>
            <a:off x="2917370" y="1009761"/>
            <a:ext cx="6067199" cy="908543"/>
            <a:chOff x="0" y="2482044"/>
            <a:chExt cx="3939765" cy="2259772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0" y="2482044"/>
              <a:ext cx="3939765" cy="2259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6186" y="2548230"/>
              <a:ext cx="3807393" cy="212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İşveren yönünden(2)</a:t>
              </a:r>
              <a:endParaRPr lang="tr-TR" sz="3200" kern="1200" dirty="0"/>
            </a:p>
          </p:txBody>
        </p:sp>
      </p:grp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075067211"/>
              </p:ext>
            </p:extLst>
          </p:nvPr>
        </p:nvGraphicFramePr>
        <p:xfrm>
          <a:off x="493486" y="2196769"/>
          <a:ext cx="8229826" cy="446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6-Noktalı Yıldız 8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7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Numarası Yer Tutucus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119D7AE-B037-48EA-B016-241748398F76}" type="slidenum">
              <a:rPr lang="es-ES" sz="1400" smtClean="0">
                <a:solidFill>
                  <a:srgbClr val="3D4E84"/>
                </a:solidFill>
                <a:latin typeface="Arial" charset="0"/>
              </a:rPr>
              <a:pPr eaLnBrk="1" hangingPunct="1"/>
              <a:t>2</a:t>
            </a:fld>
            <a:endParaRPr lang="es-ES" sz="1400" smtClean="0">
              <a:solidFill>
                <a:srgbClr val="3D4E84"/>
              </a:solidFill>
              <a:latin typeface="Arial" charset="0"/>
            </a:endParaRPr>
          </a:p>
        </p:txBody>
      </p:sp>
      <p:pic>
        <p:nvPicPr>
          <p:cNvPr id="26627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1416200097"/>
              </p:ext>
            </p:extLst>
          </p:nvPr>
        </p:nvGraphicFramePr>
        <p:xfrm>
          <a:off x="290186" y="1009761"/>
          <a:ext cx="8592457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55F8D-A55F-4286-AEFE-22C663EDCB97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grpSp>
        <p:nvGrpSpPr>
          <p:cNvPr id="4" name="Grup 3"/>
          <p:cNvGrpSpPr/>
          <p:nvPr/>
        </p:nvGrpSpPr>
        <p:grpSpPr>
          <a:xfrm>
            <a:off x="2917370" y="1009761"/>
            <a:ext cx="6067199" cy="908543"/>
            <a:chOff x="0" y="2482044"/>
            <a:chExt cx="3939765" cy="2259772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0" y="2482044"/>
              <a:ext cx="3939765" cy="2259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6186" y="2548230"/>
              <a:ext cx="3807393" cy="212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İşveren yönünden(3)</a:t>
              </a:r>
              <a:endParaRPr lang="tr-TR" sz="3200" kern="1200" dirty="0"/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509485" y="3309254"/>
            <a:ext cx="2815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dirty="0" smtClean="0">
                <a:solidFill>
                  <a:schemeClr val="tx1"/>
                </a:solidFill>
              </a:rPr>
              <a:t>2016 </a:t>
            </a:r>
            <a:r>
              <a:rPr lang="tr-TR" sz="2400" dirty="0">
                <a:solidFill>
                  <a:schemeClr val="tx1"/>
                </a:solidFill>
              </a:rPr>
              <a:t>yılı Aralık ayına ilişkin aylık prim ve hizmet </a:t>
            </a:r>
            <a:r>
              <a:rPr lang="tr-TR" sz="2400" dirty="0" smtClean="0">
                <a:solidFill>
                  <a:schemeClr val="tx1"/>
                </a:solidFill>
              </a:rPr>
              <a:t>belgeleri </a:t>
            </a:r>
            <a:r>
              <a:rPr lang="tr-TR" sz="2400" u="sng" dirty="0" smtClean="0">
                <a:solidFill>
                  <a:schemeClr val="tx1"/>
                </a:solidFill>
              </a:rPr>
              <a:t>bulunmayan</a:t>
            </a:r>
            <a:r>
              <a:rPr lang="tr-TR" sz="2400" dirty="0" smtClean="0">
                <a:solidFill>
                  <a:schemeClr val="tx1"/>
                </a:solidFill>
              </a:rPr>
              <a:t> işyerleri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6" name="6-Noktalı Yıldız 15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Sağ Ok 2"/>
          <p:cNvSpPr/>
          <p:nvPr/>
        </p:nvSpPr>
        <p:spPr bwMode="auto">
          <a:xfrm rot="1958909">
            <a:off x="3991429" y="5036458"/>
            <a:ext cx="1016000" cy="232228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Sağ Ok 10"/>
          <p:cNvSpPr/>
          <p:nvPr/>
        </p:nvSpPr>
        <p:spPr bwMode="auto">
          <a:xfrm rot="21427798">
            <a:off x="4010560" y="4010187"/>
            <a:ext cx="617988" cy="186586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Sağ Ok 11"/>
          <p:cNvSpPr/>
          <p:nvPr/>
        </p:nvSpPr>
        <p:spPr bwMode="auto">
          <a:xfrm rot="19327116">
            <a:off x="2668679" y="2720444"/>
            <a:ext cx="1206038" cy="244277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2917370" y="1009761"/>
            <a:ext cx="6067199" cy="908543"/>
            <a:chOff x="0" y="2482044"/>
            <a:chExt cx="3939765" cy="225977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0" y="2482044"/>
              <a:ext cx="3939765" cy="2259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66186" y="2548230"/>
              <a:ext cx="3807393" cy="212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İşveren yönünden(3)</a:t>
              </a:r>
              <a:endParaRPr lang="tr-TR" sz="3200" kern="1200" dirty="0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237835" y="2981818"/>
            <a:ext cx="5868891" cy="2929746"/>
            <a:chOff x="71834" y="633863"/>
            <a:chExt cx="6424045" cy="18408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Yuvarlatılmış Dikdörtgen 12"/>
            <p:cNvSpPr/>
            <p:nvPr/>
          </p:nvSpPr>
          <p:spPr>
            <a:xfrm>
              <a:off x="71834" y="633863"/>
              <a:ext cx="6424045" cy="18408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161695" y="723724"/>
              <a:ext cx="6244323" cy="16610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0" kern="1200" dirty="0" smtClean="0">
                  <a:solidFill>
                    <a:schemeClr val="tx1"/>
                  </a:solidFill>
                </a:rPr>
                <a:t>Ortalama sigortalı sayısı, </a:t>
              </a:r>
            </a:p>
            <a:p>
              <a:pPr lvl="0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0" kern="1200" dirty="0" smtClean="0">
                  <a:solidFill>
                    <a:schemeClr val="tx1"/>
                  </a:solidFill>
                </a:rPr>
                <a:t>sigortalının işe alındığı işyerinden SGK Kurumuna 2016/Ocak ila 2016/Kasım aylarında bildirilmiş olan toplam sigortalı sayısının, aynı dönem aralığında Kurumumuza bildirim yapılmış ay sayısına bölünmesi suretiyle bulunacaktır</a:t>
              </a:r>
              <a:r>
                <a:rPr lang="tr-TR" sz="2000" b="0" kern="1200" dirty="0" smtClean="0"/>
                <a:t>.</a:t>
              </a:r>
              <a:endParaRPr lang="tr-TR" sz="2000" kern="1200" dirty="0"/>
            </a:p>
          </p:txBody>
        </p:sp>
      </p:grpSp>
      <p:sp>
        <p:nvSpPr>
          <p:cNvPr id="15" name="Tek Köşesi Yuvarlatılmış Dikdörtgen 14"/>
          <p:cNvSpPr/>
          <p:nvPr/>
        </p:nvSpPr>
        <p:spPr bwMode="auto">
          <a:xfrm>
            <a:off x="4963886" y="2423886"/>
            <a:ext cx="1973943" cy="566057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Yuvarlatılmış Dikdörtgen 15"/>
          <p:cNvSpPr/>
          <p:nvPr/>
        </p:nvSpPr>
        <p:spPr bwMode="auto">
          <a:xfrm>
            <a:off x="6937829" y="2989943"/>
            <a:ext cx="943428" cy="1320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7" name="Diyagram 16"/>
          <p:cNvGraphicFramePr/>
          <p:nvPr>
            <p:extLst>
              <p:ext uri="{D42A27DB-BD31-4B8C-83A1-F6EECF244321}">
                <p14:modId xmlns:p14="http://schemas.microsoft.com/office/powerpoint/2010/main" val="332037559"/>
              </p:ext>
            </p:extLst>
          </p:nvPr>
        </p:nvGraphicFramePr>
        <p:xfrm>
          <a:off x="2786643" y="2133599"/>
          <a:ext cx="6096000" cy="45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6-Noktalı Yıldız 18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0119" y="6421606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/>
              <a:t>Not:Aralık</a:t>
            </a:r>
            <a:r>
              <a:rPr lang="tr-TR" sz="1800" dirty="0" smtClean="0"/>
              <a:t> 2016’da çalışanı bulunmayan işyeri içindir</a:t>
            </a:r>
            <a:endParaRPr lang="tr-TR" sz="1800" dirty="0"/>
          </a:p>
        </p:txBody>
      </p:sp>
      <p:grpSp>
        <p:nvGrpSpPr>
          <p:cNvPr id="4" name="Grup 3"/>
          <p:cNvGrpSpPr/>
          <p:nvPr/>
        </p:nvGrpSpPr>
        <p:grpSpPr>
          <a:xfrm>
            <a:off x="212482" y="1937525"/>
            <a:ext cx="3580980" cy="1304130"/>
            <a:chOff x="3454502" y="995366"/>
            <a:chExt cx="3580980" cy="1304130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3454502" y="995366"/>
              <a:ext cx="3580980" cy="13041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3518164" y="1059028"/>
              <a:ext cx="3453656" cy="1176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a) 2016 yılı başka ay(</a:t>
              </a:r>
              <a:r>
                <a:rPr lang="tr-TR" sz="2000" b="1" kern="1200" dirty="0" err="1" smtClean="0"/>
                <a:t>lar</a:t>
              </a:r>
              <a:r>
                <a:rPr lang="tr-TR" sz="2000" b="1" kern="1200" dirty="0" smtClean="0"/>
                <a:t>)da bildirim yapılmış olması halinde</a:t>
              </a:r>
              <a:endParaRPr lang="tr-T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70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Profil\fatmanur.zengin\Desktop\hizmet-doku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16" y="2423886"/>
            <a:ext cx="2278397" cy="200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 3"/>
          <p:cNvGrpSpPr/>
          <p:nvPr/>
        </p:nvGrpSpPr>
        <p:grpSpPr>
          <a:xfrm>
            <a:off x="212482" y="1937525"/>
            <a:ext cx="3580980" cy="1304130"/>
            <a:chOff x="3454502" y="995366"/>
            <a:chExt cx="3580980" cy="1304130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3454502" y="995366"/>
              <a:ext cx="3580980" cy="13041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3518164" y="1059028"/>
              <a:ext cx="3453656" cy="1176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tr-TR" sz="2000" dirty="0" smtClean="0"/>
                <a:t>b)2016 </a:t>
              </a:r>
              <a:r>
                <a:rPr lang="tr-TR" sz="2000" dirty="0"/>
                <a:t>yılında hiçbir ayda kuruma bildirim </a:t>
              </a:r>
              <a:r>
                <a:rPr lang="tr-TR" sz="2000" u="sng" dirty="0"/>
                <a:t>yapılmamış</a:t>
              </a:r>
              <a:r>
                <a:rPr lang="tr-TR" sz="2000" dirty="0"/>
                <a:t> olması halinde</a:t>
              </a: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2917370" y="1009761"/>
            <a:ext cx="6067199" cy="908543"/>
            <a:chOff x="0" y="2482044"/>
            <a:chExt cx="3939765" cy="225977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0" y="2482044"/>
              <a:ext cx="3939765" cy="2259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66186" y="2548230"/>
              <a:ext cx="3807393" cy="212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İşveren yönünden(3)</a:t>
              </a:r>
              <a:endParaRPr lang="tr-TR" sz="3200" kern="1200" dirty="0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198080" y="3267854"/>
            <a:ext cx="6565577" cy="2413972"/>
            <a:chOff x="71834" y="633863"/>
            <a:chExt cx="6424045" cy="18408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Yuvarlatılmış Dikdörtgen 12"/>
            <p:cNvSpPr/>
            <p:nvPr/>
          </p:nvSpPr>
          <p:spPr>
            <a:xfrm>
              <a:off x="71834" y="633863"/>
              <a:ext cx="6424045" cy="18408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161695" y="723724"/>
              <a:ext cx="6244323" cy="16610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tr-TR" sz="2000" b="0" dirty="0">
                  <a:solidFill>
                    <a:schemeClr val="tx1"/>
                  </a:solidFill>
                </a:rPr>
                <a:t>2017 yılından önce tescil edildiği halde 2016 yılında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SGK ‘ya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hiç bildirimde </a:t>
              </a:r>
              <a:r>
                <a:rPr lang="tr-TR" sz="2000" b="0" dirty="0">
                  <a:solidFill>
                    <a:schemeClr val="tx1"/>
                  </a:solidFill>
                </a:rPr>
                <a:t>bulunmayan işyeri işverenleri,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2017 </a:t>
              </a:r>
              <a:r>
                <a:rPr lang="tr-TR" sz="2000" b="0" dirty="0">
                  <a:solidFill>
                    <a:schemeClr val="tx1"/>
                  </a:solidFill>
                </a:rPr>
                <a:t>yılında Kuruma bildirim yapılan ilk ayı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takip eden </a:t>
              </a:r>
              <a:r>
                <a:rPr lang="tr-TR" sz="2000" b="0" dirty="0">
                  <a:solidFill>
                    <a:schemeClr val="tx1"/>
                  </a:solidFill>
                </a:rPr>
                <a:t>üçüncü aydan itibaren destek kapsamına giren sigortalılardan dolayı destek tutarının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yarısı kadar </a:t>
              </a:r>
              <a:r>
                <a:rPr lang="tr-TR" sz="2000" b="0" dirty="0">
                  <a:solidFill>
                    <a:schemeClr val="tx1"/>
                  </a:solidFill>
                </a:rPr>
                <a:t>bu destekten yararlanabilecektir.</a:t>
              </a:r>
              <a:endParaRPr lang="tr-TR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k Köşesi Yuvarlatılmış Dikdörtgen 14"/>
          <p:cNvSpPr/>
          <p:nvPr/>
        </p:nvSpPr>
        <p:spPr bwMode="auto">
          <a:xfrm>
            <a:off x="4963886" y="2423886"/>
            <a:ext cx="1973943" cy="566057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Yuvarlatılmış Dikdörtgen 15"/>
          <p:cNvSpPr/>
          <p:nvPr/>
        </p:nvSpPr>
        <p:spPr bwMode="auto">
          <a:xfrm>
            <a:off x="6937829" y="2989943"/>
            <a:ext cx="943428" cy="1320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6-Noktalı Yıldız 18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0119" y="6421606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/>
              <a:t>Not:Aralık</a:t>
            </a:r>
            <a:r>
              <a:rPr lang="tr-TR" sz="1800" dirty="0" smtClean="0"/>
              <a:t> 2016’da çalışanı bulunmayan işyeri içindir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3971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12482" y="1937525"/>
            <a:ext cx="3580980" cy="1304130"/>
            <a:chOff x="3454502" y="995366"/>
            <a:chExt cx="3580980" cy="1304130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3454502" y="995366"/>
              <a:ext cx="3580980" cy="130413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3518164" y="1059028"/>
              <a:ext cx="3453656" cy="1176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tr-TR" sz="2000" dirty="0" smtClean="0"/>
                <a:t>c)1/1/2017 </a:t>
              </a:r>
              <a:r>
                <a:rPr lang="tr-TR" sz="2000" dirty="0"/>
                <a:t>- 31/12/2017 tarihleri arasında tescil edilen işyerleri</a:t>
              </a: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2917370" y="1009761"/>
            <a:ext cx="6067199" cy="908543"/>
            <a:chOff x="0" y="2482044"/>
            <a:chExt cx="3939765" cy="225977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0" y="2482044"/>
              <a:ext cx="3939765" cy="22597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66186" y="2548230"/>
              <a:ext cx="3807393" cy="212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İşveren yönünden(3)</a:t>
              </a:r>
              <a:endParaRPr lang="tr-TR" sz="3200" kern="1200" dirty="0"/>
            </a:p>
          </p:txBody>
        </p:sp>
      </p:grpSp>
      <p:grpSp>
        <p:nvGrpSpPr>
          <p:cNvPr id="12" name="Grup 11"/>
          <p:cNvGrpSpPr/>
          <p:nvPr/>
        </p:nvGrpSpPr>
        <p:grpSpPr>
          <a:xfrm>
            <a:off x="198080" y="3267854"/>
            <a:ext cx="8684563" cy="2929746"/>
            <a:chOff x="71834" y="633863"/>
            <a:chExt cx="6424045" cy="18408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Yuvarlatılmış Dikdörtgen 12"/>
            <p:cNvSpPr/>
            <p:nvPr/>
          </p:nvSpPr>
          <p:spPr>
            <a:xfrm>
              <a:off x="71834" y="633863"/>
              <a:ext cx="6424045" cy="18408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161695" y="723724"/>
              <a:ext cx="6244323" cy="16610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tr-TR" sz="2000" b="0" dirty="0">
                  <a:solidFill>
                    <a:schemeClr val="tx1"/>
                  </a:solidFill>
                </a:rPr>
                <a:t>2017 yılında ilk defa tescil edilmiş olan işyerlerinde 2016/Aralık ayında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Kuruma bildirim </a:t>
              </a:r>
              <a:r>
                <a:rPr lang="tr-TR" sz="2000" b="0" dirty="0">
                  <a:solidFill>
                    <a:schemeClr val="tx1"/>
                  </a:solidFill>
                </a:rPr>
                <a:t>yapılmış olamayacağından, </a:t>
              </a:r>
              <a:endParaRPr lang="tr-TR" sz="2000" b="0" dirty="0" smtClean="0">
                <a:solidFill>
                  <a:schemeClr val="tx1"/>
                </a:solidFill>
              </a:endParaRPr>
            </a:p>
            <a:p>
              <a:r>
                <a:rPr lang="tr-TR" sz="2000" b="0" dirty="0" smtClean="0">
                  <a:solidFill>
                    <a:schemeClr val="tx1"/>
                  </a:solidFill>
                </a:rPr>
                <a:t>2017 </a:t>
              </a:r>
              <a:r>
                <a:rPr lang="tr-TR" sz="2000" b="0" dirty="0">
                  <a:solidFill>
                    <a:schemeClr val="tx1"/>
                  </a:solidFill>
                </a:rPr>
                <a:t>yılında tescil edilmiş olan işyerlerinde 1/2/2017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ila 31/12/2017 </a:t>
              </a:r>
              <a:r>
                <a:rPr lang="tr-TR" sz="2000" b="0" dirty="0">
                  <a:solidFill>
                    <a:schemeClr val="tx1"/>
                  </a:solidFill>
                </a:rPr>
                <a:t>tarihleri arasında işe alınan ve destek kapsamına giren sigortalılardan dolayı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destek tutarının </a:t>
              </a:r>
              <a:r>
                <a:rPr lang="tr-TR" sz="2000" b="0" dirty="0">
                  <a:solidFill>
                    <a:schemeClr val="tx1"/>
                  </a:solidFill>
                </a:rPr>
                <a:t>yarısı kadar,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Kanunda </a:t>
              </a:r>
              <a:r>
                <a:rPr lang="tr-TR" sz="2000" b="0" dirty="0">
                  <a:solidFill>
                    <a:schemeClr val="tx1"/>
                  </a:solidFill>
                </a:rPr>
                <a:t>öngörülen diğer şartların da sağlanmış olması kaydıyla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işyerinin tescil </a:t>
              </a:r>
              <a:r>
                <a:rPr lang="tr-TR" sz="2000" b="0" dirty="0">
                  <a:solidFill>
                    <a:schemeClr val="tx1"/>
                  </a:solidFill>
                </a:rPr>
                <a:t>edildiği tarihi takip eden üçüncü aydan itibaren bu destekten </a:t>
              </a:r>
              <a:r>
                <a:rPr lang="tr-TR" sz="2000" b="0" dirty="0" smtClean="0">
                  <a:solidFill>
                    <a:schemeClr val="tx1"/>
                  </a:solidFill>
                </a:rPr>
                <a:t>yararlanılabilecektir.</a:t>
              </a:r>
              <a:endParaRPr lang="tr-TR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k Köşesi Yuvarlatılmış Dikdörtgen 14"/>
          <p:cNvSpPr/>
          <p:nvPr/>
        </p:nvSpPr>
        <p:spPr bwMode="auto">
          <a:xfrm>
            <a:off x="4963886" y="2423886"/>
            <a:ext cx="1973943" cy="566057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Yuvarlatılmış Dikdörtgen 15"/>
          <p:cNvSpPr/>
          <p:nvPr/>
        </p:nvSpPr>
        <p:spPr bwMode="auto">
          <a:xfrm>
            <a:off x="6937829" y="2989943"/>
            <a:ext cx="943428" cy="1320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6-Noktalı Yıldız 16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0119" y="6421606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 smtClean="0"/>
              <a:t>Not:Aralık</a:t>
            </a:r>
            <a:r>
              <a:rPr lang="tr-TR" sz="1800" dirty="0" smtClean="0"/>
              <a:t> 2016’da çalışanı bulunmayan işyeri içindir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477785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55F8D-A55F-4286-AEFE-22C663EDCB97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4" name="Dikdörtgen 3"/>
          <p:cNvSpPr/>
          <p:nvPr/>
        </p:nvSpPr>
        <p:spPr>
          <a:xfrm>
            <a:off x="679105" y="1937809"/>
            <a:ext cx="79465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1 Şubat 2017 tarihinden itibaren yılsonuna kadar (31.12.2017) alınacak her yeni işçi için aylık 773,47 TL’ye varan prim ve vergi desteği devlet tarafından sağlanacak.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İşe alınacak kişilerin 1 Şubat 2017-31 Aralık 2017 tarihleri arasında işe girişinin yapılması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İşe alınacak kişilerin son 3 ay işsiz ve İŞKUR’a kayıtlı olması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Sigortalının işe alındığı işyerinin 2016 Aralık ayı hizmet listesi çalışan sayısına ilave olması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2016 Aralık ayında çalışanı bulunmayan işyerlerinde; hizmet listesi bildirdiği ayların ortalamasına ilave olması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2016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yılında hizmet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listesi bildirmemiş ya da 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2017’de </a:t>
            </a:r>
            <a:r>
              <a:rPr lang="tr-TR" sz="2000" dirty="0">
                <a:latin typeface="Calibri" pitchFamily="34" charset="0"/>
                <a:cs typeface="Calibri" pitchFamily="34" charset="0"/>
              </a:rPr>
              <a:t>yeni açılan işyerleri de işe girişlerin yapıldığı tarihten 3 ay sonra  destek tutarının yarısı kadar teşvikten faydalanabilecektir. </a:t>
            </a:r>
          </a:p>
        </p:txBody>
      </p:sp>
      <p:sp>
        <p:nvSpPr>
          <p:cNvPr id="6" name="6-Noktalı Yıldız 5"/>
          <p:cNvSpPr/>
          <p:nvPr/>
        </p:nvSpPr>
        <p:spPr bwMode="auto">
          <a:xfrm rot="1141540">
            <a:off x="7155394" y="19110"/>
            <a:ext cx="1864301" cy="139216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+1 İstihdam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Teşviği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697367" y="1074605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+1 istihdam ÖZET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55F8D-A55F-4286-AEFE-22C663EDCB97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5" name="Metin kutusu 4"/>
          <p:cNvSpPr txBox="1"/>
          <p:nvPr/>
        </p:nvSpPr>
        <p:spPr>
          <a:xfrm>
            <a:off x="290285" y="4455348"/>
            <a:ext cx="872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Tüm teşviklerden bilgi almak ve faydalanmak için ;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İş ve Meslek Danışmanlarınızdan </a:t>
            </a:r>
            <a:r>
              <a:rPr lang="tr-TR" sz="2800" dirty="0" smtClean="0"/>
              <a:t>bilgi alabilirsiniz. </a:t>
            </a:r>
            <a:endParaRPr lang="tr-TR" sz="2800" dirty="0"/>
          </a:p>
        </p:txBody>
      </p:sp>
      <p:pic>
        <p:nvPicPr>
          <p:cNvPr id="48130" name="Picture 2" descr="D:\Profil\fatmanur.zengin\Desktop\is_ve_meslek_danismanlari_imd_icin_maliye_den_3_bin_kadro_talep_edildi_h23098_a99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68" y="1319581"/>
            <a:ext cx="5013733" cy="313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988457" y="5750711"/>
            <a:ext cx="524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>
                <a:solidFill>
                  <a:srgbClr val="FF0000"/>
                </a:solidFill>
              </a:rPr>
              <a:t>Tüm hizmetlerimiz ücretsizdir</a:t>
            </a:r>
            <a:endParaRPr lang="tr-T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 bwMode="auto">
          <a:xfrm>
            <a:off x="838200" y="3124925"/>
            <a:ext cx="7772400" cy="146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>
              <a:defRPr/>
            </a:pPr>
            <a:r>
              <a:rPr lang="tr-TR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21842"/>
                </a:solidFill>
                <a:cs typeface="Times New Roman" pitchFamily="18" charset="0"/>
              </a:rPr>
              <a:t>rahmi.terzi@iskur.gov.tr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838200" y="2193926"/>
            <a:ext cx="769461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Rahmi TERZİ</a:t>
            </a:r>
          </a:p>
          <a:p>
            <a:pPr algn="ctr">
              <a:defRPr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Aydın Çalışma ve İş Kurumu İl Müdürü</a:t>
            </a:r>
          </a:p>
        </p:txBody>
      </p:sp>
      <p:sp>
        <p:nvSpPr>
          <p:cNvPr id="41988" name="Metin kutusu 2"/>
          <p:cNvSpPr txBox="1">
            <a:spLocks noChangeArrowheads="1"/>
          </p:cNvSpPr>
          <p:nvPr/>
        </p:nvSpPr>
        <p:spPr bwMode="auto">
          <a:xfrm>
            <a:off x="1838325" y="1238250"/>
            <a:ext cx="5772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tr-TR" sz="4400" dirty="0">
                <a:solidFill>
                  <a:srgbClr val="FFC000"/>
                </a:solidFill>
                <a:latin typeface="Arial" charset="0"/>
                <a:cs typeface="Arial" charset="0"/>
              </a:rPr>
              <a:t>Teşekkür Ederim.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543" y="4405673"/>
            <a:ext cx="7551057" cy="24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F77559B-344A-4498-9E4D-C065B1412A6D}" type="slidenum">
              <a:rPr lang="en-US" sz="1400" smtClean="0">
                <a:solidFill>
                  <a:srgbClr val="3D4E84"/>
                </a:solidFill>
                <a:latin typeface="Arial" charset="0"/>
              </a:rPr>
              <a:pPr eaLnBrk="1" hangingPunct="1"/>
              <a:t>3</a:t>
            </a:fld>
            <a:endParaRPr lang="en-US" sz="1400" smtClean="0">
              <a:solidFill>
                <a:srgbClr val="3D4E84"/>
              </a:solidFill>
              <a:latin typeface="Arial" charset="0"/>
            </a:endParaRPr>
          </a:p>
        </p:txBody>
      </p:sp>
      <p:sp>
        <p:nvSpPr>
          <p:cNvPr id="25603" name="2 Dikdörtgen"/>
          <p:cNvSpPr>
            <a:spLocks noChangeArrowheads="1"/>
          </p:cNvSpPr>
          <p:nvPr/>
        </p:nvSpPr>
        <p:spPr bwMode="auto">
          <a:xfrm>
            <a:off x="1059543" y="1295400"/>
            <a:ext cx="8251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>
                <a:solidFill>
                  <a:schemeClr val="accent4"/>
                </a:solidFill>
                <a:latin typeface="Arial" charset="0"/>
              </a:rPr>
              <a:t>İŞKUR İstihdam </a:t>
            </a:r>
            <a:r>
              <a:rPr lang="tr-TR" dirty="0" smtClean="0">
                <a:solidFill>
                  <a:schemeClr val="accent4"/>
                </a:solidFill>
                <a:latin typeface="Arial" charset="0"/>
              </a:rPr>
              <a:t>Paketi ve Hizmetleri</a:t>
            </a:r>
            <a:endParaRPr lang="tr-TR" dirty="0">
              <a:solidFill>
                <a:schemeClr val="accent4"/>
              </a:solidFill>
              <a:latin typeface="Arial" charset="0"/>
            </a:endParaRPr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2455628344"/>
              </p:ext>
            </p:extLst>
          </p:nvPr>
        </p:nvGraphicFramePr>
        <p:xfrm>
          <a:off x="435429" y="1944912"/>
          <a:ext cx="8529184" cy="441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61938" y="2495550"/>
            <a:ext cx="8542337" cy="4087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tabLst>
                <a:tab pos="88900" algn="l"/>
              </a:tabLst>
              <a:defRPr/>
            </a:pP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İşbaşı Eğitim Programı, işsizlerimiz ve öğrencilerimizin mesleki deneyim ve tecrübe kazanmalarını sağlayan geliştirilmiş bir programdır.</a:t>
            </a:r>
          </a:p>
          <a:p>
            <a:pPr marL="0" lvl="1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tabLst>
                <a:tab pos="88900" algn="l"/>
              </a:tabLst>
              <a:defRPr/>
            </a:pPr>
            <a:endParaRPr lang="tr-TR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mesleği işin başında uygulayarak öğrenmeyi amaçlar.</a:t>
            </a:r>
          </a:p>
          <a:p>
            <a:pPr marL="0" lvl="1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tabLst>
                <a:tab pos="88900" algn="l"/>
              </a:tabLst>
              <a:defRPr/>
            </a:pPr>
            <a:endParaRPr lang="tr-T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Metin kutusu 6"/>
          <p:cNvSpPr txBox="1">
            <a:spLocks noChangeArrowheads="1"/>
          </p:cNvSpPr>
          <p:nvPr/>
        </p:nvSpPr>
        <p:spPr bwMode="auto">
          <a:xfrm>
            <a:off x="261938" y="1878013"/>
            <a:ext cx="599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>
                <a:solidFill>
                  <a:srgbClr val="C00000"/>
                </a:solidFill>
                <a:latin typeface="Arial" charset="0"/>
                <a:cs typeface="Arial" charset="0"/>
              </a:rPr>
              <a:t>İşbaşı Eğitim Programı Nedir?</a:t>
            </a:r>
          </a:p>
        </p:txBody>
      </p:sp>
      <p:sp>
        <p:nvSpPr>
          <p:cNvPr id="5" name="6-Noktalı Yıldız 4"/>
          <p:cNvSpPr/>
          <p:nvPr/>
        </p:nvSpPr>
        <p:spPr bwMode="auto">
          <a:xfrm rot="1141540">
            <a:off x="6697351" y="208838"/>
            <a:ext cx="1864301" cy="180093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İşbaşı Eğitim Programı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ayt Numarası Yer Tutucus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4404AEE-3E55-41B9-BED2-074374649F1C}" type="slidenum">
              <a:rPr lang="es-ES" sz="1400" smtClean="0">
                <a:solidFill>
                  <a:srgbClr val="3D4E84"/>
                </a:solidFill>
                <a:latin typeface="Arial" charset="0"/>
              </a:rPr>
              <a:pPr eaLnBrk="1" hangingPunct="1"/>
              <a:t>5</a:t>
            </a:fld>
            <a:endParaRPr lang="es-ES" sz="1400" smtClean="0">
              <a:solidFill>
                <a:srgbClr val="3D4E84"/>
              </a:solidFill>
              <a:latin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04813" y="1901825"/>
            <a:ext cx="8281987" cy="4430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just" defTabSz="457200" fontAlgn="auto">
              <a:lnSpc>
                <a:spcPct val="150000"/>
              </a:lnSpc>
              <a:spcAft>
                <a:spcPts val="0"/>
              </a:spcAft>
              <a:buSzPct val="100000"/>
              <a:buFont typeface="Wingdings 2"/>
              <a:buBlip>
                <a:blip r:embed="rId2"/>
              </a:buBlip>
              <a:defRPr/>
            </a:pPr>
            <a:r>
              <a:rPr lang="tr-TR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5510/4/a kapsamında  </a:t>
            </a:r>
            <a:r>
              <a:rPr lang="tr-TR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az 2 çalışanı bulunan </a:t>
            </a:r>
            <a:r>
              <a:rPr lang="tr-TR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tr-TR" sz="2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İŞKUR</a:t>
            </a:r>
            <a:r>
              <a:rPr lang="tr-TR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’a kayıtlı işverenler,</a:t>
            </a:r>
          </a:p>
          <a:p>
            <a:pPr marL="342900" lvl="1" indent="-342900" algn="just" defTabSz="457200" fontAlgn="auto">
              <a:lnSpc>
                <a:spcPct val="150000"/>
              </a:lnSpc>
              <a:spcAft>
                <a:spcPts val="0"/>
              </a:spcAft>
              <a:buSzPct val="100000"/>
              <a:buFont typeface="Wingdings 2"/>
              <a:buBlip>
                <a:blip r:embed="rId2"/>
              </a:buBlip>
              <a:defRPr/>
            </a:pPr>
            <a:r>
              <a:rPr lang="tr-TR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Kamu kurum/kuruluşlarının payının % 50’nin altında olduğu iktisadi teşekküller.</a:t>
            </a:r>
          </a:p>
          <a:p>
            <a:pPr marL="342900" lvl="1" indent="-342900" algn="just" defTabSz="457200" fontAlgn="auto">
              <a:lnSpc>
                <a:spcPct val="150000"/>
              </a:lnSpc>
              <a:spcAft>
                <a:spcPts val="0"/>
              </a:spcAft>
              <a:buSzPct val="100000"/>
              <a:buFont typeface="Wingdings 2"/>
              <a:buBlip>
                <a:blip r:embed="rId2"/>
              </a:buBlip>
              <a:defRPr/>
            </a:pP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Dernekler, vakıflar, kamu kurumu niteliğindeki meslek kuruluşları, meslek birlikleri, sendikalar, ticaret ve sanayi odaları, noterler</a:t>
            </a:r>
            <a:endParaRPr lang="tr-TR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Dikdörtgen 7"/>
          <p:cNvSpPr>
            <a:spLocks noChangeArrowheads="1"/>
          </p:cNvSpPr>
          <p:nvPr/>
        </p:nvSpPr>
        <p:spPr bwMode="auto">
          <a:xfrm>
            <a:off x="404813" y="1463153"/>
            <a:ext cx="703942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defTabSz="457200">
              <a:lnSpc>
                <a:spcPct val="90000"/>
              </a:lnSpc>
              <a:buSzPct val="100000"/>
              <a:buFont typeface="Wingdings 2" pitchFamily="18" charset="2"/>
              <a:buNone/>
            </a:pPr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>Programlardan </a:t>
            </a:r>
            <a:r>
              <a:rPr lang="tr-TR" dirty="0" smtClean="0">
                <a:solidFill>
                  <a:srgbClr val="C00000"/>
                </a:solidFill>
                <a:latin typeface="Calibri" pitchFamily="34" charset="0"/>
              </a:rPr>
              <a:t>Kimler Yararlanabilir</a:t>
            </a:r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>? </a:t>
            </a:r>
          </a:p>
        </p:txBody>
      </p:sp>
      <p:sp>
        <p:nvSpPr>
          <p:cNvPr id="5" name="6-Noktalı Yıldız 4"/>
          <p:cNvSpPr/>
          <p:nvPr/>
        </p:nvSpPr>
        <p:spPr bwMode="auto">
          <a:xfrm rot="1141540">
            <a:off x="6697351" y="208838"/>
            <a:ext cx="1864301" cy="180093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İşbaşı Eğitim Programı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315685" y="2980195"/>
            <a:ext cx="7783513" cy="3847531"/>
          </a:xfrm>
        </p:spPr>
        <p:txBody>
          <a:bodyPr/>
          <a:lstStyle/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kern="1200" dirty="0">
                <a:solidFill>
                  <a:schemeClr val="tx1"/>
                </a:solidFill>
                <a:ea typeface="ＭＳ Ｐゴシック" pitchFamily="34" charset="-128"/>
              </a:rPr>
              <a:t>15 yaşını tamamlamış İŞKUR’a kayıtlı işsizler</a:t>
            </a: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kern="1200" dirty="0">
                <a:solidFill>
                  <a:schemeClr val="tx1"/>
                </a:solidFill>
                <a:ea typeface="ＭＳ Ｐゴシック" pitchFamily="34" charset="-128"/>
              </a:rPr>
              <a:t> İşverenin birinci veya ikinci derece kan hısımı veya eşi olmayanlar </a:t>
            </a: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kern="1200" dirty="0" smtClean="0">
                <a:solidFill>
                  <a:schemeClr val="tx1"/>
                </a:solidFill>
                <a:ea typeface="ＭＳ Ｐゴシック" pitchFamily="34" charset="-128"/>
              </a:rPr>
              <a:t>Son </a:t>
            </a:r>
            <a:r>
              <a:rPr lang="tr-TR" kern="1200" dirty="0">
                <a:solidFill>
                  <a:schemeClr val="tx1"/>
                </a:solidFill>
                <a:ea typeface="ＭＳ Ｐゴシック" pitchFamily="34" charset="-128"/>
              </a:rPr>
              <a:t>3 </a:t>
            </a:r>
            <a:r>
              <a:rPr lang="tr-TR" kern="1200" dirty="0" smtClean="0">
                <a:solidFill>
                  <a:schemeClr val="tx1"/>
                </a:solidFill>
                <a:ea typeface="ＭＳ Ｐゴシック" pitchFamily="34" charset="-128"/>
              </a:rPr>
              <a:t>ayda 10 günden fazla sigorta primi olmayan işsizler</a:t>
            </a:r>
            <a:endParaRPr lang="tr-TR" kern="1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kern="1200" dirty="0">
                <a:solidFill>
                  <a:schemeClr val="tx1"/>
                </a:solidFill>
                <a:ea typeface="ＭＳ Ｐゴシック" pitchFamily="34" charset="-128"/>
              </a:rPr>
              <a:t>İşverenin son 3 ayda çalışanı </a:t>
            </a:r>
            <a:r>
              <a:rPr lang="tr-TR" kern="1200" dirty="0" smtClean="0">
                <a:solidFill>
                  <a:schemeClr val="tx1"/>
                </a:solidFill>
                <a:ea typeface="ＭＳ Ｐゴシック" pitchFamily="34" charset="-128"/>
              </a:rPr>
              <a:t>olmayanlar</a:t>
            </a: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kern="1200" dirty="0">
                <a:solidFill>
                  <a:schemeClr val="tx1"/>
                </a:solidFill>
                <a:ea typeface="ＭＳ Ｐゴシック" pitchFamily="34" charset="-128"/>
              </a:rPr>
              <a:t>Emekli </a:t>
            </a:r>
            <a:r>
              <a:rPr lang="tr-TR" kern="1200" dirty="0" smtClean="0">
                <a:solidFill>
                  <a:schemeClr val="tx1"/>
                </a:solidFill>
                <a:ea typeface="ＭＳ Ｐゴシック" pitchFamily="34" charset="-128"/>
              </a:rPr>
              <a:t>olmamak</a:t>
            </a: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656771" y="1741034"/>
            <a:ext cx="4290823" cy="9144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effectLst/>
              </a:rPr>
              <a:t>KİMLER KATILIMCI OLARAK ALINABİLİR?</a:t>
            </a:r>
            <a:endParaRPr lang="tr-TR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F6730-166C-4E11-BCB8-9668CCA4CCC8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6" name="Picture 2" descr="D:\Profil\fatmanur.zengin\Desktop\isve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508125"/>
            <a:ext cx="3160620" cy="138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-Noktalı Yıldız 6"/>
          <p:cNvSpPr/>
          <p:nvPr/>
        </p:nvSpPr>
        <p:spPr bwMode="auto">
          <a:xfrm rot="1141540">
            <a:off x="6697351" y="208838"/>
            <a:ext cx="1864301" cy="180093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İşbaşı Eğitim Programı</a:t>
            </a:r>
          </a:p>
        </p:txBody>
      </p:sp>
    </p:spTree>
    <p:extLst>
      <p:ext uri="{BB962C8B-B14F-4D97-AF65-F5344CB8AC3E}">
        <p14:creationId xmlns:p14="http://schemas.microsoft.com/office/powerpoint/2010/main" val="23101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ayt Numarası Yer Tutucus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D326A44-1B69-4DFF-9FA5-15AAA769EE7E}" type="slidenum">
              <a:rPr lang="es-ES" sz="1400" smtClean="0">
                <a:solidFill>
                  <a:srgbClr val="3D4E84"/>
                </a:solidFill>
                <a:latin typeface="Arial" charset="0"/>
              </a:rPr>
              <a:pPr eaLnBrk="1" hangingPunct="1"/>
              <a:t>7</a:t>
            </a:fld>
            <a:endParaRPr lang="es-ES" sz="1400" smtClean="0">
              <a:solidFill>
                <a:srgbClr val="3D4E84"/>
              </a:solidFill>
              <a:latin typeface="Arial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116115" y="1582058"/>
            <a:ext cx="8723086" cy="4189639"/>
          </a:xfrm>
        </p:spPr>
        <p:txBody>
          <a:bodyPr/>
          <a:lstStyle/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Çalışan 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sayısı </a:t>
            </a:r>
            <a:r>
              <a:rPr lang="tr-TR" sz="3200" b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ile </a:t>
            </a:r>
            <a:r>
              <a:rPr lang="tr-TR" sz="3200" b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10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arasında ise </a:t>
            </a:r>
            <a:r>
              <a:rPr lang="tr-TR" sz="3200" b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katılımcı, </a:t>
            </a: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3200" b="1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11</a:t>
            </a: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ve üzerinde ise çalışan sayısının </a:t>
            </a:r>
            <a:r>
              <a:rPr lang="tr-TR" sz="3200" b="1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1/10 </a:t>
            </a: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’u 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oranında katılımcı alınabilir</a:t>
            </a: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%10’luk Katılımcı kontenjanı İl Müdürü onayı ile %30 ‘a kadar çıkartılabilir.</a:t>
            </a: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Haftada 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 fazla </a:t>
            </a:r>
            <a:r>
              <a:rPr lang="tr-TR" sz="3200" b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gün ve </a:t>
            </a:r>
            <a:r>
              <a:rPr lang="tr-TR" sz="3200" b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45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saat </a:t>
            </a: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uygulanabilir. En fazla </a:t>
            </a:r>
            <a:r>
              <a:rPr lang="tr-TR" sz="3200" b="1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78 fiili gün </a:t>
            </a: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İEP düzenlenebilir.</a:t>
            </a: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Program </a:t>
            </a:r>
            <a:r>
              <a:rPr lang="tr-TR" sz="2400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başladığındaki çalışan sayısının program sonunda da korunması </a:t>
            </a: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istenir.</a:t>
            </a:r>
          </a:p>
          <a:p>
            <a:pPr marL="469900" lvl="1" indent="-46990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Program sonunda katılımcıların en az </a:t>
            </a:r>
            <a:r>
              <a:rPr lang="tr-TR" sz="2800" b="1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%50</a:t>
            </a: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oranında program süresi kadar istihdam edilmesi istenir.</a:t>
            </a:r>
          </a:p>
          <a:p>
            <a:pPr marL="0" lvl="1" indent="0" algn="just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Clr>
                <a:srgbClr val="0099FF"/>
              </a:buClr>
              <a:buSzPct val="100000"/>
              <a:buFontTx/>
              <a:buNone/>
              <a:tabLst>
                <a:tab pos="88900" algn="l"/>
              </a:tabLst>
              <a:defRPr/>
            </a:pPr>
            <a:r>
              <a:rPr lang="tr-TR" sz="24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                                        </a:t>
            </a:r>
            <a:endParaRPr lang="tr-T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8" name="Dikdörtgen 6"/>
          <p:cNvSpPr>
            <a:spLocks noChangeArrowheads="1"/>
          </p:cNvSpPr>
          <p:nvPr/>
        </p:nvSpPr>
        <p:spPr bwMode="auto">
          <a:xfrm>
            <a:off x="1854200" y="1186543"/>
            <a:ext cx="489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>Program Nasıl Uygulanır?</a:t>
            </a:r>
          </a:p>
        </p:txBody>
      </p:sp>
      <p:sp>
        <p:nvSpPr>
          <p:cNvPr id="5" name="6-Noktalı Yıldız 4"/>
          <p:cNvSpPr/>
          <p:nvPr/>
        </p:nvSpPr>
        <p:spPr bwMode="auto">
          <a:xfrm rot="1141540">
            <a:off x="6697351" y="208838"/>
            <a:ext cx="1864301" cy="180093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İşbaşı Eğitim Programı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ayt Numarası Yer Tutucus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E40869B-7859-4A54-8E9E-41C67356DB35}" type="slidenum">
              <a:rPr lang="es-ES" sz="1400" smtClean="0">
                <a:solidFill>
                  <a:srgbClr val="3D4E84"/>
                </a:solidFill>
                <a:latin typeface="Arial" charset="0"/>
              </a:rPr>
              <a:pPr eaLnBrk="1" hangingPunct="1"/>
              <a:t>8</a:t>
            </a:fld>
            <a:endParaRPr lang="es-ES" sz="1400" smtClean="0">
              <a:solidFill>
                <a:srgbClr val="3D4E84"/>
              </a:solidFill>
              <a:latin typeface="Arial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0175" y="1122363"/>
            <a:ext cx="8869363" cy="546303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1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tr-TR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İŞKUR 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tarafından, </a:t>
            </a:r>
            <a:endParaRPr lang="tr-T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katılımcıya </a:t>
            </a:r>
            <a:r>
              <a:rPr lang="tr-T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işbaşı eğitim programına katıldığı her bir fiili gün için;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tr-T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tr-TR" sz="500" dirty="0">
              <a:latin typeface="Arial" pitchFamily="34" charset="0"/>
              <a:cs typeface="Arial" pitchFamily="34" charset="0"/>
            </a:endParaRPr>
          </a:p>
          <a:p>
            <a:pPr marL="469900" lvl="1" indent="-469900" algn="just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99FF"/>
              </a:buClr>
              <a:buSzPct val="100000"/>
              <a:buFont typeface="Wingdings 2" pitchFamily="18" charset="2"/>
              <a:buBlip>
                <a:blip r:embed="rId2"/>
              </a:buBlip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Katılımcı zaruri gideri olarak;</a:t>
            </a:r>
          </a:p>
          <a:p>
            <a:pPr marL="0" lvl="1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99FF"/>
              </a:buClr>
              <a:buSzPct val="100000"/>
              <a:defRPr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Günlük     :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54,00-TL </a:t>
            </a:r>
          </a:p>
          <a:p>
            <a:pPr marL="0" lvl="1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99FF"/>
              </a:buClr>
              <a:buSzPct val="100000"/>
              <a:defRPr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Aylık :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54,00*26 </a:t>
            </a:r>
            <a:r>
              <a:rPr lang="tr-TR" sz="1800" i="1" dirty="0">
                <a:latin typeface="Arial" pitchFamily="34" charset="0"/>
                <a:cs typeface="Arial" pitchFamily="34" charset="0"/>
              </a:rPr>
              <a:t>(çalışılan fiili gün sayısı)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=</a:t>
            </a:r>
            <a:r>
              <a:rPr lang="tr-TR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1.404 TL</a:t>
            </a:r>
            <a:endParaRPr lang="tr-TR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69900" lvl="1" indent="-469900" algn="just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İş Kazası ve Meslek Hastalıkları</a:t>
            </a:r>
          </a:p>
          <a:p>
            <a:pPr marL="469900" lvl="1" indent="-469900" algn="just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Ayrıca Genel Sağlık Sigortası primleri de ödenmektedir.</a:t>
            </a:r>
          </a:p>
          <a:p>
            <a:pPr marL="0" lvl="1" algn="just" fontAlgn="auto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99FF"/>
              </a:buClr>
              <a:buSzPct val="100000"/>
              <a:defRPr/>
            </a:pPr>
            <a:endParaRPr lang="tr-TR" sz="400" dirty="0">
              <a:latin typeface="Arial" pitchFamily="34" charset="0"/>
              <a:cs typeface="Arial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ct val="100000"/>
              <a:defRPr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İşverenler Program Süresince 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ct val="100000"/>
              <a:defRPr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Herhangi Bir Gider Ödememektedir.</a:t>
            </a:r>
          </a:p>
        </p:txBody>
      </p:sp>
      <p:sp>
        <p:nvSpPr>
          <p:cNvPr id="32772" name="Dikdörtgen 6"/>
          <p:cNvSpPr>
            <a:spLocks noChangeArrowheads="1"/>
          </p:cNvSpPr>
          <p:nvPr/>
        </p:nvSpPr>
        <p:spPr bwMode="auto">
          <a:xfrm>
            <a:off x="2641552" y="66040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A8716"/>
              </a:buClr>
            </a:pPr>
            <a:r>
              <a:rPr lang="tr-TR" dirty="0">
                <a:solidFill>
                  <a:srgbClr val="C00000"/>
                </a:solidFill>
                <a:latin typeface="Calibri" pitchFamily="34" charset="0"/>
              </a:rPr>
              <a:t>Program Giderleri </a:t>
            </a:r>
            <a:r>
              <a:rPr lang="tr-TR" sz="5400" dirty="0">
                <a:solidFill>
                  <a:srgbClr val="C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5" name="6-Noktalı Yıldız 4"/>
          <p:cNvSpPr/>
          <p:nvPr/>
        </p:nvSpPr>
        <p:spPr bwMode="auto">
          <a:xfrm rot="1141540">
            <a:off x="6697351" y="208838"/>
            <a:ext cx="1864301" cy="180093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İşbaşı Eğitim Programı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0444" y="1959429"/>
            <a:ext cx="8578756" cy="4549416"/>
          </a:xfrm>
        </p:spPr>
        <p:txBody>
          <a:bodyPr/>
          <a:lstStyle/>
          <a:p>
            <a:pPr marL="0" lvl="1" indent="0">
              <a:buNone/>
            </a:pPr>
            <a:endParaRPr lang="tr-TR" sz="2400" b="1" kern="1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0" lvl="1" indent="0">
              <a:buNone/>
            </a:pPr>
            <a:r>
              <a:rPr lang="tr-TR" sz="2400" b="1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İşverenler </a:t>
            </a:r>
            <a:r>
              <a:rPr lang="tr-TR" sz="2400" b="1" kern="1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Tarafından Katılımcılara Yapılan Ödemelerin Vergi Matrahından </a:t>
            </a:r>
            <a:r>
              <a:rPr lang="tr-TR" sz="2400" b="1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Düşürülmesi</a:t>
            </a:r>
            <a:endParaRPr lang="tr-TR" sz="2400" b="1" kern="1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342900" lvl="1" indent="-342900" algn="just" fontAlgn="auto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dirty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İşbaşı </a:t>
            </a:r>
            <a:r>
              <a:rPr lang="tr-TR" sz="24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eğitim programlarına katılanlara Kurumun yaptığı ödemelere ek olarak programın düzenlendiği işveren tarafından yapılan ilave ödemelerin brüt asgari ücretin yarısına kadar olan tutarı kadar vergi matrahından </a:t>
            </a:r>
            <a:r>
              <a:rPr lang="tr-TR" sz="2400" dirty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düşülebilmektedir. </a:t>
            </a:r>
          </a:p>
          <a:p>
            <a:pPr marL="342900" lvl="1" indent="-342900" algn="just" fontAlgn="auto">
              <a:lnSpc>
                <a:spcPct val="90000"/>
              </a:lnSpc>
              <a:spcAft>
                <a:spcPts val="0"/>
              </a:spcAft>
              <a:buSzPct val="100000"/>
              <a:buBlip>
                <a:blip r:embed="rId2"/>
              </a:buBlip>
              <a:tabLst>
                <a:tab pos="88900" algn="l"/>
              </a:tabLst>
              <a:defRPr/>
            </a:pPr>
            <a:r>
              <a:rPr lang="tr-TR" sz="2400" i="1" dirty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ÖRNEK: Ayda 20 gün programa katılan kişiye İŞKUR toplam 1.080 TL ödemektedir. İşveren katılımcıya yemek, yol masrafı vb. adı altında </a:t>
            </a:r>
            <a:r>
              <a:rPr lang="tr-TR" sz="24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300 TL ödemek isterse bu tutarı vergiden düşebilir.</a:t>
            </a:r>
            <a:endParaRPr lang="tr-TR" sz="2400" b="1" i="1" dirty="0">
              <a:solidFill>
                <a:srgbClr val="FF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  <a:p>
            <a:pPr marL="0" lvl="1" indent="0">
              <a:buNone/>
            </a:pPr>
            <a:endParaRPr lang="tr-TR" sz="2000" kern="12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525EEB-6ACC-4B7E-98D9-2513EEE50CE5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6" name="Dikdörtgen 5"/>
          <p:cNvSpPr/>
          <p:nvPr/>
        </p:nvSpPr>
        <p:spPr>
          <a:xfrm>
            <a:off x="754743" y="1839721"/>
            <a:ext cx="63522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Pct val="100000"/>
              <a:tabLst>
                <a:tab pos="88900" algn="l"/>
              </a:tabLst>
              <a:defRPr/>
            </a:pPr>
            <a:r>
              <a:rPr lang="tr-TR" sz="2400" kern="0" dirty="0" smtClean="0">
                <a:solidFill>
                  <a:srgbClr val="FF0000"/>
                </a:solidFill>
                <a:latin typeface="Cambria" panose="02040503050406030204" pitchFamily="18" charset="0"/>
                <a:ea typeface="ＭＳ Ｐゴシック" charset="0"/>
                <a:cs typeface="Arial" charset="0"/>
              </a:rPr>
              <a:t>İLAVE ÖDEMELERİN VERGİDEN DÜŞÜLMESİ</a:t>
            </a:r>
            <a:endParaRPr lang="tr-TR" sz="2400" kern="0" dirty="0">
              <a:solidFill>
                <a:srgbClr val="FF0000"/>
              </a:solidFill>
              <a:latin typeface="Cambria" panose="02040503050406030204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5" name="6-Noktalı Yıldız 4"/>
          <p:cNvSpPr/>
          <p:nvPr/>
        </p:nvSpPr>
        <p:spPr bwMode="auto">
          <a:xfrm rot="1141540">
            <a:off x="6697351" y="208838"/>
            <a:ext cx="1864301" cy="180093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İşbaşı Eğitim Programı</a:t>
            </a:r>
          </a:p>
        </p:txBody>
      </p:sp>
    </p:spTree>
    <p:extLst>
      <p:ext uri="{BB962C8B-B14F-4D97-AF65-F5344CB8AC3E}">
        <p14:creationId xmlns:p14="http://schemas.microsoft.com/office/powerpoint/2010/main" val="27356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00080"/>
      </a:accent1>
      <a:accent2>
        <a:srgbClr val="FFCC66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kur">
  <a:themeElements>
    <a:clrScheme name="Custom 1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IKG PRO.thmx</Template>
  <TotalTime>2230</TotalTime>
  <Words>1230</Words>
  <Application>Microsoft Office PowerPoint</Application>
  <PresentationFormat>Ekran Gösterisi (4:3)</PresentationFormat>
  <Paragraphs>217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Custom Design</vt:lpstr>
      <vt:lpstr>1_Custom Design</vt:lpstr>
      <vt:lpstr>iskur</vt:lpstr>
      <vt:lpstr>#ÇalışmaHayatındaMilliSeferberlik</vt:lpstr>
      <vt:lpstr>PowerPoint Sunusu</vt:lpstr>
      <vt:lpstr>PowerPoint Sunusu</vt:lpstr>
      <vt:lpstr>PowerPoint Sunusu</vt:lpstr>
      <vt:lpstr>PowerPoint Sunusu</vt:lpstr>
      <vt:lpstr>KİMLER KATILIMCI OLARAK ALINABİLİR?</vt:lpstr>
      <vt:lpstr>PowerPoint Sunusu</vt:lpstr>
      <vt:lpstr>PowerPoint Sunusu</vt:lpstr>
      <vt:lpstr>PowerPoint Sunusu</vt:lpstr>
      <vt:lpstr>PowerPoint Sunusu</vt:lpstr>
      <vt:lpstr>PowerPoint Sunusu</vt:lpstr>
      <vt:lpstr> UYGULAMADAKİ DEVLET DESTEKLERİ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Fatma Nur ZENGİN</cp:lastModifiedBy>
  <cp:revision>142</cp:revision>
  <dcterms:created xsi:type="dcterms:W3CDTF">2012-04-13T04:42:51Z</dcterms:created>
  <dcterms:modified xsi:type="dcterms:W3CDTF">2017-03-08T06:56:50Z</dcterms:modified>
</cp:coreProperties>
</file>