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5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38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17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1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21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2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6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80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81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65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55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F970-4B20-4069-994A-768FE1A0C780}" type="datetimeFigureOut">
              <a:rPr lang="tr-TR" smtClean="0"/>
              <a:t>1.04.2024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2533-0E0A-4EC5-BEC5-60139AC348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17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zervasyon.surgem.org.t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zervasyon.surgem.org.t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3EBAC6A3-5623-4930-A68E-C575897A5022}"/>
              </a:ext>
            </a:extLst>
          </p:cNvPr>
          <p:cNvSpPr/>
          <p:nvPr/>
        </p:nvSpPr>
        <p:spPr>
          <a:xfrm>
            <a:off x="1162229" y="1995401"/>
            <a:ext cx="10229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</a:rPr>
              <a:t>LUCA ENFLASYON DÜZELTMESİ VE MUHASEBEDE DİJİTALLEŞME VE ELEKTRONİK UYGULAMALARDA SON </a:t>
            </a:r>
            <a:r>
              <a:rPr lang="tr-TR" sz="3200" b="1" dirty="0" smtClean="0">
                <a:solidFill>
                  <a:srgbClr val="FF0000"/>
                </a:solidFill>
              </a:rPr>
              <a:t>GELİŞMELER</a:t>
            </a: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Başvuru </a:t>
            </a:r>
            <a:r>
              <a:rPr lang="tr-TR" sz="3200" b="1" dirty="0" err="1" smtClean="0">
                <a:solidFill>
                  <a:srgbClr val="FF0000"/>
                </a:solidFill>
              </a:rPr>
              <a:t>Klavuzu</a:t>
            </a:r>
            <a:endParaRPr lang="tr-TR" sz="3200" b="1" dirty="0">
              <a:solidFill>
                <a:srgbClr val="FF0000"/>
              </a:solidFill>
            </a:endParaRPr>
          </a:p>
        </p:txBody>
      </p:sp>
      <p:pic>
        <p:nvPicPr>
          <p:cNvPr id="15" name="Resim 15">
            <a:extLst>
              <a:ext uri="{FF2B5EF4-FFF2-40B4-BE49-F238E27FC236}">
                <a16:creationId xmlns:a16="http://schemas.microsoft.com/office/drawing/2014/main" id="{0DC99067-E9CC-4E42-A99A-F05DA2A68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7" y="188913"/>
            <a:ext cx="641671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8A32D5EE-FB54-47FE-8359-DEE5392DF345}"/>
              </a:ext>
            </a:extLst>
          </p:cNvPr>
          <p:cNvSpPr txBox="1"/>
          <p:nvPr/>
        </p:nvSpPr>
        <p:spPr>
          <a:xfrm>
            <a:off x="1099308" y="8283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283B7F"/>
                </a:solidFill>
              </a:rPr>
              <a:t>AYDIN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SERBEST MUHASEBECİ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MALİ MÜŞAVİRLER ODASI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27A7AD49-186E-49FA-A1CB-B1BCF34318CF}"/>
              </a:ext>
            </a:extLst>
          </p:cNvPr>
          <p:cNvSpPr txBox="1"/>
          <p:nvPr/>
        </p:nvSpPr>
        <p:spPr>
          <a:xfrm>
            <a:off x="285750" y="4697293"/>
            <a:ext cx="11306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800" b="1" dirty="0"/>
              <a:t>Kayıtlar </a:t>
            </a:r>
            <a:r>
              <a:rPr lang="tr-TR" sz="2800" b="1" dirty="0">
                <a:hlinkClick r:id="rId3"/>
              </a:rPr>
              <a:t>https://rezervasyon.surgem.org.tr</a:t>
            </a:r>
            <a:r>
              <a:rPr lang="tr-TR" sz="2800" b="1" dirty="0" smtClean="0">
                <a:hlinkClick r:id="rId3"/>
              </a:rPr>
              <a:t>/</a:t>
            </a:r>
            <a:r>
              <a:rPr lang="tr-TR" sz="2800" b="1" dirty="0" smtClean="0"/>
              <a:t> adresinde yapılacaktır.</a:t>
            </a:r>
            <a:endParaRPr lang="tr-TR" sz="2800" b="0" i="0" dirty="0">
              <a:effectLst/>
            </a:endParaRPr>
          </a:p>
        </p:txBody>
      </p:sp>
      <p:sp>
        <p:nvSpPr>
          <p:cNvPr id="6" name="32-Nokta Yıldız 5"/>
          <p:cNvSpPr/>
          <p:nvPr/>
        </p:nvSpPr>
        <p:spPr>
          <a:xfrm>
            <a:off x="9290858" y="368531"/>
            <a:ext cx="2137692" cy="1686243"/>
          </a:xfrm>
          <a:prstGeom prst="star3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1"/>
          <p:cNvSpPr txBox="1">
            <a:spLocks noChangeArrowheads="1"/>
          </p:cNvSpPr>
          <p:nvPr/>
        </p:nvSpPr>
        <p:spPr bwMode="auto">
          <a:xfrm>
            <a:off x="9771002" y="703820"/>
            <a:ext cx="11774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sz="12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SÜRGEM</a:t>
            </a:r>
          </a:p>
          <a:p>
            <a:pPr algn="ctr"/>
            <a:r>
              <a:rPr lang="tr-TR" altLang="tr-TR" sz="1200" b="1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3 </a:t>
            </a:r>
            <a:endParaRPr lang="tr-TR" altLang="tr-TR" sz="1200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  <a:p>
            <a:pPr algn="ctr"/>
            <a:r>
              <a:rPr lang="tr-TR" altLang="tr-TR" sz="12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Doğrulanabilir  Eğitim Kredisi</a:t>
            </a:r>
            <a:endParaRPr lang="tr-TR" altLang="tr-TR" sz="1200" dirty="0">
              <a:solidFill>
                <a:schemeClr val="bg1"/>
              </a:solidFill>
              <a:latin typeface="+mn-lt"/>
            </a:endParaRPr>
          </a:p>
          <a:p>
            <a:endParaRPr lang="tr-TR" altLang="tr-T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544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756" y="1180545"/>
            <a:ext cx="9282113" cy="4786368"/>
          </a:xfrm>
          <a:prstGeom prst="rect">
            <a:avLst/>
          </a:prstGeom>
        </p:spPr>
      </p:pic>
      <p:pic>
        <p:nvPicPr>
          <p:cNvPr id="3" name="Resim 15">
            <a:extLst>
              <a:ext uri="{FF2B5EF4-FFF2-40B4-BE49-F238E27FC236}">
                <a16:creationId xmlns:a16="http://schemas.microsoft.com/office/drawing/2014/main" id="{0DC99067-E9CC-4E42-A99A-F05DA2A68C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7" y="188913"/>
            <a:ext cx="641671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A32D5EE-FB54-47FE-8359-DEE5392DF345}"/>
              </a:ext>
            </a:extLst>
          </p:cNvPr>
          <p:cNvSpPr txBox="1"/>
          <p:nvPr/>
        </p:nvSpPr>
        <p:spPr>
          <a:xfrm>
            <a:off x="1099308" y="8283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283B7F"/>
                </a:solidFill>
              </a:rPr>
              <a:t>AYDIN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SERBEST MUHASEBECİ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MALİ MÜŞAVİRLER ODASI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14770" y="4920878"/>
            <a:ext cx="118772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Notlar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1-Kayıt olmak isteyen üyelerimiz </a:t>
            </a:r>
            <a:r>
              <a:rPr lang="tr-TR" b="1" dirty="0">
                <a:solidFill>
                  <a:srgbClr val="FF0000"/>
                </a:solidFill>
                <a:hlinkClick r:id="rId4"/>
              </a:rPr>
              <a:t>https://rezervasyon.surgem.org.tr/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adresindenden</a:t>
            </a:r>
            <a:r>
              <a:rPr lang="tr-TR" b="1" dirty="0" smtClean="0">
                <a:solidFill>
                  <a:srgbClr val="FF0000"/>
                </a:solidFill>
              </a:rPr>
              <a:t> TC kimlik numaraları ile giriş yapacaktır.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2-Kayıt </a:t>
            </a:r>
            <a:r>
              <a:rPr lang="tr-TR" b="1" dirty="0">
                <a:solidFill>
                  <a:srgbClr val="FF0000"/>
                </a:solidFill>
              </a:rPr>
              <a:t>olan </a:t>
            </a:r>
            <a:r>
              <a:rPr lang="tr-TR" b="1" dirty="0" smtClean="0">
                <a:solidFill>
                  <a:srgbClr val="FF0000"/>
                </a:solidFill>
              </a:rPr>
              <a:t>üyelerimizin SÜRGEM kredisini kazanabilmeleri için eğitim salonu girişinde Oda personelimizin ellerinde bulunan cihazlara belge çıktısında yer alan </a:t>
            </a:r>
            <a:r>
              <a:rPr lang="tr-TR" b="1" dirty="0" err="1" smtClean="0">
                <a:solidFill>
                  <a:srgbClr val="FF0000"/>
                </a:solidFill>
              </a:rPr>
              <a:t>karekodu</a:t>
            </a:r>
            <a:r>
              <a:rPr lang="tr-TR" b="1" dirty="0" smtClean="0">
                <a:solidFill>
                  <a:srgbClr val="FF0000"/>
                </a:solidFill>
              </a:rPr>
              <a:t> yada </a:t>
            </a:r>
            <a:r>
              <a:rPr lang="tr-TR" b="1" dirty="0">
                <a:solidFill>
                  <a:srgbClr val="FF0000"/>
                </a:solidFill>
              </a:rPr>
              <a:t>TÜRMOB </a:t>
            </a:r>
            <a:r>
              <a:rPr lang="tr-TR" b="1" dirty="0" smtClean="0">
                <a:solidFill>
                  <a:srgbClr val="FF0000"/>
                </a:solidFill>
              </a:rPr>
              <a:t>Kartını okutmaları gerekmektedir.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37" y="894106"/>
            <a:ext cx="11285023" cy="5463151"/>
          </a:xfrm>
          <a:prstGeom prst="rect">
            <a:avLst/>
          </a:prstGeom>
        </p:spPr>
      </p:pic>
      <p:pic>
        <p:nvPicPr>
          <p:cNvPr id="5" name="Resim 15">
            <a:extLst>
              <a:ext uri="{FF2B5EF4-FFF2-40B4-BE49-F238E27FC236}">
                <a16:creationId xmlns:a16="http://schemas.microsoft.com/office/drawing/2014/main" id="{0DC99067-E9CC-4E42-A99A-F05DA2A68C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7" y="188913"/>
            <a:ext cx="641671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A32D5EE-FB54-47FE-8359-DEE5392DF345}"/>
              </a:ext>
            </a:extLst>
          </p:cNvPr>
          <p:cNvSpPr txBox="1"/>
          <p:nvPr/>
        </p:nvSpPr>
        <p:spPr>
          <a:xfrm>
            <a:off x="1099308" y="8283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283B7F"/>
                </a:solidFill>
              </a:rPr>
              <a:t>AYDIN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SERBEST MUHASEBECİ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MALİ MÜŞAVİRLER ODASI</a:t>
            </a:r>
          </a:p>
        </p:txBody>
      </p:sp>
      <p:sp>
        <p:nvSpPr>
          <p:cNvPr id="3" name="Oval 2"/>
          <p:cNvSpPr/>
          <p:nvPr/>
        </p:nvSpPr>
        <p:spPr>
          <a:xfrm>
            <a:off x="10128763" y="2783910"/>
            <a:ext cx="1401510" cy="53838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1543572" y="2424368"/>
            <a:ext cx="3213336" cy="12574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3803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50" y="1050103"/>
            <a:ext cx="11664100" cy="5652180"/>
          </a:xfrm>
          <a:prstGeom prst="rect">
            <a:avLst/>
          </a:prstGeom>
        </p:spPr>
      </p:pic>
      <p:pic>
        <p:nvPicPr>
          <p:cNvPr id="4" name="Resim 15">
            <a:extLst>
              <a:ext uri="{FF2B5EF4-FFF2-40B4-BE49-F238E27FC236}">
                <a16:creationId xmlns:a16="http://schemas.microsoft.com/office/drawing/2014/main" id="{0DC99067-E9CC-4E42-A99A-F05DA2A68C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7" y="188913"/>
            <a:ext cx="641671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A32D5EE-FB54-47FE-8359-DEE5392DF345}"/>
              </a:ext>
            </a:extLst>
          </p:cNvPr>
          <p:cNvSpPr txBox="1"/>
          <p:nvPr/>
        </p:nvSpPr>
        <p:spPr>
          <a:xfrm>
            <a:off x="1099308" y="8283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283B7F"/>
                </a:solidFill>
              </a:rPr>
              <a:t>AYDIN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SERBEST MUHASEBECİ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MALİ MÜŞAVİRLER ODASI</a:t>
            </a:r>
          </a:p>
        </p:txBody>
      </p:sp>
      <p:sp>
        <p:nvSpPr>
          <p:cNvPr id="3" name="Oval 2"/>
          <p:cNvSpPr/>
          <p:nvPr/>
        </p:nvSpPr>
        <p:spPr>
          <a:xfrm>
            <a:off x="9150667" y="5147554"/>
            <a:ext cx="2777383" cy="8631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713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5">
            <a:extLst>
              <a:ext uri="{FF2B5EF4-FFF2-40B4-BE49-F238E27FC236}">
                <a16:creationId xmlns:a16="http://schemas.microsoft.com/office/drawing/2014/main" id="{0DC99067-E9CC-4E42-A99A-F05DA2A68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7" y="188913"/>
            <a:ext cx="641671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A32D5EE-FB54-47FE-8359-DEE5392DF345}"/>
              </a:ext>
            </a:extLst>
          </p:cNvPr>
          <p:cNvSpPr txBox="1"/>
          <p:nvPr/>
        </p:nvSpPr>
        <p:spPr>
          <a:xfrm>
            <a:off x="1099308" y="8283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rgbClr val="283B7F"/>
                </a:solidFill>
              </a:rPr>
              <a:t>AYDIN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SERBEST MUHASEBECİ </a:t>
            </a:r>
          </a:p>
          <a:p>
            <a:r>
              <a:rPr lang="tr-TR" sz="2000" b="1" dirty="0">
                <a:solidFill>
                  <a:srgbClr val="283B7F"/>
                </a:solidFill>
              </a:rPr>
              <a:t>MALİ MÜŞAVİRLER ODASI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03709" y="5742771"/>
            <a:ext cx="10844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283B7F"/>
                </a:solidFill>
              </a:rPr>
              <a:t>Kayıt oluştuktan sonra </a:t>
            </a:r>
            <a:r>
              <a:rPr lang="tr-TR" b="1" dirty="0" err="1" smtClean="0">
                <a:solidFill>
                  <a:srgbClr val="283B7F"/>
                </a:solidFill>
              </a:rPr>
              <a:t>karekodlu</a:t>
            </a:r>
            <a:r>
              <a:rPr lang="tr-TR" b="1" dirty="0" smtClean="0">
                <a:solidFill>
                  <a:srgbClr val="283B7F"/>
                </a:solidFill>
              </a:rPr>
              <a:t> belge ekranda görünecektir.</a:t>
            </a:r>
            <a:endParaRPr lang="tr-TR" b="1" dirty="0">
              <a:solidFill>
                <a:srgbClr val="283B7F"/>
              </a:solidFill>
            </a:endParaRPr>
          </a:p>
        </p:txBody>
      </p:sp>
      <p:pic>
        <p:nvPicPr>
          <p:cNvPr id="1026" name="Picture 2" descr="SM, SMMM, YMM Kimlik Belg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035" y="1098497"/>
            <a:ext cx="4951287" cy="319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313346" y="6112103"/>
            <a:ext cx="11813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Kayıt </a:t>
            </a:r>
            <a:r>
              <a:rPr lang="tr-TR" b="1" dirty="0">
                <a:solidFill>
                  <a:srgbClr val="FF0000"/>
                </a:solidFill>
              </a:rPr>
              <a:t>olan üyelerimizin SÜRGEM kredisini kazanabilmeleri için eğitim salonu girişinde Oda personelimizin ellerinde bulunan cihazlara belge çıktısında yer alan </a:t>
            </a:r>
            <a:r>
              <a:rPr lang="tr-TR" b="1" dirty="0" err="1">
                <a:solidFill>
                  <a:srgbClr val="FF0000"/>
                </a:solidFill>
              </a:rPr>
              <a:t>karekodu</a:t>
            </a:r>
            <a:r>
              <a:rPr lang="tr-TR" b="1" dirty="0">
                <a:solidFill>
                  <a:srgbClr val="FF0000"/>
                </a:solidFill>
              </a:rPr>
              <a:t> yada TÜRMOB Kartını okutmaları gerekmektedir.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 rot="20192846">
            <a:off x="8101220" y="2294874"/>
            <a:ext cx="206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ÖRNEK KİMLİK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72" y="1098497"/>
            <a:ext cx="3842209" cy="476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5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131</Words>
  <Application>Microsoft Office PowerPoint</Application>
  <PresentationFormat>Geniş ekran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ACAR</dc:creator>
  <cp:lastModifiedBy>YAKUP ACAR</cp:lastModifiedBy>
  <cp:revision>7</cp:revision>
  <dcterms:created xsi:type="dcterms:W3CDTF">2024-02-13T12:32:59Z</dcterms:created>
  <dcterms:modified xsi:type="dcterms:W3CDTF">2024-04-01T06:22:36Z</dcterms:modified>
</cp:coreProperties>
</file>