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50" r:id="rId1"/>
  </p:sldMasterIdLst>
  <p:notesMasterIdLst>
    <p:notesMasterId r:id="rId120"/>
  </p:notesMasterIdLst>
  <p:sldIdLst>
    <p:sldId id="257" r:id="rId2"/>
    <p:sldId id="437" r:id="rId3"/>
    <p:sldId id="439" r:id="rId4"/>
    <p:sldId id="438" r:id="rId5"/>
    <p:sldId id="442" r:id="rId6"/>
    <p:sldId id="451" r:id="rId7"/>
    <p:sldId id="443" r:id="rId8"/>
    <p:sldId id="452" r:id="rId9"/>
    <p:sldId id="542" r:id="rId10"/>
    <p:sldId id="441" r:id="rId11"/>
    <p:sldId id="444" r:id="rId12"/>
    <p:sldId id="445" r:id="rId13"/>
    <p:sldId id="506" r:id="rId14"/>
    <p:sldId id="508" r:id="rId15"/>
    <p:sldId id="507" r:id="rId16"/>
    <p:sldId id="449" r:id="rId17"/>
    <p:sldId id="450" r:id="rId18"/>
    <p:sldId id="454" r:id="rId19"/>
    <p:sldId id="488" r:id="rId20"/>
    <p:sldId id="455" r:id="rId21"/>
    <p:sldId id="509" r:id="rId22"/>
    <p:sldId id="456" r:id="rId23"/>
    <p:sldId id="489" r:id="rId24"/>
    <p:sldId id="490" r:id="rId25"/>
    <p:sldId id="491" r:id="rId26"/>
    <p:sldId id="492" r:id="rId27"/>
    <p:sldId id="497" r:id="rId28"/>
    <p:sldId id="457" r:id="rId29"/>
    <p:sldId id="458" r:id="rId30"/>
    <p:sldId id="528" r:id="rId31"/>
    <p:sldId id="461" r:id="rId32"/>
    <p:sldId id="532" r:id="rId33"/>
    <p:sldId id="533" r:id="rId34"/>
    <p:sldId id="462" r:id="rId35"/>
    <p:sldId id="512" r:id="rId36"/>
    <p:sldId id="463" r:id="rId37"/>
    <p:sldId id="464" r:id="rId38"/>
    <p:sldId id="513" r:id="rId39"/>
    <p:sldId id="465" r:id="rId40"/>
    <p:sldId id="466" r:id="rId41"/>
    <p:sldId id="467" r:id="rId42"/>
    <p:sldId id="468" r:id="rId43"/>
    <p:sldId id="514" r:id="rId44"/>
    <p:sldId id="515" r:id="rId45"/>
    <p:sldId id="518" r:id="rId46"/>
    <p:sldId id="469" r:id="rId47"/>
    <p:sldId id="472" r:id="rId48"/>
    <p:sldId id="474" r:id="rId49"/>
    <p:sldId id="475" r:id="rId50"/>
    <p:sldId id="523" r:id="rId51"/>
    <p:sldId id="476" r:id="rId52"/>
    <p:sldId id="516" r:id="rId53"/>
    <p:sldId id="517" r:id="rId54"/>
    <p:sldId id="519" r:id="rId55"/>
    <p:sldId id="477" r:id="rId56"/>
    <p:sldId id="562" r:id="rId57"/>
    <p:sldId id="478" r:id="rId58"/>
    <p:sldId id="479" r:id="rId59"/>
    <p:sldId id="529" r:id="rId60"/>
    <p:sldId id="480" r:id="rId61"/>
    <p:sldId id="483" r:id="rId62"/>
    <p:sldId id="520" r:id="rId63"/>
    <p:sldId id="530" r:id="rId64"/>
    <p:sldId id="485" r:id="rId65"/>
    <p:sldId id="486" r:id="rId66"/>
    <p:sldId id="487" r:id="rId67"/>
    <p:sldId id="525" r:id="rId68"/>
    <p:sldId id="526" r:id="rId69"/>
    <p:sldId id="527" r:id="rId70"/>
    <p:sldId id="570" r:id="rId71"/>
    <p:sldId id="521" r:id="rId72"/>
    <p:sldId id="524" r:id="rId73"/>
    <p:sldId id="563" r:id="rId74"/>
    <p:sldId id="564" r:id="rId75"/>
    <p:sldId id="565" r:id="rId76"/>
    <p:sldId id="566" r:id="rId77"/>
    <p:sldId id="436" r:id="rId78"/>
    <p:sldId id="258" r:id="rId79"/>
    <p:sldId id="535" r:id="rId80"/>
    <p:sldId id="536" r:id="rId81"/>
    <p:sldId id="537" r:id="rId82"/>
    <p:sldId id="538" r:id="rId83"/>
    <p:sldId id="539" r:id="rId84"/>
    <p:sldId id="541" r:id="rId85"/>
    <p:sldId id="540" r:id="rId86"/>
    <p:sldId id="543" r:id="rId87"/>
    <p:sldId id="544" r:id="rId88"/>
    <p:sldId id="432" r:id="rId89"/>
    <p:sldId id="275" r:id="rId90"/>
    <p:sldId id="545" r:id="rId91"/>
    <p:sldId id="546" r:id="rId92"/>
    <p:sldId id="567" r:id="rId93"/>
    <p:sldId id="568" r:id="rId94"/>
    <p:sldId id="547" r:id="rId95"/>
    <p:sldId id="548" r:id="rId96"/>
    <p:sldId id="554" r:id="rId97"/>
    <p:sldId id="555" r:id="rId98"/>
    <p:sldId id="557" r:id="rId99"/>
    <p:sldId id="549" r:id="rId100"/>
    <p:sldId id="556" r:id="rId101"/>
    <p:sldId id="550" r:id="rId102"/>
    <p:sldId id="553" r:id="rId103"/>
    <p:sldId id="552" r:id="rId104"/>
    <p:sldId id="551" r:id="rId105"/>
    <p:sldId id="558" r:id="rId106"/>
    <p:sldId id="559" r:id="rId107"/>
    <p:sldId id="560" r:id="rId108"/>
    <p:sldId id="307" r:id="rId109"/>
    <p:sldId id="316" r:id="rId110"/>
    <p:sldId id="318" r:id="rId111"/>
    <p:sldId id="319" r:id="rId112"/>
    <p:sldId id="322" r:id="rId113"/>
    <p:sldId id="569" r:id="rId114"/>
    <p:sldId id="561" r:id="rId115"/>
    <p:sldId id="327" r:id="rId116"/>
    <p:sldId id="329" r:id="rId117"/>
    <p:sldId id="341" r:id="rId118"/>
    <p:sldId id="390" r:id="rId1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ema Uygulanmış Stil 2 - Vurgu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Açık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93D81CF-94F2-401A-BA57-92F5A7B2D0C5}" styleName="Orta Stil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756"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8E6E42-68D8-4340-A537-9E775104D122}" type="datetimeFigureOut">
              <a:rPr lang="tr-TR" smtClean="0"/>
              <a:pPr/>
              <a:t>28.12.2013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3BB326-8268-4292-812F-0F0C32A658BF}" type="slidenum">
              <a:rPr lang="tr-TR" smtClean="0"/>
              <a:pPr/>
              <a:t>‹#›</a:t>
            </a:fld>
            <a:endParaRPr lang="tr-TR"/>
          </a:p>
        </p:txBody>
      </p:sp>
    </p:spTree>
    <p:extLst>
      <p:ext uri="{BB962C8B-B14F-4D97-AF65-F5344CB8AC3E}">
        <p14:creationId xmlns:p14="http://schemas.microsoft.com/office/powerpoint/2010/main" val="829755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tr-TR" noProof="0" dirty="0"/>
          </a:p>
        </p:txBody>
      </p:sp>
      <p:sp>
        <p:nvSpPr>
          <p:cNvPr id="4" name="Slide Number Placeholder 3"/>
          <p:cNvSpPr>
            <a:spLocks noGrp="1"/>
          </p:cNvSpPr>
          <p:nvPr>
            <p:ph type="sldNum" sz="quarter" idx="10"/>
          </p:nvPr>
        </p:nvSpPr>
        <p:spPr/>
        <p:txBody>
          <a:bodyPr/>
          <a:lstStyle/>
          <a:p>
            <a:fld id="{EFEE178B-E8D4-4133-8979-C28D928C9217}" type="slidenum">
              <a:rPr lang="en-US" smtClean="0"/>
              <a:pPr/>
              <a:t>1</a:t>
            </a:fld>
            <a:endParaRPr lang="en-US"/>
          </a:p>
        </p:txBody>
      </p:sp>
    </p:spTree>
    <p:extLst>
      <p:ext uri="{BB962C8B-B14F-4D97-AF65-F5344CB8AC3E}">
        <p14:creationId xmlns:p14="http://schemas.microsoft.com/office/powerpoint/2010/main" val="1129530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D3BB326-8268-4292-812F-0F0C32A658BF}" type="slidenum">
              <a:rPr lang="tr-TR" smtClean="0"/>
              <a:pPr/>
              <a:t>2</a:t>
            </a:fld>
            <a:endParaRPr lang="tr-TR"/>
          </a:p>
        </p:txBody>
      </p:sp>
    </p:spTree>
    <p:extLst>
      <p:ext uri="{BB962C8B-B14F-4D97-AF65-F5344CB8AC3E}">
        <p14:creationId xmlns:p14="http://schemas.microsoft.com/office/powerpoint/2010/main" val="2863306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tr-TR" noProof="0"/>
          </a:p>
        </p:txBody>
      </p:sp>
      <p:sp>
        <p:nvSpPr>
          <p:cNvPr id="4" name="Slide Number Placeholder 3"/>
          <p:cNvSpPr>
            <a:spLocks noGrp="1"/>
          </p:cNvSpPr>
          <p:nvPr>
            <p:ph type="sldNum" sz="quarter" idx="10"/>
          </p:nvPr>
        </p:nvSpPr>
        <p:spPr/>
        <p:txBody>
          <a:bodyPr/>
          <a:lstStyle/>
          <a:p>
            <a:fld id="{EFEE178B-E8D4-4133-8979-C28D928C9217}" type="slidenum">
              <a:rPr lang="en-US" smtClean="0"/>
              <a:pPr/>
              <a:t>4</a:t>
            </a:fld>
            <a:endParaRPr lang="en-US"/>
          </a:p>
        </p:txBody>
      </p:sp>
    </p:spTree>
    <p:extLst>
      <p:ext uri="{BB962C8B-B14F-4D97-AF65-F5344CB8AC3E}">
        <p14:creationId xmlns:p14="http://schemas.microsoft.com/office/powerpoint/2010/main" val="1353457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D3BB326-8268-4292-812F-0F0C32A658BF}" type="slidenum">
              <a:rPr lang="tr-TR" smtClean="0"/>
              <a:pPr/>
              <a:t>13</a:t>
            </a:fld>
            <a:endParaRPr lang="tr-TR"/>
          </a:p>
        </p:txBody>
      </p:sp>
    </p:spTree>
    <p:extLst>
      <p:ext uri="{BB962C8B-B14F-4D97-AF65-F5344CB8AC3E}">
        <p14:creationId xmlns:p14="http://schemas.microsoft.com/office/powerpoint/2010/main" val="3278278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D3BB326-8268-4292-812F-0F0C32A658BF}" type="slidenum">
              <a:rPr lang="tr-TR" smtClean="0"/>
              <a:pPr/>
              <a:t>15</a:t>
            </a:fld>
            <a:endParaRPr lang="tr-TR"/>
          </a:p>
        </p:txBody>
      </p:sp>
    </p:spTree>
    <p:extLst>
      <p:ext uri="{BB962C8B-B14F-4D97-AF65-F5344CB8AC3E}">
        <p14:creationId xmlns:p14="http://schemas.microsoft.com/office/powerpoint/2010/main" val="3242019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D3BB326-8268-4292-812F-0F0C32A658BF}" type="slidenum">
              <a:rPr lang="tr-TR" smtClean="0"/>
              <a:pPr/>
              <a:t>16</a:t>
            </a:fld>
            <a:endParaRPr lang="tr-TR"/>
          </a:p>
        </p:txBody>
      </p:sp>
    </p:spTree>
    <p:extLst>
      <p:ext uri="{BB962C8B-B14F-4D97-AF65-F5344CB8AC3E}">
        <p14:creationId xmlns:p14="http://schemas.microsoft.com/office/powerpoint/2010/main" val="2406301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D3BB326-8268-4292-812F-0F0C32A658BF}" type="slidenum">
              <a:rPr lang="tr-TR" smtClean="0"/>
              <a:pPr/>
              <a:t>28</a:t>
            </a:fld>
            <a:endParaRPr lang="tr-TR"/>
          </a:p>
        </p:txBody>
      </p:sp>
    </p:spTree>
    <p:extLst>
      <p:ext uri="{BB962C8B-B14F-4D97-AF65-F5344CB8AC3E}">
        <p14:creationId xmlns:p14="http://schemas.microsoft.com/office/powerpoint/2010/main" val="1266353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tr-TR" noProof="0"/>
          </a:p>
        </p:txBody>
      </p:sp>
      <p:sp>
        <p:nvSpPr>
          <p:cNvPr id="4" name="Slide Number Placeholder 3"/>
          <p:cNvSpPr>
            <a:spLocks noGrp="1"/>
          </p:cNvSpPr>
          <p:nvPr>
            <p:ph type="sldNum" sz="quarter" idx="10"/>
          </p:nvPr>
        </p:nvSpPr>
        <p:spPr/>
        <p:txBody>
          <a:bodyPr/>
          <a:lstStyle/>
          <a:p>
            <a:fld id="{EFEE178B-E8D4-4133-8979-C28D928C9217}" type="slidenum">
              <a:rPr lang="en-US" smtClean="0"/>
              <a:pPr/>
              <a:t>78</a:t>
            </a:fld>
            <a:endParaRPr lang="en-US"/>
          </a:p>
        </p:txBody>
      </p:sp>
    </p:spTree>
    <p:extLst>
      <p:ext uri="{BB962C8B-B14F-4D97-AF65-F5344CB8AC3E}">
        <p14:creationId xmlns:p14="http://schemas.microsoft.com/office/powerpoint/2010/main" val="1353457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C2EC1E7-8123-4B78-8816-D0208DF6011A}" type="datetime1">
              <a:rPr lang="tr-TR" smtClean="0"/>
              <a:pPr/>
              <a:t>28.12.2013</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4160220413"/>
      </p:ext>
    </p:extLst>
  </p:cSld>
  <p:clrMapOvr>
    <a:masterClrMapping/>
  </p:clrMapOvr>
  <p:transition spd="slow">
    <p:newsfla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92E588E-21F8-40A7-A5B9-C276CC3E4EEF}" type="datetime1">
              <a:rPr lang="tr-TR" smtClean="0"/>
              <a:pPr/>
              <a:t>28.12.2013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1812014101"/>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92E588E-21F8-40A7-A5B9-C276CC3E4EEF}" type="datetime1">
              <a:rPr lang="tr-TR" smtClean="0"/>
              <a:pPr/>
              <a:t>28.12.2013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3451565671"/>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92E588E-21F8-40A7-A5B9-C276CC3E4EEF}" type="datetime1">
              <a:rPr lang="tr-TR" smtClean="0"/>
              <a:pPr/>
              <a:t>28.12.2013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225745363"/>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92E588E-21F8-40A7-A5B9-C276CC3E4EEF}" type="datetime1">
              <a:rPr lang="tr-TR" smtClean="0"/>
              <a:pPr/>
              <a:t>28.12.2013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1525921465"/>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92E588E-21F8-40A7-A5B9-C276CC3E4EEF}" type="datetime1">
              <a:rPr lang="tr-TR" smtClean="0"/>
              <a:pPr/>
              <a:t>28.12.2013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837977161"/>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92E588E-21F8-40A7-A5B9-C276CC3E4EEF}" type="datetime1">
              <a:rPr lang="tr-TR" smtClean="0"/>
              <a:pPr/>
              <a:t>28.12.2013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343275189"/>
      </p:ext>
    </p:extLst>
  </p:cSld>
  <p:clrMapOvr>
    <a:masterClrMapping/>
  </p:clrMapOvr>
  <p:timing>
    <p:tnLst>
      <p:par>
        <p:cTn id="1" dur="indefinite" restart="never" nodeType="tmRoot"/>
      </p:par>
    </p:tnLst>
  </p:timing>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3FA849F-8191-496D-AF77-86F922D40865}" type="datetime1">
              <a:rPr lang="tr-TR" smtClean="0"/>
              <a:pPr/>
              <a:t>28.12.2013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1584160525"/>
      </p:ext>
    </p:extLst>
  </p:cSld>
  <p:clrMapOvr>
    <a:masterClrMapping/>
  </p:clrMapOvr>
  <p:transition spd="slow">
    <p:newsflash/>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8876859-B74C-4169-A484-A0E4B4A1BB30}" type="datetime1">
              <a:rPr lang="tr-TR" smtClean="0"/>
              <a:pPr/>
              <a:t>28.12.2013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412051802"/>
      </p:ext>
    </p:extLst>
  </p:cSld>
  <p:clrMapOvr>
    <a:masterClrMapping/>
  </p:clrMapOvr>
  <p:transition spd="slow">
    <p:newsfla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570E69C-BA54-4B79-A5EF-51D8914E4BE1}" type="datetime1">
              <a:rPr lang="tr-TR" smtClean="0"/>
              <a:pPr/>
              <a:t>28.12.2013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2740337517"/>
      </p:ext>
    </p:extLst>
  </p:cSld>
  <p:clrMapOvr>
    <a:masterClrMapping/>
  </p:clrMapOvr>
  <p:transition spd="slow">
    <p:newsfla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E4E8F44-ABD5-4CC1-9C4B-E5263C6E0490}" type="datetime1">
              <a:rPr lang="tr-TR" smtClean="0"/>
              <a:pPr/>
              <a:t>28.12.2013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239751887"/>
      </p:ext>
    </p:extLst>
  </p:cSld>
  <p:clrMapOvr>
    <a:masterClrMapping/>
  </p:clrMapOvr>
  <p:transition spd="slow">
    <p:newsfla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781599A-0917-4D1F-9AD0-C53ED2F663BA}" type="datetime1">
              <a:rPr lang="tr-TR" smtClean="0"/>
              <a:pPr/>
              <a:t>28.12.2013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304359653"/>
      </p:ext>
    </p:extLst>
  </p:cSld>
  <p:clrMapOvr>
    <a:masterClrMapping/>
  </p:clrMapOvr>
  <p:transition spd="slow">
    <p:newsfla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A99787A-C20D-4E7E-9B5C-2F83E7A06EDC}" type="datetime1">
              <a:rPr lang="tr-TR" smtClean="0"/>
              <a:pPr/>
              <a:t>28.12.2013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4071935865"/>
      </p:ext>
    </p:extLst>
  </p:cSld>
  <p:clrMapOvr>
    <a:masterClrMapping/>
  </p:clrMapOvr>
  <p:transition spd="slow">
    <p:newsfla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324A4FD-FE99-422A-8715-6EE1317CAE1B}" type="datetime1">
              <a:rPr lang="tr-TR" smtClean="0"/>
              <a:pPr/>
              <a:t>28.12.2013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2691737518"/>
      </p:ext>
    </p:extLst>
  </p:cSld>
  <p:clrMapOvr>
    <a:masterClrMapping/>
  </p:clrMapOvr>
  <p:transition spd="slow">
    <p:newsfla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183C9E-E603-4482-A2C8-8390F005AF07}" type="datetime1">
              <a:rPr lang="tr-TR" smtClean="0"/>
              <a:pPr/>
              <a:t>28.12.2013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2686843390"/>
      </p:ext>
    </p:extLst>
  </p:cSld>
  <p:clrMapOvr>
    <a:masterClrMapping/>
  </p:clrMapOvr>
  <p:transition spd="slow">
    <p:newsfla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B0AF9D3-5C3E-4B74-B25D-6A42DE74B8F8}" type="datetime1">
              <a:rPr lang="tr-TR" smtClean="0"/>
              <a:pPr/>
              <a:t>28.12.2013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1630724157"/>
      </p:ext>
    </p:extLst>
  </p:cSld>
  <p:clrMapOvr>
    <a:masterClrMapping/>
  </p:clrMapOvr>
  <p:transition spd="slow">
    <p:newsfla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A4DBD58-6AD4-4E89-AFA8-9B504FE8A62C}" type="datetime1">
              <a:rPr lang="tr-TR" smtClean="0"/>
              <a:pPr/>
              <a:t>28.12.2013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D007806-E202-4D1D-9C40-9653F041FDCC}" type="slidenum">
              <a:rPr lang="tr-TR" smtClean="0"/>
              <a:pPr/>
              <a:t>‹#›</a:t>
            </a:fld>
            <a:endParaRPr lang="tr-TR"/>
          </a:p>
        </p:txBody>
      </p:sp>
    </p:spTree>
    <p:extLst>
      <p:ext uri="{BB962C8B-B14F-4D97-AF65-F5344CB8AC3E}">
        <p14:creationId xmlns:p14="http://schemas.microsoft.com/office/powerpoint/2010/main" val="885290547"/>
      </p:ext>
    </p:extLst>
  </p:cSld>
  <p:clrMapOvr>
    <a:masterClrMapping/>
  </p:clrMapOvr>
  <p:transition spd="slow">
    <p:newsfla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rgbClr val="FFFF00"/>
          </a:fgClr>
          <a:bgClr>
            <a:schemeClr val="bg1"/>
          </a:bgClr>
        </a:pattFill>
        <a:effectLst/>
      </p:bgPr>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92E588E-21F8-40A7-A5B9-C276CC3E4EEF}" type="datetime1">
              <a:rPr lang="tr-TR" smtClean="0"/>
              <a:pPr/>
              <a:t>28.12.2013</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D007806-E202-4D1D-9C40-9653F041FDCC}" type="slidenum">
              <a:rPr lang="tr-TR" smtClean="0"/>
              <a:pPr/>
              <a:t>‹#›</a:t>
            </a:fld>
            <a:endParaRPr lang="tr-TR"/>
          </a:p>
        </p:txBody>
      </p:sp>
    </p:spTree>
    <p:extLst>
      <p:ext uri="{BB962C8B-B14F-4D97-AF65-F5344CB8AC3E}">
        <p14:creationId xmlns:p14="http://schemas.microsoft.com/office/powerpoint/2010/main" val="2324688158"/>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ransition spd="slow">
    <p:newsflash/>
  </p:transition>
  <p:timing>
    <p:tnLst>
      <p:par>
        <p:cTn id="1" dur="indefinite" restart="never" nodeType="tmRoot"/>
      </p:par>
    </p:tnLst>
  </p:timing>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66910" y="1357298"/>
            <a:ext cx="8077200" cy="1673352"/>
          </a:xfrm>
        </p:spPr>
        <p:txBody>
          <a:bodyPr>
            <a:normAutofit fontScale="90000"/>
          </a:bodyPr>
          <a:lstStyle/>
          <a:p>
            <a:pPr algn="ctr"/>
            <a:r>
              <a:rPr lang="tr-TR" dirty="0" smtClean="0"/>
              <a:t>2013 </a:t>
            </a:r>
            <a:r>
              <a:rPr lang="tr-TR" dirty="0" smtClean="0"/>
              <a:t>DÖNEM SONU İŞLEMLERİ</a:t>
            </a:r>
            <a:endParaRPr lang="tr-TR" dirty="0"/>
          </a:p>
        </p:txBody>
      </p:sp>
      <p:sp>
        <p:nvSpPr>
          <p:cNvPr id="3" name="Subtitle 2"/>
          <p:cNvSpPr>
            <a:spLocks noGrp="1"/>
          </p:cNvSpPr>
          <p:nvPr>
            <p:ph type="subTitle" idx="1"/>
          </p:nvPr>
        </p:nvSpPr>
        <p:spPr>
          <a:xfrm>
            <a:off x="3647728" y="4509120"/>
            <a:ext cx="8424936" cy="2239961"/>
          </a:xfr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13500000" scaled="1"/>
            <a:tileRect/>
          </a:gradFill>
        </p:spPr>
        <p:txBody>
          <a:bodyPr>
            <a:normAutofit/>
          </a:bodyPr>
          <a:lstStyle/>
          <a:p>
            <a:pPr algn="ctr"/>
            <a:r>
              <a:rPr lang="tr-TR" sz="3200" dirty="0" smtClean="0"/>
              <a:t>YMM. A.Şeref ACAR    YMM Mustafa DÜNDAR</a:t>
            </a:r>
          </a:p>
          <a:p>
            <a:pPr algn="ctr"/>
            <a:r>
              <a:rPr lang="tr-TR" sz="3200" b="1" i="1" dirty="0" smtClean="0">
                <a:solidFill>
                  <a:srgbClr val="FF0000"/>
                </a:solidFill>
              </a:rPr>
              <a:t>EKSPER YMM DENETİM HİZMETLERİ AŞ</a:t>
            </a:r>
          </a:p>
          <a:p>
            <a:pPr algn="ctr"/>
            <a:r>
              <a:rPr lang="tr-TR" sz="3200" i="1" dirty="0" smtClean="0">
                <a:solidFill>
                  <a:srgbClr val="FF0000"/>
                </a:solidFill>
              </a:rPr>
              <a:t>ANKARA, Aralık 2013</a:t>
            </a:r>
            <a:endParaRPr lang="tr-TR" sz="3200" i="1" dirty="0">
              <a:solidFill>
                <a:srgbClr val="FF0000"/>
              </a:solidFill>
            </a:endParaRPr>
          </a:p>
        </p:txBody>
      </p:sp>
      <p:sp>
        <p:nvSpPr>
          <p:cNvPr id="4" name="3 Slayt Numarası Yer Tutucusu"/>
          <p:cNvSpPr>
            <a:spLocks noGrp="1"/>
          </p:cNvSpPr>
          <p:nvPr>
            <p:ph type="sldNum" sz="quarter" idx="12"/>
          </p:nvPr>
        </p:nvSpPr>
        <p:spPr/>
        <p:txBody>
          <a:bodyPr/>
          <a:lstStyle/>
          <a:p>
            <a:fld id="{FD007806-E202-4D1D-9C40-9653F041FDCC}" type="slidenum">
              <a:rPr lang="tr-TR" smtClean="0"/>
              <a:pPr/>
              <a:t>1</a:t>
            </a:fld>
            <a:endParaRPr lang="tr-TR"/>
          </a:p>
        </p:txBody>
      </p:sp>
    </p:spTree>
    <p:extLst>
      <p:ext uri="{BB962C8B-B14F-4D97-AF65-F5344CB8AC3E}">
        <p14:creationId xmlns:p14="http://schemas.microsoft.com/office/powerpoint/2010/main" val="2713551966"/>
      </p:ext>
    </p:extLst>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400" y="260648"/>
            <a:ext cx="7772400" cy="1165816"/>
          </a:xfrm>
        </p:spPr>
        <p:txBody>
          <a:bodyPr>
            <a:normAutofit fontScale="90000"/>
          </a:bodyPr>
          <a:lstStyle/>
          <a:p>
            <a:r>
              <a:rPr lang="tr-TR" b="1" dirty="0" smtClean="0"/>
              <a:t>TAKDİR KOMİSYONU KARARI İLE GİDER YAZILMASI GEREKENLER</a:t>
            </a:r>
            <a:endParaRPr lang="tr-TR" b="1"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10</a:t>
            </a:fld>
            <a:endParaRPr lang="tr-TR"/>
          </a:p>
        </p:txBody>
      </p:sp>
      <p:sp>
        <p:nvSpPr>
          <p:cNvPr id="4" name="3 Akış Çizelgesi: Sıralı Erişimli Depolama"/>
          <p:cNvSpPr/>
          <p:nvPr/>
        </p:nvSpPr>
        <p:spPr>
          <a:xfrm>
            <a:off x="2095472" y="1844824"/>
            <a:ext cx="8286808" cy="4752528"/>
          </a:xfrm>
          <a:prstGeom prst="teardrop">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tr-TR" sz="2800" b="1" dirty="0">
                <a:solidFill>
                  <a:srgbClr val="FF0000"/>
                </a:solidFill>
              </a:rPr>
              <a:t>    </a:t>
            </a:r>
          </a:p>
          <a:p>
            <a:pPr algn="ctr"/>
            <a:endParaRPr lang="tr-TR" sz="2800" b="1" dirty="0">
              <a:solidFill>
                <a:srgbClr val="FF0000"/>
              </a:solidFill>
            </a:endParaRPr>
          </a:p>
          <a:p>
            <a:pPr algn="ctr"/>
            <a:r>
              <a:rPr lang="tr-TR" sz="2800" b="1" dirty="0">
                <a:solidFill>
                  <a:srgbClr val="FF0000"/>
                </a:solidFill>
              </a:rPr>
              <a:t>   1- </a:t>
            </a:r>
            <a:r>
              <a:rPr lang="tr-TR" sz="2800" b="1" dirty="0" smtClean="0">
                <a:solidFill>
                  <a:srgbClr val="FF0000"/>
                </a:solidFill>
              </a:rPr>
              <a:t>Kırılan, </a:t>
            </a:r>
            <a:r>
              <a:rPr lang="tr-TR" sz="2800" b="1" dirty="0" err="1" smtClean="0">
                <a:solidFill>
                  <a:srgbClr val="FF0000"/>
                </a:solidFill>
              </a:rPr>
              <a:t>çürülen</a:t>
            </a:r>
            <a:r>
              <a:rPr lang="tr-TR" sz="2800" b="1" dirty="0" smtClean="0">
                <a:solidFill>
                  <a:srgbClr val="FF0000"/>
                </a:solidFill>
              </a:rPr>
              <a:t>  </a:t>
            </a:r>
            <a:r>
              <a:rPr lang="tr-TR" sz="2800" b="1" dirty="0">
                <a:solidFill>
                  <a:srgbClr val="FF0000"/>
                </a:solidFill>
              </a:rPr>
              <a:t>veya bozulan mallar,</a:t>
            </a:r>
          </a:p>
          <a:p>
            <a:pPr algn="ctr"/>
            <a:r>
              <a:rPr lang="tr-TR" sz="2800" b="1" dirty="0">
                <a:solidFill>
                  <a:srgbClr val="FF0000"/>
                </a:solidFill>
              </a:rPr>
              <a:t>2- İşletmeden </a:t>
            </a:r>
            <a:r>
              <a:rPr lang="tr-TR" sz="2800" b="1" dirty="0" smtClean="0">
                <a:solidFill>
                  <a:srgbClr val="FF0000"/>
                </a:solidFill>
              </a:rPr>
              <a:t>bedelsiz çekilen </a:t>
            </a:r>
            <a:r>
              <a:rPr lang="tr-TR" sz="2800" b="1" dirty="0">
                <a:solidFill>
                  <a:srgbClr val="FF0000"/>
                </a:solidFill>
              </a:rPr>
              <a:t>mallar,</a:t>
            </a:r>
          </a:p>
          <a:p>
            <a:pPr algn="ctr"/>
            <a:r>
              <a:rPr lang="tr-TR" sz="2800" b="1" dirty="0">
                <a:solidFill>
                  <a:srgbClr val="FF0000"/>
                </a:solidFill>
              </a:rPr>
              <a:t>3- İşletmeye konulan mallar,</a:t>
            </a:r>
          </a:p>
          <a:p>
            <a:pPr algn="ctr"/>
            <a:r>
              <a:rPr lang="tr-TR" sz="2800" b="1" dirty="0">
                <a:solidFill>
                  <a:srgbClr val="FF0000"/>
                </a:solidFill>
              </a:rPr>
              <a:t>        4- Kaza sonucu zayi olan mallar</a:t>
            </a:r>
            <a:r>
              <a:rPr lang="tr-TR" sz="2800" b="1" dirty="0" smtClean="0">
                <a:solidFill>
                  <a:srgbClr val="FF0000"/>
                </a:solidFill>
              </a:rPr>
              <a:t>, </a:t>
            </a:r>
            <a:r>
              <a:rPr lang="tr-TR" sz="2800" b="1" dirty="0" smtClean="0">
                <a:solidFill>
                  <a:schemeClr val="tx1"/>
                </a:solidFill>
              </a:rPr>
              <a:t>(Sigortasız ise)</a:t>
            </a:r>
            <a:endParaRPr lang="tr-TR" sz="2800" b="1" dirty="0">
              <a:solidFill>
                <a:schemeClr val="tx1"/>
              </a:solidFill>
            </a:endParaRPr>
          </a:p>
          <a:p>
            <a:pPr algn="ctr"/>
            <a:endParaRPr lang="tr-TR" sz="2800" b="1" dirty="0">
              <a:solidFill>
                <a:srgbClr val="FF0000"/>
              </a:solidFill>
            </a:endParaRPr>
          </a:p>
          <a:p>
            <a:pPr algn="ctr"/>
            <a:endParaRPr lang="tr-TR" sz="2800" b="1" dirty="0">
              <a:solidFill>
                <a:srgbClr val="FF0000"/>
              </a:solidFill>
            </a:endParaRPr>
          </a:p>
          <a:p>
            <a:pPr algn="ctr"/>
            <a:endParaRPr lang="tr-TR" sz="2800" b="1" dirty="0">
              <a:solidFill>
                <a:srgbClr val="FF0000"/>
              </a:solidFill>
            </a:endParaRPr>
          </a:p>
          <a:p>
            <a:pPr algn="ctr"/>
            <a:endParaRPr lang="tr-TR" sz="2800" b="1" dirty="0">
              <a:solidFill>
                <a:srgbClr val="FF0000"/>
              </a:solidFill>
            </a:endParaRPr>
          </a:p>
          <a:p>
            <a:pPr algn="ctr"/>
            <a:endParaRPr lang="tr-TR" sz="2400" b="1" dirty="0">
              <a:solidFill>
                <a:srgbClr val="FF0000"/>
              </a:solidFill>
            </a:endParaRPr>
          </a:p>
        </p:txBody>
      </p:sp>
    </p:spTree>
  </p:cSld>
  <p:clrMapOvr>
    <a:masterClrMapping/>
  </p:clrMapOvr>
  <p:transition spd="slow">
    <p:newsflash/>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05295" y="260649"/>
            <a:ext cx="10018713" cy="576063"/>
          </a:xfrm>
        </p:spPr>
        <p:txBody>
          <a:bodyPr>
            <a:normAutofit fontScale="90000"/>
          </a:bodyPr>
          <a:lstStyle/>
          <a:p>
            <a:r>
              <a:rPr lang="tr-TR" b="1" dirty="0" smtClean="0">
                <a:solidFill>
                  <a:srgbClr val="FF0000"/>
                </a:solidFill>
              </a:rPr>
              <a:t>DEFTERLERDE BULUNMASI GEREKEN HUSUSLAR</a:t>
            </a:r>
            <a:endParaRPr lang="tr-TR" b="1" dirty="0">
              <a:solidFill>
                <a:srgbClr val="FF0000"/>
              </a:solidFill>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565432634"/>
              </p:ext>
            </p:extLst>
          </p:nvPr>
        </p:nvGraphicFramePr>
        <p:xfrm>
          <a:off x="983432" y="1268760"/>
          <a:ext cx="11017227" cy="5328593"/>
        </p:xfrm>
        <a:graphic>
          <a:graphicData uri="http://schemas.openxmlformats.org/drawingml/2006/table">
            <a:tbl>
              <a:tblPr firstRow="1" bandRow="1">
                <a:tableStyleId>{793D81CF-94F2-401A-BA57-92F5A7B2D0C5}</a:tableStyleId>
              </a:tblPr>
              <a:tblGrid>
                <a:gridCol w="2292177"/>
                <a:gridCol w="8725050"/>
              </a:tblGrid>
              <a:tr h="2658023">
                <a:tc>
                  <a:txBody>
                    <a:bodyPr/>
                    <a:lstStyle/>
                    <a:p>
                      <a:pPr>
                        <a:lnSpc>
                          <a:spcPts val="1400"/>
                        </a:lnSpc>
                        <a:spcAft>
                          <a:spcPts val="0"/>
                        </a:spcAft>
                      </a:pPr>
                      <a:r>
                        <a:rPr lang="tr-TR" sz="1400" dirty="0">
                          <a:effectLst/>
                        </a:rPr>
                        <a:t>Yevmiye defteri</a:t>
                      </a:r>
                    </a:p>
                    <a:p>
                      <a:pPr algn="just">
                        <a:lnSpc>
                          <a:spcPts val="1400"/>
                        </a:lnSpc>
                        <a:spcAft>
                          <a:spcPts val="0"/>
                        </a:spcAft>
                        <a:tabLst>
                          <a:tab pos="359410" algn="l"/>
                        </a:tabLst>
                      </a:pPr>
                      <a:r>
                        <a:rPr lang="tr-TR" sz="1400" dirty="0">
                          <a:effectLst/>
                        </a:rPr>
                        <a:t> </a:t>
                      </a:r>
                      <a:endParaRPr lang="tr-TR" sz="1400" dirty="0">
                        <a:effectLst/>
                        <a:latin typeface="+mj-lt"/>
                        <a:ea typeface="Times New Roman" panose="02020603050405020304" pitchFamily="18" charset="0"/>
                      </a:endParaRPr>
                    </a:p>
                  </a:txBody>
                  <a:tcPr marL="68580" marR="68580" marT="0" marB="0" anchor="ctr"/>
                </a:tc>
                <a:tc>
                  <a:txBody>
                    <a:bodyPr/>
                    <a:lstStyle/>
                    <a:p>
                      <a:pPr algn="just">
                        <a:lnSpc>
                          <a:spcPts val="1400"/>
                        </a:lnSpc>
                        <a:spcAft>
                          <a:spcPts val="0"/>
                        </a:spcAft>
                        <a:tabLst>
                          <a:tab pos="359410" algn="l"/>
                        </a:tabLst>
                      </a:pPr>
                      <a:endParaRPr lang="tr-TR" sz="1400" dirty="0" smtClean="0">
                        <a:effectLst/>
                      </a:endParaRPr>
                    </a:p>
                    <a:p>
                      <a:pPr algn="just">
                        <a:lnSpc>
                          <a:spcPct val="150000"/>
                        </a:lnSpc>
                        <a:spcAft>
                          <a:spcPts val="0"/>
                        </a:spcAft>
                        <a:tabLst>
                          <a:tab pos="359410" algn="l"/>
                        </a:tabLst>
                      </a:pPr>
                      <a:r>
                        <a:rPr lang="tr-TR" sz="1400" dirty="0" smtClean="0">
                          <a:effectLst/>
                        </a:rPr>
                        <a:t>a</a:t>
                      </a:r>
                      <a:r>
                        <a:rPr lang="tr-TR" sz="1400" dirty="0">
                          <a:effectLst/>
                        </a:rPr>
                        <a:t>) Madde sıra numarası,</a:t>
                      </a:r>
                    </a:p>
                    <a:p>
                      <a:pPr algn="just">
                        <a:lnSpc>
                          <a:spcPct val="150000"/>
                        </a:lnSpc>
                        <a:spcAft>
                          <a:spcPts val="0"/>
                        </a:spcAft>
                        <a:tabLst>
                          <a:tab pos="359410" algn="l"/>
                        </a:tabLst>
                      </a:pPr>
                      <a:r>
                        <a:rPr lang="tr-TR" sz="1400" dirty="0">
                          <a:effectLst/>
                        </a:rPr>
                        <a:t>b) Tarih,</a:t>
                      </a:r>
                    </a:p>
                    <a:p>
                      <a:pPr algn="just">
                        <a:lnSpc>
                          <a:spcPct val="150000"/>
                        </a:lnSpc>
                        <a:spcAft>
                          <a:spcPts val="0"/>
                        </a:spcAft>
                        <a:tabLst>
                          <a:tab pos="359410" algn="l"/>
                        </a:tabLst>
                      </a:pPr>
                      <a:r>
                        <a:rPr lang="tr-TR" sz="1400" dirty="0">
                          <a:effectLst/>
                        </a:rPr>
                        <a:t>c) Borçlu hesap,</a:t>
                      </a:r>
                    </a:p>
                    <a:p>
                      <a:pPr algn="just">
                        <a:lnSpc>
                          <a:spcPct val="150000"/>
                        </a:lnSpc>
                        <a:spcAft>
                          <a:spcPts val="0"/>
                        </a:spcAft>
                        <a:tabLst>
                          <a:tab pos="359410" algn="l"/>
                        </a:tabLst>
                      </a:pPr>
                      <a:r>
                        <a:rPr lang="tr-TR" sz="1400" dirty="0">
                          <a:effectLst/>
                        </a:rPr>
                        <a:t>ç) Alacaklı hesap,</a:t>
                      </a:r>
                    </a:p>
                    <a:p>
                      <a:pPr algn="just">
                        <a:lnSpc>
                          <a:spcPct val="150000"/>
                        </a:lnSpc>
                        <a:spcAft>
                          <a:spcPts val="0"/>
                        </a:spcAft>
                        <a:tabLst>
                          <a:tab pos="359410" algn="l"/>
                        </a:tabLst>
                      </a:pPr>
                      <a:r>
                        <a:rPr lang="tr-TR" sz="1400" dirty="0">
                          <a:effectLst/>
                        </a:rPr>
                        <a:t>d) Tutar,</a:t>
                      </a:r>
                    </a:p>
                    <a:p>
                      <a:pPr algn="just">
                        <a:lnSpc>
                          <a:spcPct val="150000"/>
                        </a:lnSpc>
                        <a:spcAft>
                          <a:spcPts val="0"/>
                        </a:spcAft>
                        <a:tabLst>
                          <a:tab pos="359410" algn="l"/>
                        </a:tabLst>
                      </a:pPr>
                      <a:r>
                        <a:rPr lang="tr-TR" sz="1400" dirty="0">
                          <a:effectLst/>
                        </a:rPr>
                        <a:t>e) Her kaydın dayandığı belgelerin türü ile varsa tarihleri ve sayıları.</a:t>
                      </a:r>
                    </a:p>
                    <a:p>
                      <a:pPr algn="just">
                        <a:lnSpc>
                          <a:spcPts val="1400"/>
                        </a:lnSpc>
                        <a:spcAft>
                          <a:spcPts val="0"/>
                        </a:spcAft>
                        <a:tabLst>
                          <a:tab pos="359410" algn="l"/>
                        </a:tabLst>
                      </a:pPr>
                      <a:r>
                        <a:rPr lang="tr-TR" sz="1400" dirty="0">
                          <a:effectLst/>
                        </a:rPr>
                        <a:t> </a:t>
                      </a:r>
                      <a:endParaRPr lang="tr-TR" sz="1400" dirty="0">
                        <a:effectLst/>
                        <a:latin typeface="+mj-lt"/>
                        <a:ea typeface="Times New Roman" panose="02020603050405020304" pitchFamily="18" charset="0"/>
                      </a:endParaRPr>
                    </a:p>
                  </a:txBody>
                  <a:tcPr marL="68580" marR="68580" marT="0" marB="0"/>
                </a:tc>
              </a:tr>
              <a:tr h="1828294">
                <a:tc>
                  <a:txBody>
                    <a:bodyPr/>
                    <a:lstStyle/>
                    <a:p>
                      <a:pPr>
                        <a:lnSpc>
                          <a:spcPts val="1400"/>
                        </a:lnSpc>
                        <a:spcAft>
                          <a:spcPts val="0"/>
                        </a:spcAft>
                      </a:pPr>
                      <a:r>
                        <a:rPr lang="tr-TR" sz="1400" b="1" dirty="0">
                          <a:solidFill>
                            <a:srgbClr val="002060"/>
                          </a:solidFill>
                          <a:effectLst/>
                        </a:rPr>
                        <a:t>Defteri kebir</a:t>
                      </a:r>
                      <a:endParaRPr lang="tr-TR" sz="1400" b="1" dirty="0">
                        <a:solidFill>
                          <a:srgbClr val="002060"/>
                        </a:solidFill>
                        <a:effectLst/>
                        <a:latin typeface="+mj-lt"/>
                        <a:ea typeface="Times New Roman" panose="02020603050405020304" pitchFamily="18" charset="0"/>
                      </a:endParaRPr>
                    </a:p>
                  </a:txBody>
                  <a:tcPr marL="68580" marR="68580" marT="0" marB="0" anchor="ctr"/>
                </a:tc>
                <a:tc>
                  <a:txBody>
                    <a:bodyPr/>
                    <a:lstStyle/>
                    <a:p>
                      <a:pPr algn="just">
                        <a:lnSpc>
                          <a:spcPct val="150000"/>
                        </a:lnSpc>
                        <a:spcAft>
                          <a:spcPts val="0"/>
                        </a:spcAft>
                        <a:tabLst>
                          <a:tab pos="359410" algn="l"/>
                        </a:tabLst>
                      </a:pPr>
                      <a:r>
                        <a:rPr lang="tr-TR" sz="1400" b="1" kern="1200" dirty="0">
                          <a:solidFill>
                            <a:srgbClr val="002060"/>
                          </a:solidFill>
                          <a:effectLst/>
                        </a:rPr>
                        <a:t>a) Tarih,</a:t>
                      </a:r>
                    </a:p>
                    <a:p>
                      <a:pPr algn="just">
                        <a:lnSpc>
                          <a:spcPct val="150000"/>
                        </a:lnSpc>
                        <a:spcAft>
                          <a:spcPts val="0"/>
                        </a:spcAft>
                        <a:tabLst>
                          <a:tab pos="359410" algn="l"/>
                        </a:tabLst>
                      </a:pPr>
                      <a:r>
                        <a:rPr lang="tr-TR" sz="1400" b="1" kern="1200" dirty="0">
                          <a:solidFill>
                            <a:srgbClr val="002060"/>
                          </a:solidFill>
                          <a:effectLst/>
                        </a:rPr>
                        <a:t>b) Yevmiye defteri madde sıra numarası,</a:t>
                      </a:r>
                    </a:p>
                    <a:p>
                      <a:pPr algn="just">
                        <a:lnSpc>
                          <a:spcPct val="150000"/>
                        </a:lnSpc>
                        <a:spcAft>
                          <a:spcPts val="0"/>
                        </a:spcAft>
                        <a:tabLst>
                          <a:tab pos="359410" algn="l"/>
                        </a:tabLst>
                      </a:pPr>
                      <a:r>
                        <a:rPr lang="tr-TR" sz="1400" b="1" kern="1200" dirty="0">
                          <a:solidFill>
                            <a:srgbClr val="002060"/>
                          </a:solidFill>
                          <a:effectLst/>
                        </a:rPr>
                        <a:t>c) Tutar,</a:t>
                      </a:r>
                    </a:p>
                    <a:p>
                      <a:pPr algn="just">
                        <a:lnSpc>
                          <a:spcPct val="150000"/>
                        </a:lnSpc>
                        <a:spcAft>
                          <a:spcPts val="0"/>
                        </a:spcAft>
                        <a:tabLst>
                          <a:tab pos="359410" algn="l"/>
                        </a:tabLst>
                      </a:pPr>
                      <a:r>
                        <a:rPr lang="tr-TR" sz="1400" b="1" kern="1200" dirty="0">
                          <a:solidFill>
                            <a:srgbClr val="002060"/>
                          </a:solidFill>
                          <a:effectLst/>
                        </a:rPr>
                        <a:t>ç) Toplu hesaplarda yardımcı nihai hesapların isimleri.</a:t>
                      </a:r>
                    </a:p>
                    <a:p>
                      <a:pPr algn="just">
                        <a:lnSpc>
                          <a:spcPct val="150000"/>
                        </a:lnSpc>
                        <a:spcAft>
                          <a:spcPts val="0"/>
                        </a:spcAft>
                        <a:tabLst>
                          <a:tab pos="359410" algn="l"/>
                        </a:tabLst>
                      </a:pPr>
                      <a:r>
                        <a:rPr lang="tr-TR" sz="1400" b="1" kern="1200" dirty="0">
                          <a:solidFill>
                            <a:srgbClr val="002060"/>
                          </a:solidFill>
                          <a:effectLst/>
                        </a:rPr>
                        <a:t> </a:t>
                      </a:r>
                      <a:endParaRPr lang="tr-TR" sz="1400" b="1" kern="1200" dirty="0">
                        <a:solidFill>
                          <a:srgbClr val="002060"/>
                        </a:solidFill>
                        <a:effectLst/>
                        <a:latin typeface="+mj-lt"/>
                        <a:ea typeface="ヒラギノ明朝 Pro W3"/>
                        <a:cs typeface="+mn-cs"/>
                      </a:endParaRPr>
                    </a:p>
                  </a:txBody>
                  <a:tcPr marL="68580" marR="68580" marT="0" marB="0"/>
                </a:tc>
              </a:tr>
              <a:tr h="842276">
                <a:tc>
                  <a:txBody>
                    <a:bodyPr/>
                    <a:lstStyle/>
                    <a:p>
                      <a:pPr>
                        <a:lnSpc>
                          <a:spcPts val="1400"/>
                        </a:lnSpc>
                        <a:spcAft>
                          <a:spcPts val="0"/>
                        </a:spcAft>
                      </a:pPr>
                      <a:r>
                        <a:rPr lang="tr-TR" sz="1400" b="1" dirty="0">
                          <a:solidFill>
                            <a:srgbClr val="002060"/>
                          </a:solidFill>
                          <a:effectLst/>
                        </a:rPr>
                        <a:t>Envanter defteri</a:t>
                      </a:r>
                    </a:p>
                    <a:p>
                      <a:pPr>
                        <a:lnSpc>
                          <a:spcPts val="1400"/>
                        </a:lnSpc>
                        <a:spcAft>
                          <a:spcPts val="0"/>
                        </a:spcAft>
                      </a:pPr>
                      <a:r>
                        <a:rPr lang="tr-TR" sz="1400" b="1" dirty="0">
                          <a:solidFill>
                            <a:srgbClr val="002060"/>
                          </a:solidFill>
                          <a:effectLst/>
                        </a:rPr>
                        <a:t> </a:t>
                      </a:r>
                      <a:endParaRPr lang="tr-TR" sz="1400" b="1" dirty="0">
                        <a:solidFill>
                          <a:srgbClr val="002060"/>
                        </a:solidFill>
                        <a:effectLst/>
                        <a:latin typeface="+mj-lt"/>
                        <a:ea typeface="Times New Roman" panose="02020603050405020304" pitchFamily="18" charset="0"/>
                      </a:endParaRPr>
                    </a:p>
                  </a:txBody>
                  <a:tcPr marL="68580" marR="68580" marT="0" marB="0" anchor="ctr"/>
                </a:tc>
                <a:tc>
                  <a:txBody>
                    <a:bodyPr/>
                    <a:lstStyle/>
                    <a:p>
                      <a:pPr algn="just">
                        <a:lnSpc>
                          <a:spcPct val="150000"/>
                        </a:lnSpc>
                        <a:spcAft>
                          <a:spcPts val="0"/>
                        </a:spcAft>
                        <a:tabLst>
                          <a:tab pos="359410" algn="l"/>
                        </a:tabLst>
                      </a:pPr>
                      <a:r>
                        <a:rPr lang="tr-TR" sz="1400" b="1" kern="1200" dirty="0">
                          <a:solidFill>
                            <a:srgbClr val="002060"/>
                          </a:solidFill>
                          <a:effectLst/>
                        </a:rPr>
                        <a:t>Taşınmazların, alacakların, borçların, nakit para tutarının ve varlıklar ile borçların değerleri</a:t>
                      </a:r>
                      <a:endParaRPr lang="tr-TR" sz="1400" b="1" kern="1200" dirty="0">
                        <a:solidFill>
                          <a:srgbClr val="002060"/>
                        </a:solidFill>
                        <a:effectLst/>
                        <a:latin typeface="+mj-lt"/>
                        <a:ea typeface="ヒラギノ明朝 Pro W3"/>
                        <a:cs typeface="+mn-cs"/>
                      </a:endParaRPr>
                    </a:p>
                  </a:txBody>
                  <a:tcPr marL="68580" marR="68580" marT="0" marB="0"/>
                </a:tc>
              </a:tr>
            </a:tbl>
          </a:graphicData>
        </a:graphic>
      </p:graphicFrame>
      <p:sp>
        <p:nvSpPr>
          <p:cNvPr id="4" name="Slayt Numarası Yer Tutucusu 3"/>
          <p:cNvSpPr>
            <a:spLocks noGrp="1"/>
          </p:cNvSpPr>
          <p:nvPr>
            <p:ph type="sldNum" sz="quarter" idx="12"/>
          </p:nvPr>
        </p:nvSpPr>
        <p:spPr/>
        <p:txBody>
          <a:bodyPr/>
          <a:lstStyle/>
          <a:p>
            <a:fld id="{FD007806-E202-4D1D-9C40-9653F041FDCC}" type="slidenum">
              <a:rPr lang="tr-TR" smtClean="0"/>
              <a:pPr/>
              <a:t>100</a:t>
            </a:fld>
            <a:endParaRPr lang="tr-TR"/>
          </a:p>
        </p:txBody>
      </p:sp>
    </p:spTree>
    <p:extLst>
      <p:ext uri="{BB962C8B-B14F-4D97-AF65-F5344CB8AC3E}">
        <p14:creationId xmlns:p14="http://schemas.microsoft.com/office/powerpoint/2010/main" val="2042159626"/>
      </p:ext>
    </p:extLst>
  </p:cSld>
  <p:clrMapOvr>
    <a:masterClrMapping/>
  </p:clrMapOvr>
  <p:transition spd="slow">
    <p:newsflash/>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161" y="260649"/>
            <a:ext cx="10018713" cy="864096"/>
          </a:xfrm>
        </p:spPr>
        <p:txBody>
          <a:bodyPr/>
          <a:lstStyle/>
          <a:p>
            <a:r>
              <a:rPr lang="tr-TR" b="1" dirty="0" smtClean="0">
                <a:solidFill>
                  <a:srgbClr val="FF0000"/>
                </a:solidFill>
              </a:rPr>
              <a:t>BASİT USULE DÖNEBİLECEK MÜKELLEFLER</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101</a:t>
            </a:fld>
            <a:endParaRPr lang="tr-TR"/>
          </a:p>
        </p:txBody>
      </p:sp>
      <p:sp>
        <p:nvSpPr>
          <p:cNvPr id="5" name="Sağ Ok 4"/>
          <p:cNvSpPr/>
          <p:nvPr/>
        </p:nvSpPr>
        <p:spPr>
          <a:xfrm>
            <a:off x="1343472" y="2996952"/>
            <a:ext cx="3240360" cy="216024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chemeClr val="tx1"/>
                </a:solidFill>
              </a:rPr>
              <a:t>GVK m.46</a:t>
            </a:r>
            <a:endParaRPr lang="tr-TR" sz="2800" b="1" dirty="0">
              <a:solidFill>
                <a:schemeClr val="tx1"/>
              </a:solidFill>
            </a:endParaRPr>
          </a:p>
        </p:txBody>
      </p:sp>
      <p:sp>
        <p:nvSpPr>
          <p:cNvPr id="6" name="Dikey Kaydırma 5"/>
          <p:cNvSpPr/>
          <p:nvPr/>
        </p:nvSpPr>
        <p:spPr>
          <a:xfrm>
            <a:off x="4367808" y="1268760"/>
            <a:ext cx="7272808" cy="5112568"/>
          </a:xfrm>
          <a:prstGeom prst="verticalScroll">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just"/>
            <a:r>
              <a:rPr lang="tr-TR" sz="2400" b="1" dirty="0"/>
              <a:t>2012 ve 2013 takvim yıllarına ait alış ve satış tutarlarının her ikisi de Gelir Vergisi Kanununun 48 inci maddesinde yer alan hadlerin altında </a:t>
            </a:r>
            <a:r>
              <a:rPr lang="tr-TR" sz="2400" b="1" dirty="0" smtClean="0"/>
              <a:t>gerçekleşmiş ve 51 nci madde kapsamına girmemekte ise Basit Usule dönülebilecek ve bunlar için defter tasdikletilmeyecektir.</a:t>
            </a:r>
            <a:endParaRPr lang="tr-TR" sz="2400" b="1" dirty="0"/>
          </a:p>
        </p:txBody>
      </p:sp>
    </p:spTree>
    <p:extLst>
      <p:ext uri="{BB962C8B-B14F-4D97-AF65-F5344CB8AC3E}">
        <p14:creationId xmlns:p14="http://schemas.microsoft.com/office/powerpoint/2010/main" val="388827074"/>
      </p:ext>
    </p:extLst>
  </p:cSld>
  <p:clrMapOvr>
    <a:masterClrMapping/>
  </p:clrMapOvr>
  <p:transition spd="slow">
    <p:newsflash/>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161" y="260649"/>
            <a:ext cx="10018713" cy="864096"/>
          </a:xfrm>
        </p:spPr>
        <p:txBody>
          <a:bodyPr/>
          <a:lstStyle/>
          <a:p>
            <a:r>
              <a:rPr lang="tr-TR" b="1" dirty="0" smtClean="0">
                <a:solidFill>
                  <a:srgbClr val="FF0000"/>
                </a:solidFill>
              </a:rPr>
              <a:t>BASİT USULE DÖNEBİLECEK MÜKELLEFLER</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102</a:t>
            </a:fld>
            <a:endParaRPr lang="tr-TR"/>
          </a:p>
        </p:txBody>
      </p:sp>
      <p:sp>
        <p:nvSpPr>
          <p:cNvPr id="5" name="Sağ Ok 4"/>
          <p:cNvSpPr/>
          <p:nvPr/>
        </p:nvSpPr>
        <p:spPr>
          <a:xfrm>
            <a:off x="1343472" y="2996952"/>
            <a:ext cx="3240360" cy="216024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chemeClr val="tx1"/>
                </a:solidFill>
              </a:rPr>
              <a:t>GVK, Geç.m.81</a:t>
            </a:r>
            <a:endParaRPr lang="tr-TR" sz="2800" b="1" dirty="0">
              <a:solidFill>
                <a:schemeClr val="tx1"/>
              </a:solidFill>
            </a:endParaRPr>
          </a:p>
        </p:txBody>
      </p:sp>
      <p:sp>
        <p:nvSpPr>
          <p:cNvPr id="6" name="Dikey Kaydırma 5"/>
          <p:cNvSpPr/>
          <p:nvPr/>
        </p:nvSpPr>
        <p:spPr>
          <a:xfrm>
            <a:off x="4367808" y="1268760"/>
            <a:ext cx="7272808" cy="5112568"/>
          </a:xfrm>
          <a:prstGeom prst="verticalScroll">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just">
              <a:lnSpc>
                <a:spcPct val="200000"/>
              </a:lnSpc>
            </a:pPr>
            <a:r>
              <a:rPr lang="tr-TR" sz="2400" b="1" dirty="0"/>
              <a:t>46 ncı maddenin altıncı ve yedinci fıkralarında yer alan şartların tespitine 01.01.2012 tarihinden itibaren başlanır.</a:t>
            </a:r>
            <a:endParaRPr lang="tr-TR"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8135622"/>
      </p:ext>
    </p:extLst>
  </p:cSld>
  <p:clrMapOvr>
    <a:masterClrMapping/>
  </p:clrMapOvr>
  <p:transition spd="slow">
    <p:newsflash/>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161" y="260649"/>
            <a:ext cx="10018713" cy="864096"/>
          </a:xfrm>
        </p:spPr>
        <p:txBody>
          <a:bodyPr/>
          <a:lstStyle/>
          <a:p>
            <a:r>
              <a:rPr lang="tr-TR" b="1" dirty="0" smtClean="0">
                <a:solidFill>
                  <a:srgbClr val="FF0000"/>
                </a:solidFill>
              </a:rPr>
              <a:t>BASİT USULE DÖNEBİLECEK MÜKELLEFLER</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103</a:t>
            </a:fld>
            <a:endParaRPr lang="tr-TR"/>
          </a:p>
        </p:txBody>
      </p:sp>
      <p:sp>
        <p:nvSpPr>
          <p:cNvPr id="5" name="Sağ Ok 4"/>
          <p:cNvSpPr/>
          <p:nvPr/>
        </p:nvSpPr>
        <p:spPr>
          <a:xfrm>
            <a:off x="983432" y="2924944"/>
            <a:ext cx="3240360" cy="216024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chemeClr val="tx1"/>
                </a:solidFill>
              </a:rPr>
              <a:t>93 no’lu GVK SİRKÜLERİ</a:t>
            </a:r>
            <a:endParaRPr lang="tr-TR" sz="2800" b="1" dirty="0">
              <a:solidFill>
                <a:schemeClr val="tx1"/>
              </a:solidFill>
            </a:endParaRPr>
          </a:p>
        </p:txBody>
      </p:sp>
      <p:sp>
        <p:nvSpPr>
          <p:cNvPr id="6" name="Dikey Kaydırma 5"/>
          <p:cNvSpPr/>
          <p:nvPr/>
        </p:nvSpPr>
        <p:spPr>
          <a:xfrm>
            <a:off x="3719736" y="1268760"/>
            <a:ext cx="8064896" cy="5328592"/>
          </a:xfrm>
          <a:prstGeom prst="verticalScroll">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dirty="0"/>
              <a:t>-</a:t>
            </a:r>
            <a:r>
              <a:rPr lang="tr-TR" sz="2000" b="1" dirty="0"/>
              <a:t>İşe başlanılan yıla ilişkin </a:t>
            </a:r>
            <a:r>
              <a:rPr lang="tr-TR" sz="2000" b="1" dirty="0" err="1"/>
              <a:t>kıst</a:t>
            </a:r>
            <a:r>
              <a:rPr lang="tr-TR" sz="2000" b="1" dirty="0"/>
              <a:t> dönem, </a:t>
            </a:r>
            <a:r>
              <a:rPr lang="tr-TR" sz="2000" b="1" dirty="0">
                <a:solidFill>
                  <a:srgbClr val="FF0000"/>
                </a:solidFill>
              </a:rPr>
              <a:t>iki yıllık süre </a:t>
            </a:r>
            <a:r>
              <a:rPr lang="tr-TR" sz="2000" b="1" dirty="0"/>
              <a:t>hesabında dikkate alınacak olup, </a:t>
            </a:r>
            <a:r>
              <a:rPr lang="tr-TR" sz="2000" b="1" dirty="0" err="1"/>
              <a:t>kıst</a:t>
            </a:r>
            <a:r>
              <a:rPr lang="tr-TR" sz="2000" b="1" dirty="0"/>
              <a:t> dönemde ve takip eden dönemde elde edilen alış, satış ve/veya hâsılat tutarları Gelir Vergisi Kanununun 48 inci maddesinde yer alan ilgili yıl hadleri ile karşılaştırılacaktır.</a:t>
            </a:r>
          </a:p>
          <a:p>
            <a:pPr algn="just"/>
            <a:r>
              <a:rPr lang="tr-TR" sz="2000" b="1" dirty="0"/>
              <a:t>- Gerçek usulde vergilendirildiği veya vergilendirilmesi gerektiği faaliyetini </a:t>
            </a:r>
            <a:r>
              <a:rPr lang="tr-TR" sz="2000" b="1" dirty="0">
                <a:solidFill>
                  <a:srgbClr val="FFFF00"/>
                </a:solidFill>
              </a:rPr>
              <a:t>1/1/2012 tarihi ve sonra terk eden mükellefler terk tarihini takip eden yılın başından itibaren iki yıl geçmedikçe basit usulden yararlanamayacaklardır.</a:t>
            </a:r>
          </a:p>
          <a:p>
            <a:pPr algn="just"/>
            <a:r>
              <a:rPr lang="tr-TR" sz="2000" b="1" dirty="0"/>
              <a:t>-Gerçek usulden basit usule geçecek mükelleflerin gerçek usuldeki ticari kazançlarının, </a:t>
            </a:r>
            <a:r>
              <a:rPr lang="tr-TR" sz="2000" b="1" dirty="0">
                <a:solidFill>
                  <a:srgbClr val="FFFF00"/>
                </a:solidFill>
              </a:rPr>
              <a:t>işletme hesabı esasına göre veya bilanço esasına göre tespit edilmesinin bir önemi bulunmamaktadır.</a:t>
            </a:r>
          </a:p>
        </p:txBody>
      </p:sp>
    </p:spTree>
    <p:extLst>
      <p:ext uri="{BB962C8B-B14F-4D97-AF65-F5344CB8AC3E}">
        <p14:creationId xmlns:p14="http://schemas.microsoft.com/office/powerpoint/2010/main" val="1251080832"/>
      </p:ext>
    </p:extLst>
  </p:cSld>
  <p:clrMapOvr>
    <a:masterClrMapping/>
  </p:clrMapOvr>
  <p:transition spd="slow">
    <p:newsflash/>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161" y="260649"/>
            <a:ext cx="10018713" cy="864096"/>
          </a:xfrm>
        </p:spPr>
        <p:txBody>
          <a:bodyPr/>
          <a:lstStyle/>
          <a:p>
            <a:r>
              <a:rPr lang="tr-TR" b="1" dirty="0" smtClean="0">
                <a:solidFill>
                  <a:srgbClr val="FF0000"/>
                </a:solidFill>
              </a:rPr>
              <a:t>BASİT USULE DÖNEBİLECEK MÜKELLEFLER</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104</a:t>
            </a:fld>
            <a:endParaRPr lang="tr-TR"/>
          </a:p>
        </p:txBody>
      </p:sp>
      <p:sp>
        <p:nvSpPr>
          <p:cNvPr id="5" name="Sağ Ok 4"/>
          <p:cNvSpPr/>
          <p:nvPr/>
        </p:nvSpPr>
        <p:spPr>
          <a:xfrm>
            <a:off x="1415480" y="2996952"/>
            <a:ext cx="3240360" cy="216024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chemeClr val="tx1"/>
                </a:solidFill>
              </a:rPr>
              <a:t>93 no’lu GVK SİRKÜLERİ</a:t>
            </a:r>
            <a:endParaRPr lang="tr-TR" sz="2800" b="1" dirty="0">
              <a:solidFill>
                <a:schemeClr val="tx1"/>
              </a:solidFill>
            </a:endParaRPr>
          </a:p>
        </p:txBody>
      </p:sp>
      <p:sp>
        <p:nvSpPr>
          <p:cNvPr id="6" name="Dikey Kaydırma 5"/>
          <p:cNvSpPr/>
          <p:nvPr/>
        </p:nvSpPr>
        <p:spPr>
          <a:xfrm>
            <a:off x="4367808" y="1268760"/>
            <a:ext cx="7272808" cy="5112568"/>
          </a:xfrm>
          <a:prstGeom prst="verticalScroll">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b="1" dirty="0"/>
              <a:t>Gerçek usulden basit usule geçmeye ilişkin olarak bağlı bulundukları vergi dairesine bir dilekçe ile başvuruda bulunanların mükellefiyet şekli, </a:t>
            </a:r>
            <a:r>
              <a:rPr lang="tr-TR" sz="2400" b="1" u="sng" dirty="0"/>
              <a:t>Ocak ayı başından itibaren basit usul olarak tesis edilecektir.</a:t>
            </a:r>
            <a:r>
              <a:rPr lang="tr-TR" sz="2400" b="1" dirty="0"/>
              <a:t> Başvuruda bulunan mükelleflerin 2013 takvim yılına ilişkin alış, satış ve/veya hasılat tutarları dışındaki şartları taşıyıp taşımadığı kontrol edilecektir. 2013 takvim yılına ilişkin alış, satış ve/veya hasılat tutarlarının kontrolünün ise beyanname verilmesinden sonra yapılacağı tabiidir. </a:t>
            </a:r>
          </a:p>
        </p:txBody>
      </p:sp>
    </p:spTree>
    <p:extLst>
      <p:ext uri="{BB962C8B-B14F-4D97-AF65-F5344CB8AC3E}">
        <p14:creationId xmlns:p14="http://schemas.microsoft.com/office/powerpoint/2010/main" val="3397998300"/>
      </p:ext>
    </p:extLst>
  </p:cSld>
  <p:clrMapOvr>
    <a:masterClrMapping/>
  </p:clrMapOvr>
  <p:transition spd="slow">
    <p:newsflash/>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161" y="260649"/>
            <a:ext cx="10018713" cy="864096"/>
          </a:xfrm>
        </p:spPr>
        <p:txBody>
          <a:bodyPr/>
          <a:lstStyle/>
          <a:p>
            <a:r>
              <a:rPr lang="tr-TR" b="1" dirty="0" smtClean="0">
                <a:solidFill>
                  <a:srgbClr val="FF0000"/>
                </a:solidFill>
              </a:rPr>
              <a:t>BASİT USULE DÖNEBİLECEK MÜKELLEFLER</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105</a:t>
            </a:fld>
            <a:endParaRPr lang="tr-TR"/>
          </a:p>
        </p:txBody>
      </p:sp>
      <p:sp>
        <p:nvSpPr>
          <p:cNvPr id="5" name="Sağ Ok 4"/>
          <p:cNvSpPr/>
          <p:nvPr/>
        </p:nvSpPr>
        <p:spPr>
          <a:xfrm>
            <a:off x="1415480" y="2996952"/>
            <a:ext cx="3240360" cy="216024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chemeClr val="tx1"/>
                </a:solidFill>
              </a:rPr>
              <a:t>2013/5080 </a:t>
            </a:r>
            <a:r>
              <a:rPr lang="tr-TR" sz="2800" b="1" dirty="0">
                <a:solidFill>
                  <a:schemeClr val="tx1"/>
                </a:solidFill>
              </a:rPr>
              <a:t>sayılı </a:t>
            </a:r>
            <a:r>
              <a:rPr lang="tr-TR" sz="2800" b="1" dirty="0" smtClean="0">
                <a:solidFill>
                  <a:schemeClr val="tx1"/>
                </a:solidFill>
              </a:rPr>
              <a:t>BKK</a:t>
            </a:r>
            <a:endParaRPr lang="tr-TR" sz="2800" b="1" dirty="0">
              <a:solidFill>
                <a:schemeClr val="tx1"/>
              </a:solidFill>
            </a:endParaRPr>
          </a:p>
        </p:txBody>
      </p:sp>
      <p:sp>
        <p:nvSpPr>
          <p:cNvPr id="6" name="Dikey Kaydırma 5"/>
          <p:cNvSpPr/>
          <p:nvPr/>
        </p:nvSpPr>
        <p:spPr>
          <a:xfrm>
            <a:off x="4367808" y="1268760"/>
            <a:ext cx="7272808" cy="5112568"/>
          </a:xfrm>
          <a:prstGeom prst="verticalScroll">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tr-TR" sz="2400" dirty="0" smtClean="0"/>
              <a:t>BU KARAR, YAYIMINI İZLEYEN İLK MAHALLİ İDARELER GENEL SEÇİMİNİN YAPILDIĞI TARİHTE YÜRÜRLÜĞE GİRER.</a:t>
            </a:r>
          </a:p>
          <a:p>
            <a:pPr algn="just">
              <a:lnSpc>
                <a:spcPct val="150000"/>
              </a:lnSpc>
            </a:pPr>
            <a:r>
              <a:rPr lang="tr-TR" sz="2400" dirty="0" smtClean="0"/>
              <a:t>BU KARAR İLE 95/6430 </a:t>
            </a:r>
            <a:r>
              <a:rPr lang="tr-TR" sz="2400" dirty="0"/>
              <a:t>sayılı Bakanlar Kurulu Kararının eki Kararda değişiklik </a:t>
            </a:r>
            <a:r>
              <a:rPr lang="tr-TR" sz="2400" dirty="0" smtClean="0"/>
              <a:t>yapılmıştır. </a:t>
            </a:r>
            <a:endParaRPr lang="tr-TR" sz="2400" dirty="0"/>
          </a:p>
        </p:txBody>
      </p:sp>
    </p:spTree>
    <p:extLst>
      <p:ext uri="{BB962C8B-B14F-4D97-AF65-F5344CB8AC3E}">
        <p14:creationId xmlns:p14="http://schemas.microsoft.com/office/powerpoint/2010/main" val="4173104094"/>
      </p:ext>
    </p:extLst>
  </p:cSld>
  <p:clrMapOvr>
    <a:masterClrMapping/>
  </p:clrMapOvr>
  <p:transition spd="slow">
    <p:newsflash/>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161" y="260649"/>
            <a:ext cx="10018713" cy="864096"/>
          </a:xfrm>
        </p:spPr>
        <p:txBody>
          <a:bodyPr/>
          <a:lstStyle/>
          <a:p>
            <a:r>
              <a:rPr lang="tr-TR" b="1" dirty="0" smtClean="0">
                <a:solidFill>
                  <a:srgbClr val="FF0000"/>
                </a:solidFill>
              </a:rPr>
              <a:t>BASİT USULE DÖNEBİLECEK MÜKELLEFLER</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106</a:t>
            </a:fld>
            <a:endParaRPr lang="tr-TR"/>
          </a:p>
        </p:txBody>
      </p:sp>
      <p:sp>
        <p:nvSpPr>
          <p:cNvPr id="5" name="Sağ Ok 4"/>
          <p:cNvSpPr/>
          <p:nvPr/>
        </p:nvSpPr>
        <p:spPr>
          <a:xfrm>
            <a:off x="1415480" y="2996952"/>
            <a:ext cx="3240360" cy="216024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solidFill>
                  <a:schemeClr val="tx1"/>
                </a:solidFill>
              </a:rPr>
              <a:t>95/6430 sayılı </a:t>
            </a:r>
            <a:r>
              <a:rPr lang="tr-TR" sz="2800" b="1" dirty="0" smtClean="0">
                <a:solidFill>
                  <a:schemeClr val="tx1"/>
                </a:solidFill>
              </a:rPr>
              <a:t>BKK</a:t>
            </a:r>
            <a:endParaRPr lang="tr-TR" sz="2800" b="1" dirty="0">
              <a:solidFill>
                <a:schemeClr val="tx1"/>
              </a:solidFill>
            </a:endParaRPr>
          </a:p>
        </p:txBody>
      </p:sp>
      <p:sp>
        <p:nvSpPr>
          <p:cNvPr id="6" name="Dikey Kaydırma 5"/>
          <p:cNvSpPr/>
          <p:nvPr/>
        </p:nvSpPr>
        <p:spPr>
          <a:xfrm>
            <a:off x="4256731" y="1412776"/>
            <a:ext cx="7272808" cy="5112568"/>
          </a:xfrm>
          <a:prstGeom prst="verticalScroll">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i="1" dirty="0" smtClean="0">
                <a:solidFill>
                  <a:srgbClr val="FFFF00"/>
                </a:solidFill>
              </a:rPr>
              <a:t>AYDIN B.ŞEHİR SINIRLARI İÇİNDE AŞAĞIDAKİ FALİYETLER BASİT USULDEN FAYDALANAMAZ</a:t>
            </a:r>
          </a:p>
          <a:p>
            <a:r>
              <a:rPr lang="tr-TR" sz="2400" i="1" dirty="0" smtClean="0"/>
              <a:t>a</a:t>
            </a:r>
            <a:r>
              <a:rPr lang="tr-TR" sz="2400" i="1" dirty="0"/>
              <a:t>) Her türlü emtia imalatı ile uğraşanlar, </a:t>
            </a:r>
            <a:endParaRPr lang="tr-TR" sz="2400" dirty="0"/>
          </a:p>
          <a:p>
            <a:r>
              <a:rPr lang="tr-TR" sz="2400" i="1" dirty="0"/>
              <a:t>b) Her türlü emtia alım-satımı ile uğraşanlar, </a:t>
            </a:r>
            <a:endParaRPr lang="tr-TR" sz="2400" dirty="0"/>
          </a:p>
          <a:p>
            <a:r>
              <a:rPr lang="tr-TR" sz="2400" i="1" dirty="0"/>
              <a:t>c) İnşaat ile ilgili her türlü işlerle uğraşanlar, </a:t>
            </a:r>
            <a:endParaRPr lang="tr-TR" sz="2400" dirty="0"/>
          </a:p>
          <a:p>
            <a:r>
              <a:rPr lang="tr-TR" sz="2400" i="1" dirty="0"/>
              <a:t>d) Motorlu taşıtların her türlü bakım ve onarım işleriyle uğraşanlar, </a:t>
            </a:r>
            <a:endParaRPr lang="tr-TR" sz="2400" dirty="0"/>
          </a:p>
          <a:p>
            <a:r>
              <a:rPr lang="tr-TR" sz="2400" i="1" dirty="0"/>
              <a:t>e) Lokanta ve benzeri hizmet işletmelerini işletenler, </a:t>
            </a:r>
            <a:endParaRPr lang="tr-TR" sz="2400" dirty="0"/>
          </a:p>
          <a:p>
            <a:r>
              <a:rPr lang="tr-TR" sz="2400" i="1" dirty="0"/>
              <a:t>f) Eğlence ve istirahat yerlerini işletenler.”</a:t>
            </a:r>
            <a:endParaRPr lang="tr-TR" sz="2400" dirty="0"/>
          </a:p>
        </p:txBody>
      </p:sp>
    </p:spTree>
    <p:extLst>
      <p:ext uri="{BB962C8B-B14F-4D97-AF65-F5344CB8AC3E}">
        <p14:creationId xmlns:p14="http://schemas.microsoft.com/office/powerpoint/2010/main" val="3947550101"/>
      </p:ext>
    </p:extLst>
  </p:cSld>
  <p:clrMapOvr>
    <a:masterClrMapping/>
  </p:clrMapOvr>
  <p:transition spd="slow">
    <p:newsflash/>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161" y="260649"/>
            <a:ext cx="10018713" cy="864096"/>
          </a:xfrm>
        </p:spPr>
        <p:txBody>
          <a:bodyPr/>
          <a:lstStyle/>
          <a:p>
            <a:r>
              <a:rPr lang="tr-TR" b="1" dirty="0" smtClean="0">
                <a:effectLst>
                  <a:outerShdw blurRad="38100" dist="38100" dir="2700000" algn="tl">
                    <a:srgbClr val="000000">
                      <a:alpha val="43137"/>
                    </a:srgbClr>
                  </a:outerShdw>
                </a:effectLst>
              </a:rPr>
              <a:t>BASİT USULE DÖNEBİLECEK MÜKELLEFLER</a:t>
            </a:r>
            <a:endParaRPr lang="tr-TR" b="1" dirty="0">
              <a:effectLst>
                <a:outerShdw blurRad="38100" dist="38100" dir="2700000" algn="tl">
                  <a:srgbClr val="000000">
                    <a:alpha val="43137"/>
                  </a:srgbClr>
                </a:outerShdw>
              </a:effectLst>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107</a:t>
            </a:fld>
            <a:endParaRPr lang="tr-TR"/>
          </a:p>
        </p:txBody>
      </p:sp>
      <p:sp>
        <p:nvSpPr>
          <p:cNvPr id="5" name="Sağ Ok 4"/>
          <p:cNvSpPr/>
          <p:nvPr/>
        </p:nvSpPr>
        <p:spPr>
          <a:xfrm>
            <a:off x="1415480" y="2996952"/>
            <a:ext cx="3240360" cy="216024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chemeClr val="tx1"/>
                </a:solidFill>
              </a:rPr>
              <a:t>YORUM</a:t>
            </a:r>
            <a:endParaRPr lang="tr-TR" sz="2800" b="1" dirty="0">
              <a:solidFill>
                <a:schemeClr val="tx1"/>
              </a:solidFill>
            </a:endParaRPr>
          </a:p>
        </p:txBody>
      </p:sp>
      <p:sp>
        <p:nvSpPr>
          <p:cNvPr id="6" name="Dikey Kaydırma 5"/>
          <p:cNvSpPr/>
          <p:nvPr/>
        </p:nvSpPr>
        <p:spPr>
          <a:xfrm>
            <a:off x="4256731" y="1412776"/>
            <a:ext cx="7272808" cy="5112568"/>
          </a:xfrm>
          <a:prstGeom prst="verticalScroll">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chemeClr val="bg1">
                    <a:lumMod val="95000"/>
                  </a:schemeClr>
                </a:solidFill>
              </a:rPr>
              <a:t>GVK m.46, Fıkra 6</a:t>
            </a:r>
          </a:p>
          <a:p>
            <a:pPr algn="ctr"/>
            <a:endParaRPr lang="tr-TR" sz="2400" b="1" dirty="0" smtClean="0">
              <a:solidFill>
                <a:schemeClr val="bg1">
                  <a:lumMod val="95000"/>
                </a:schemeClr>
              </a:solidFill>
            </a:endParaRPr>
          </a:p>
          <a:p>
            <a:pPr algn="ctr"/>
            <a:r>
              <a:rPr lang="tr-TR" sz="2400" b="1" u="sng" dirty="0" smtClean="0">
                <a:solidFill>
                  <a:schemeClr val="bg1">
                    <a:lumMod val="95000"/>
                  </a:schemeClr>
                </a:solidFill>
              </a:rPr>
              <a:t>Basit </a:t>
            </a:r>
            <a:r>
              <a:rPr lang="tr-TR" sz="2400" b="1" u="sng" dirty="0">
                <a:solidFill>
                  <a:schemeClr val="bg1">
                    <a:lumMod val="95000"/>
                  </a:schemeClr>
                </a:solidFill>
              </a:rPr>
              <a:t>usule tabi olmanın şartlarından herhangi birini takvim yılı içinde kaybedenler, ertesi takvim yılı başından itibaren gerçek usulde vergilendirilirler.</a:t>
            </a:r>
          </a:p>
        </p:txBody>
      </p:sp>
    </p:spTree>
    <p:extLst>
      <p:ext uri="{BB962C8B-B14F-4D97-AF65-F5344CB8AC3E}">
        <p14:creationId xmlns:p14="http://schemas.microsoft.com/office/powerpoint/2010/main" val="1676867533"/>
      </p:ext>
    </p:extLst>
  </p:cSld>
  <p:clrMapOvr>
    <a:masterClrMapping/>
  </p:clrMapOvr>
  <p:transition spd="slow">
    <p:newsflash/>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84310" y="260648"/>
            <a:ext cx="10018713" cy="1015008"/>
          </a:xfrm>
        </p:spPr>
        <p:txBody>
          <a:bodyPr/>
          <a:lstStyle/>
          <a:p>
            <a:r>
              <a:rPr lang="tr-TR" dirty="0" smtClean="0"/>
              <a:t>KAPANIŞ ONAYI</a:t>
            </a:r>
            <a:endParaRPr lang="tr-TR" dirty="0"/>
          </a:p>
        </p:txBody>
      </p:sp>
      <p:sp>
        <p:nvSpPr>
          <p:cNvPr id="3" name="2 İçerik Yer Tutucusu"/>
          <p:cNvSpPr>
            <a:spLocks noGrp="1"/>
          </p:cNvSpPr>
          <p:nvPr>
            <p:ph idx="1"/>
          </p:nvPr>
        </p:nvSpPr>
        <p:spPr>
          <a:xfrm>
            <a:off x="1484310" y="1275657"/>
            <a:ext cx="10018713" cy="4956599"/>
          </a:xfrm>
          <a:prstGeom prst="horizontalScroll">
            <a:avLst/>
          </a:prstGeom>
          <a:solidFill>
            <a:schemeClr val="accent2">
              <a:lumMod val="20000"/>
              <a:lumOff val="80000"/>
            </a:schemeClr>
          </a:solidFill>
          <a:scene3d>
            <a:camera prst="perspectiveAbove"/>
            <a:lightRig rig="threePt" dir="t"/>
          </a:scene3d>
        </p:spPr>
        <p:style>
          <a:lnRef idx="1">
            <a:schemeClr val="accent5"/>
          </a:lnRef>
          <a:fillRef idx="2">
            <a:schemeClr val="accent5"/>
          </a:fillRef>
          <a:effectRef idx="1">
            <a:schemeClr val="accent5"/>
          </a:effectRef>
          <a:fontRef idx="minor">
            <a:schemeClr val="dk1"/>
          </a:fontRef>
        </p:style>
        <p:txBody>
          <a:bodyPr>
            <a:normAutofit fontScale="92500"/>
          </a:bodyPr>
          <a:lstStyle/>
          <a:p>
            <a:endParaRPr lang="tr-TR" dirty="0" smtClean="0"/>
          </a:p>
          <a:p>
            <a:r>
              <a:rPr lang="tr-TR" b="1" dirty="0" smtClean="0"/>
              <a:t>Kapanış Onayı Yaptırılacak Defterler</a:t>
            </a:r>
            <a:r>
              <a:rPr lang="tr-TR" dirty="0" smtClean="0"/>
              <a:t>: </a:t>
            </a:r>
            <a:r>
              <a:rPr lang="tr-TR" b="1" i="1" dirty="0" smtClean="0">
                <a:solidFill>
                  <a:srgbClr val="002060"/>
                </a:solidFill>
              </a:rPr>
              <a:t> </a:t>
            </a:r>
          </a:p>
          <a:p>
            <a:pPr>
              <a:buFont typeface="Wingdings" panose="05000000000000000000" pitchFamily="2" charset="2"/>
              <a:buChar char="ü"/>
            </a:pPr>
            <a:r>
              <a:rPr lang="tr-TR" b="1" i="1" dirty="0" smtClean="0">
                <a:solidFill>
                  <a:srgbClr val="FF0000"/>
                </a:solidFill>
              </a:rPr>
              <a:t>Yevmiye defteri,  </a:t>
            </a:r>
            <a:r>
              <a:rPr lang="tr-TR" b="1" i="1" u="sng" dirty="0" smtClean="0">
                <a:solidFill>
                  <a:srgbClr val="002060"/>
                </a:solidFill>
              </a:rPr>
              <a:t>[</a:t>
            </a:r>
            <a:r>
              <a:rPr lang="tr-TR" b="1" u="sng" dirty="0">
                <a:solidFill>
                  <a:srgbClr val="002060"/>
                </a:solidFill>
              </a:rPr>
              <a:t>izleyen hesap döneminin altıncı </a:t>
            </a:r>
            <a:r>
              <a:rPr lang="tr-TR" b="1" u="sng" dirty="0" smtClean="0">
                <a:solidFill>
                  <a:srgbClr val="002060"/>
                </a:solidFill>
              </a:rPr>
              <a:t>ayı sonuna kadar]</a:t>
            </a:r>
            <a:r>
              <a:rPr lang="tr-TR" b="1" i="1" u="sng" dirty="0" smtClean="0">
                <a:solidFill>
                  <a:srgbClr val="002060"/>
                </a:solidFill>
              </a:rPr>
              <a:t> </a:t>
            </a:r>
          </a:p>
          <a:p>
            <a:pPr>
              <a:buFont typeface="Wingdings" panose="05000000000000000000" pitchFamily="2" charset="2"/>
              <a:buChar char="ü"/>
            </a:pPr>
            <a:r>
              <a:rPr lang="tr-TR" b="1" i="1" dirty="0" smtClean="0">
                <a:solidFill>
                  <a:srgbClr val="FF0000"/>
                </a:solidFill>
              </a:rPr>
              <a:t>Yönetim kurulu karar defteri, [</a:t>
            </a:r>
            <a:r>
              <a:rPr lang="tr-TR" b="1" u="sng" dirty="0">
                <a:solidFill>
                  <a:srgbClr val="002060"/>
                </a:solidFill>
              </a:rPr>
              <a:t>izleyen hesap döneminin birinci  ayının sonu]</a:t>
            </a:r>
          </a:p>
          <a:p>
            <a:pPr>
              <a:buFont typeface="Wingdings" panose="05000000000000000000" pitchFamily="2" charset="2"/>
              <a:buChar char="ü"/>
            </a:pPr>
            <a:r>
              <a:rPr lang="tr-TR" b="1" i="1" dirty="0">
                <a:solidFill>
                  <a:srgbClr val="FF0000"/>
                </a:solidFill>
              </a:rPr>
              <a:t> </a:t>
            </a:r>
            <a:r>
              <a:rPr lang="tr-TR" b="1" i="1" dirty="0" smtClean="0">
                <a:solidFill>
                  <a:srgbClr val="FF0000"/>
                </a:solidFill>
              </a:rPr>
              <a:t>Müdürler </a:t>
            </a:r>
            <a:r>
              <a:rPr lang="tr-TR" b="1" i="1" dirty="0">
                <a:solidFill>
                  <a:srgbClr val="FF0000"/>
                </a:solidFill>
              </a:rPr>
              <a:t>kurulu defteri [</a:t>
            </a:r>
            <a:r>
              <a:rPr lang="tr-TR" b="1" u="sng" dirty="0">
                <a:solidFill>
                  <a:srgbClr val="002060"/>
                </a:solidFill>
              </a:rPr>
              <a:t>izleyen hesap döneminin birinci  ayının sonu]</a:t>
            </a:r>
            <a:endParaRPr lang="tr-TR" b="1" i="1" dirty="0">
              <a:solidFill>
                <a:srgbClr val="FF0000"/>
              </a:solidFill>
            </a:endParaRPr>
          </a:p>
          <a:p>
            <a:pPr marL="514350" indent="-514350">
              <a:buNone/>
            </a:pPr>
            <a:endParaRPr lang="tr-TR" b="1" i="1" dirty="0" smtClean="0">
              <a:solidFill>
                <a:srgbClr val="FF0000"/>
              </a:solidFill>
            </a:endParaRPr>
          </a:p>
          <a:p>
            <a:pPr marL="514350" indent="-514350" algn="just">
              <a:buNone/>
            </a:pPr>
            <a:r>
              <a:rPr lang="tr-TR" b="1" i="1" dirty="0" smtClean="0"/>
              <a:t>	Kapanış onayı fiziki ortamda tutulan defterler için yaptırılacaktır. </a:t>
            </a:r>
            <a:endParaRPr lang="tr-TR" b="1" i="1" dirty="0" smtClean="0">
              <a:solidFill>
                <a:srgbClr val="FF0000"/>
              </a:solidFill>
            </a:endParaRPr>
          </a:p>
        </p:txBody>
      </p:sp>
      <p:sp>
        <p:nvSpPr>
          <p:cNvPr id="4" name="3 Slayt Numarası Yer Tutucusu"/>
          <p:cNvSpPr>
            <a:spLocks noGrp="1"/>
          </p:cNvSpPr>
          <p:nvPr>
            <p:ph type="sldNum" sz="quarter" idx="12"/>
          </p:nvPr>
        </p:nvSpPr>
        <p:spPr/>
        <p:txBody>
          <a:bodyPr/>
          <a:lstStyle/>
          <a:p>
            <a:fld id="{FD007806-E202-4D1D-9C40-9653F041FDCC}" type="slidenum">
              <a:rPr lang="tr-TR" smtClean="0"/>
              <a:pPr/>
              <a:t>108</a:t>
            </a:fld>
            <a:endParaRPr lang="tr-TR"/>
          </a:p>
        </p:txBody>
      </p:sp>
    </p:spTree>
  </p:cSld>
  <p:clrMapOvr>
    <a:masterClrMapping/>
  </p:clrMapOvr>
  <p:transition spd="slow">
    <p:newsflash/>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24000" y="155448"/>
            <a:ext cx="8686800" cy="558908"/>
          </a:xfrm>
        </p:spPr>
        <p:txBody>
          <a:bodyPr>
            <a:noAutofit/>
          </a:bodyPr>
          <a:lstStyle/>
          <a:p>
            <a:pPr algn="ctr"/>
            <a:r>
              <a:rPr lang="tr-TR" sz="2800" dirty="0"/>
              <a:t>DEFTER VE BELGELERİN SAKLANMASI VE İBRAZI</a:t>
            </a:r>
          </a:p>
        </p:txBody>
      </p:sp>
      <p:sp>
        <p:nvSpPr>
          <p:cNvPr id="3" name="2 İçerik Yer Tutucusu"/>
          <p:cNvSpPr>
            <a:spLocks noGrp="1"/>
          </p:cNvSpPr>
          <p:nvPr>
            <p:ph idx="1"/>
          </p:nvPr>
        </p:nvSpPr>
        <p:spPr>
          <a:xfrm>
            <a:off x="1055440" y="1213339"/>
            <a:ext cx="5112568" cy="5018900"/>
          </a:xfrm>
          <a:prstGeom prst="flowChartMagneticDrum">
            <a:avLst/>
          </a:prstGeom>
        </p:spPr>
        <p:style>
          <a:lnRef idx="1">
            <a:schemeClr val="dk1"/>
          </a:lnRef>
          <a:fillRef idx="2">
            <a:schemeClr val="dk1"/>
          </a:fillRef>
          <a:effectRef idx="1">
            <a:schemeClr val="dk1"/>
          </a:effectRef>
          <a:fontRef idx="minor">
            <a:schemeClr val="dk1"/>
          </a:fontRef>
        </p:style>
        <p:txBody>
          <a:bodyPr>
            <a:normAutofit fontScale="40000" lnSpcReduction="20000"/>
          </a:bodyPr>
          <a:lstStyle/>
          <a:p>
            <a:pPr>
              <a:buNone/>
            </a:pPr>
            <a:r>
              <a:rPr lang="tr-TR" sz="3300" b="1" dirty="0"/>
              <a:t>TTK md.82;  Her tacir; </a:t>
            </a:r>
          </a:p>
          <a:p>
            <a:pPr>
              <a:buNone/>
            </a:pPr>
            <a:endParaRPr lang="tr-TR" sz="3300" b="1" dirty="0"/>
          </a:p>
          <a:p>
            <a:pPr algn="just">
              <a:buNone/>
            </a:pPr>
            <a:r>
              <a:rPr lang="tr-TR" sz="3300" b="1" dirty="0"/>
              <a:t>a) Ticari </a:t>
            </a:r>
            <a:r>
              <a:rPr lang="tr-TR" sz="3300" b="1" dirty="0">
                <a:solidFill>
                  <a:srgbClr val="FF0000"/>
                </a:solidFill>
              </a:rPr>
              <a:t>defterlerini, envanterleri, açılış bilançolarını, ara bilançolarını, finansal tablolarını, yıllık faaliyet raporlarını, topluluk finansal tablolarını ve yıllık faaliyet raporlarını ve bu belgelerin anlaşılabilirliğini kolaylaştıracak çalışma talimatları ile diğer organizasyon belgelerini, </a:t>
            </a:r>
          </a:p>
          <a:p>
            <a:pPr algn="just">
              <a:buNone/>
            </a:pPr>
            <a:r>
              <a:rPr lang="tr-TR" sz="3300" b="1" dirty="0"/>
              <a:t>b) </a:t>
            </a:r>
            <a:r>
              <a:rPr lang="tr-TR" sz="3300" b="1" dirty="0">
                <a:solidFill>
                  <a:srgbClr val="FF0000"/>
                </a:solidFill>
              </a:rPr>
              <a:t>Alınan ticari mektupları,</a:t>
            </a:r>
          </a:p>
          <a:p>
            <a:pPr algn="just">
              <a:buNone/>
            </a:pPr>
            <a:r>
              <a:rPr lang="tr-TR" sz="3300" b="1" dirty="0"/>
              <a:t>c) </a:t>
            </a:r>
            <a:r>
              <a:rPr lang="tr-TR" sz="3300" b="1" dirty="0">
                <a:solidFill>
                  <a:srgbClr val="FF0000"/>
                </a:solidFill>
              </a:rPr>
              <a:t>Gönderilen ticari mektupların suretlerini,</a:t>
            </a:r>
          </a:p>
          <a:p>
            <a:pPr algn="just">
              <a:buNone/>
            </a:pPr>
            <a:r>
              <a:rPr lang="tr-TR" sz="3300" b="1" dirty="0"/>
              <a:t>d) </a:t>
            </a:r>
            <a:r>
              <a:rPr lang="tr-TR" sz="3300" b="1" dirty="0">
                <a:solidFill>
                  <a:srgbClr val="FF0000"/>
                </a:solidFill>
              </a:rPr>
              <a:t>64 üncü maddenin birinci fıkrasına göre yapılan kayıtların dayandığı belgeleri,</a:t>
            </a:r>
          </a:p>
          <a:p>
            <a:pPr algn="just">
              <a:buNone/>
            </a:pPr>
            <a:r>
              <a:rPr lang="tr-TR" sz="3300" b="1" dirty="0"/>
              <a:t>      sınıflandırılmış bir şekilde saklamakla yükümlüdür.</a:t>
            </a:r>
          </a:p>
          <a:p>
            <a:pPr>
              <a:buNone/>
            </a:pPr>
            <a:r>
              <a:rPr lang="tr-TR" sz="3300" b="1" dirty="0"/>
              <a:t> </a:t>
            </a:r>
          </a:p>
          <a:p>
            <a:pPr>
              <a:buNone/>
            </a:pPr>
            <a:endParaRPr lang="tr-TR"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109</a:t>
            </a:fld>
            <a:endParaRPr lang="tr-TR"/>
          </a:p>
        </p:txBody>
      </p:sp>
      <p:sp>
        <p:nvSpPr>
          <p:cNvPr id="4" name="3 Dikdörtgen"/>
          <p:cNvSpPr/>
          <p:nvPr/>
        </p:nvSpPr>
        <p:spPr>
          <a:xfrm>
            <a:off x="6816080" y="614037"/>
            <a:ext cx="4818508" cy="5618202"/>
          </a:xfrm>
          <a:prstGeom prst="flowChartManualInput">
            <a:avLst/>
          </a:prstGeom>
          <a:ln w="38100">
            <a:solidFill>
              <a:srgbClr val="FFFF00"/>
            </a:solidFill>
          </a:ln>
        </p:spPr>
        <p:style>
          <a:lnRef idx="1">
            <a:schemeClr val="accent1"/>
          </a:lnRef>
          <a:fillRef idx="3">
            <a:schemeClr val="accent1"/>
          </a:fillRef>
          <a:effectRef idx="2">
            <a:schemeClr val="accent1"/>
          </a:effectRef>
          <a:fontRef idx="minor">
            <a:schemeClr val="lt1"/>
          </a:fontRef>
        </p:style>
        <p:txBody>
          <a:bodyPr wrap="square">
            <a:spAutoFit/>
          </a:bodyPr>
          <a:lstStyle/>
          <a:p>
            <a:pPr>
              <a:buNone/>
            </a:pPr>
            <a:r>
              <a:rPr lang="tr-TR" sz="2400" b="1" dirty="0" smtClean="0">
                <a:solidFill>
                  <a:schemeClr val="tx1"/>
                </a:solidFill>
              </a:rPr>
              <a:t>TTK Uyarınca SAKLAMA </a:t>
            </a:r>
            <a:r>
              <a:rPr lang="tr-TR" sz="2400" b="1" dirty="0">
                <a:solidFill>
                  <a:schemeClr val="tx1"/>
                </a:solidFill>
              </a:rPr>
              <a:t>SÜRESİ ON </a:t>
            </a:r>
            <a:r>
              <a:rPr lang="tr-TR" sz="2400" b="1" dirty="0" smtClean="0">
                <a:solidFill>
                  <a:schemeClr val="tx1"/>
                </a:solidFill>
              </a:rPr>
              <a:t>YIL VUK UYARINCA 5 YILDIR</a:t>
            </a:r>
            <a:r>
              <a:rPr lang="tr-TR" sz="2400" b="1" dirty="0">
                <a:solidFill>
                  <a:schemeClr val="tx1"/>
                </a:solidFill>
              </a:rPr>
              <a:t>.</a:t>
            </a:r>
          </a:p>
          <a:p>
            <a:pPr>
              <a:buNone/>
            </a:pPr>
            <a:r>
              <a:rPr lang="tr-TR" sz="2400" b="1" dirty="0"/>
              <a:t>Saklama süresi, ticari defterlere son kaydın yapıldığı, envanterin çıkarıldığı, ara bilançonun düzenlendiği, yılsonu finansal tablolarının hazırlandığı ve konsolide finansal tabloların hazırlandığı, ticari yazışmaların yapıldığı veya muhasebe belgelerinin oluştuğu </a:t>
            </a:r>
            <a:r>
              <a:rPr lang="tr-TR" sz="2400" b="1" i="1" dirty="0">
                <a:solidFill>
                  <a:srgbClr val="FF0000"/>
                </a:solidFill>
              </a:rPr>
              <a:t>takvim yılının bitişiyle başlar.</a:t>
            </a:r>
          </a:p>
        </p:txBody>
      </p:sp>
    </p:spTree>
  </p:cSld>
  <p:clrMapOvr>
    <a:masterClrMapping/>
  </p:clrMapOvr>
  <p:transition spd="slow">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400" y="260648"/>
            <a:ext cx="7772400" cy="1165816"/>
          </a:xfrm>
        </p:spPr>
        <p:txBody>
          <a:bodyPr>
            <a:normAutofit/>
          </a:bodyPr>
          <a:lstStyle/>
          <a:p>
            <a:r>
              <a:rPr lang="tr-TR" sz="3200" b="1" dirty="0">
                <a:solidFill>
                  <a:schemeClr val="accent4"/>
                </a:solidFill>
              </a:rPr>
              <a:t>ZAYİ OLAN MALLARLA İLGİLİ OLARAK SİGORTADAN ALINAN TAZMİNAT</a:t>
            </a:r>
          </a:p>
        </p:txBody>
      </p:sp>
      <p:sp>
        <p:nvSpPr>
          <p:cNvPr id="5" name="4 Slayt Numarası Yer Tutucusu"/>
          <p:cNvSpPr>
            <a:spLocks noGrp="1"/>
          </p:cNvSpPr>
          <p:nvPr>
            <p:ph type="sldNum" sz="quarter" idx="12"/>
          </p:nvPr>
        </p:nvSpPr>
        <p:spPr/>
        <p:txBody>
          <a:bodyPr/>
          <a:lstStyle/>
          <a:p>
            <a:fld id="{FD007806-E202-4D1D-9C40-9653F041FDCC}" type="slidenum">
              <a:rPr lang="tr-TR" smtClean="0"/>
              <a:pPr/>
              <a:t>11</a:t>
            </a:fld>
            <a:endParaRPr lang="tr-TR"/>
          </a:p>
        </p:txBody>
      </p:sp>
      <p:sp>
        <p:nvSpPr>
          <p:cNvPr id="4" name="3 Akış Çizelgesi: Sıralı Erişimli Depolama"/>
          <p:cNvSpPr/>
          <p:nvPr/>
        </p:nvSpPr>
        <p:spPr>
          <a:xfrm>
            <a:off x="1415479" y="1844824"/>
            <a:ext cx="10087543" cy="4752528"/>
          </a:xfrm>
          <a:prstGeom prst="foldedCorner">
            <a:avLst/>
          </a:prstGeom>
          <a:scene3d>
            <a:camera prst="perspectiveRight"/>
            <a:lightRig rig="threePt" dir="t"/>
          </a:scene3d>
        </p:spPr>
        <p:style>
          <a:lnRef idx="1">
            <a:schemeClr val="accent1"/>
          </a:lnRef>
          <a:fillRef idx="2">
            <a:schemeClr val="accent1"/>
          </a:fillRef>
          <a:effectRef idx="1">
            <a:schemeClr val="accent1"/>
          </a:effectRef>
          <a:fontRef idx="minor">
            <a:schemeClr val="dk1"/>
          </a:fontRef>
        </p:style>
        <p:txBody>
          <a:bodyPr rtlCol="0" anchor="ctr"/>
          <a:lstStyle/>
          <a:p>
            <a:pPr algn="just">
              <a:lnSpc>
                <a:spcPct val="150000"/>
              </a:lnSpc>
            </a:pPr>
            <a:r>
              <a:rPr lang="tr-TR" sz="2800" b="1" dirty="0">
                <a:solidFill>
                  <a:schemeClr val="tx1"/>
                </a:solidFill>
              </a:rPr>
              <a:t>Sigortadan tazminat alındığı takdirde, Vergi Usul Kanununun 330 uncu maddesi kapsamında sigortadan alınan tazminat ile zayi olan MALLARIN net defter değerlerinin kıyaslaması sonucu bulunacak müspet farkın gelir hesaplarına intikal ettirilmesi gerekmektedir. </a:t>
            </a:r>
            <a:r>
              <a:rPr lang="tr-TR" sz="2800" b="1" dirty="0">
                <a:solidFill>
                  <a:srgbClr val="FF0000"/>
                </a:solidFill>
              </a:rPr>
              <a:t>(VUK, m.330)</a:t>
            </a:r>
          </a:p>
        </p:txBody>
      </p:sp>
    </p:spTree>
  </p:cSld>
  <p:clrMapOvr>
    <a:masterClrMapping/>
  </p:clrMapOvr>
  <p:transition spd="slow">
    <p:newsflash/>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29519" y="21183"/>
            <a:ext cx="10018713" cy="1103561"/>
          </a:xfrm>
        </p:spPr>
        <p:txBody>
          <a:bodyPr/>
          <a:lstStyle/>
          <a:p>
            <a:r>
              <a:rPr lang="tr-TR" b="1" dirty="0" smtClean="0">
                <a:solidFill>
                  <a:srgbClr val="FF0000"/>
                </a:solidFill>
                <a:effectLst>
                  <a:outerShdw blurRad="38100" dist="38100" dir="2700000" algn="tl">
                    <a:srgbClr val="000000">
                      <a:alpha val="43137"/>
                    </a:srgbClr>
                  </a:outerShdw>
                </a:effectLst>
              </a:rPr>
              <a:t>DEFTER VE BELGELERİN ZAYİİ</a:t>
            </a:r>
            <a:endParaRPr lang="tr-TR" b="1" dirty="0">
              <a:solidFill>
                <a:srgbClr val="FF0000"/>
              </a:solidFill>
              <a:effectLst>
                <a:outerShdw blurRad="38100" dist="38100" dir="2700000" algn="tl">
                  <a:srgbClr val="000000">
                    <a:alpha val="43137"/>
                  </a:srgbClr>
                </a:outerShdw>
              </a:effectLst>
            </a:endParaRPr>
          </a:p>
        </p:txBody>
      </p:sp>
      <p:sp>
        <p:nvSpPr>
          <p:cNvPr id="4" name="3 Slayt Numarası Yer Tutucusu"/>
          <p:cNvSpPr>
            <a:spLocks noGrp="1"/>
          </p:cNvSpPr>
          <p:nvPr>
            <p:ph type="sldNum" sz="quarter" idx="12"/>
          </p:nvPr>
        </p:nvSpPr>
        <p:spPr/>
        <p:txBody>
          <a:bodyPr/>
          <a:lstStyle/>
          <a:p>
            <a:fld id="{FD007806-E202-4D1D-9C40-9653F041FDCC}" type="slidenum">
              <a:rPr lang="tr-TR" smtClean="0"/>
              <a:pPr/>
              <a:t>110</a:t>
            </a:fld>
            <a:endParaRPr lang="tr-TR"/>
          </a:p>
        </p:txBody>
      </p:sp>
      <p:sp>
        <p:nvSpPr>
          <p:cNvPr id="5" name="4 Katlanmış Nesne"/>
          <p:cNvSpPr/>
          <p:nvPr/>
        </p:nvSpPr>
        <p:spPr>
          <a:xfrm>
            <a:off x="1229519" y="1484784"/>
            <a:ext cx="10273503" cy="5040560"/>
          </a:xfrm>
          <a:prstGeom prst="horizontalScroll">
            <a:avLst/>
          </a:prstGeom>
          <a:solidFill>
            <a:schemeClr val="tx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tr-TR" sz="2800" b="1" dirty="0"/>
              <a:t>Bir tacirin saklamakla yükümlü olduğu defterler ve belgeler; </a:t>
            </a:r>
            <a:r>
              <a:rPr lang="tr-TR" sz="2800" b="1" dirty="0">
                <a:solidFill>
                  <a:srgbClr val="FF0000"/>
                </a:solidFill>
              </a:rPr>
              <a:t>yangın, su baskını veya yer sarsıntısı gibi bir afet veya hırsızlık sebebiyle ve kanuni saklama süresi içinde zıyaa uğrarsa </a:t>
            </a:r>
            <a:r>
              <a:rPr lang="tr-TR" sz="2800" b="1" dirty="0"/>
              <a:t>tacir zıyaı </a:t>
            </a:r>
            <a:r>
              <a:rPr lang="tr-TR" sz="2800" b="1" dirty="0">
                <a:solidFill>
                  <a:srgbClr val="FF0000"/>
                </a:solidFill>
              </a:rPr>
              <a:t>öğrendiği tarihten itibaren </a:t>
            </a:r>
            <a:r>
              <a:rPr lang="tr-TR" sz="2800" b="1" u="sng" dirty="0">
                <a:solidFill>
                  <a:srgbClr val="FFFF00"/>
                </a:solidFill>
              </a:rPr>
              <a:t>onbeş gün içinde </a:t>
            </a:r>
            <a:r>
              <a:rPr lang="tr-TR" sz="2800" b="1" dirty="0"/>
              <a:t>ticari işletmesinin bulunduğu yer yetkili </a:t>
            </a:r>
            <a:r>
              <a:rPr lang="tr-TR" sz="2800" b="1" dirty="0">
                <a:solidFill>
                  <a:srgbClr val="FF0000"/>
                </a:solidFill>
              </a:rPr>
              <a:t>mahkemesinden</a:t>
            </a:r>
            <a:r>
              <a:rPr lang="tr-TR" sz="2800" b="1" dirty="0"/>
              <a:t> kendisine bir belge verilmesini isteyebilir. Bu dava hasımsız açılır. Mahkeme gerekli gördüğü delillerin toplanmasını da emredebilir. </a:t>
            </a:r>
          </a:p>
        </p:txBody>
      </p:sp>
    </p:spTree>
  </p:cSld>
  <p:clrMapOvr>
    <a:masterClrMapping/>
  </p:clrMapOvr>
  <p:transition spd="slow">
    <p:newsflash/>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84310" y="116632"/>
            <a:ext cx="10018713" cy="1752599"/>
          </a:xfrm>
        </p:spPr>
        <p:txBody>
          <a:bodyPr>
            <a:normAutofit/>
          </a:bodyPr>
          <a:lstStyle/>
          <a:p>
            <a:r>
              <a:rPr lang="tr-TR" b="1" dirty="0" smtClean="0">
                <a:solidFill>
                  <a:srgbClr val="FF0000"/>
                </a:solidFill>
                <a:effectLst>
                  <a:outerShdw blurRad="38100" dist="38100" dir="2700000" algn="tl">
                    <a:srgbClr val="000000">
                      <a:alpha val="43137"/>
                    </a:srgbClr>
                  </a:outerShdw>
                </a:effectLst>
              </a:rPr>
              <a:t>ÖLÜM, İŞİ TERK VEYA TASFİYE HALİNDE SAKLAMA ÖDEVİ</a:t>
            </a:r>
            <a:endParaRPr lang="tr-TR" b="1" dirty="0">
              <a:solidFill>
                <a:srgbClr val="FF0000"/>
              </a:solidFill>
              <a:effectLst>
                <a:outerShdw blurRad="38100" dist="38100" dir="2700000" algn="tl">
                  <a:srgbClr val="000000">
                    <a:alpha val="43137"/>
                  </a:srgbClr>
                </a:outerShdw>
              </a:effectLst>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111</a:t>
            </a:fld>
            <a:endParaRPr lang="tr-TR"/>
          </a:p>
        </p:txBody>
      </p:sp>
      <p:sp>
        <p:nvSpPr>
          <p:cNvPr id="4" name="3 Yuvarlatılmış Çapraz Köşeli Dikdörtgen"/>
          <p:cNvSpPr/>
          <p:nvPr/>
        </p:nvSpPr>
        <p:spPr>
          <a:xfrm>
            <a:off x="1415513" y="1892105"/>
            <a:ext cx="10156306" cy="4176464"/>
          </a:xfrm>
          <a:prstGeom prst="round2DiagRect">
            <a:avLst/>
          </a:prstGeom>
        </p:spPr>
        <p:style>
          <a:lnRef idx="1">
            <a:schemeClr val="dk1"/>
          </a:lnRef>
          <a:fillRef idx="3">
            <a:schemeClr val="dk1"/>
          </a:fillRef>
          <a:effectRef idx="2">
            <a:schemeClr val="dk1"/>
          </a:effectRef>
          <a:fontRef idx="minor">
            <a:schemeClr val="lt1"/>
          </a:fontRef>
        </p:style>
        <p:txBody>
          <a:bodyPr rtlCol="0" anchor="t"/>
          <a:lstStyle/>
          <a:p>
            <a:r>
              <a:rPr lang="tr-TR" sz="3000" b="1" dirty="0">
                <a:solidFill>
                  <a:schemeClr val="bg1"/>
                </a:solidFill>
              </a:rPr>
              <a:t>Gerçek kişi olan tacirin ölümü hâlinde </a:t>
            </a:r>
            <a:r>
              <a:rPr lang="tr-TR" sz="3000" b="1" dirty="0">
                <a:solidFill>
                  <a:srgbClr val="FF0000"/>
                </a:solidFill>
              </a:rPr>
              <a:t>mirasçıları</a:t>
            </a:r>
            <a:r>
              <a:rPr lang="tr-TR" sz="3000" b="1" dirty="0"/>
              <a:t> </a:t>
            </a:r>
            <a:r>
              <a:rPr lang="tr-TR" sz="3000" b="1" dirty="0">
                <a:solidFill>
                  <a:schemeClr val="bg1"/>
                </a:solidFill>
              </a:rPr>
              <a:t>ve ticareti terk etmesi hâlinde kendisi defter ve kâğıtları birinci fıkra gereğince saklamakla yükümlüdür. </a:t>
            </a:r>
          </a:p>
          <a:p>
            <a:r>
              <a:rPr lang="tr-TR" sz="3000" b="1" dirty="0">
                <a:solidFill>
                  <a:schemeClr val="bg1"/>
                </a:solidFill>
              </a:rPr>
              <a:t>Mirasın </a:t>
            </a:r>
            <a:r>
              <a:rPr lang="tr-TR" sz="3000" b="1" dirty="0">
                <a:solidFill>
                  <a:srgbClr val="FF0000"/>
                </a:solidFill>
              </a:rPr>
              <a:t>resmî tasfiyesi hâlinde </a:t>
            </a:r>
            <a:r>
              <a:rPr lang="tr-TR" sz="3000" b="1" dirty="0">
                <a:solidFill>
                  <a:schemeClr val="bg1"/>
                </a:solidFill>
              </a:rPr>
              <a:t>veya tüzel kişi sona ermişse defter ve kâğıtlar on yıl süreyle</a:t>
            </a:r>
            <a:r>
              <a:rPr lang="tr-TR" sz="3000" b="1" dirty="0"/>
              <a:t> </a:t>
            </a:r>
            <a:r>
              <a:rPr lang="tr-TR" sz="3000" b="1" dirty="0">
                <a:solidFill>
                  <a:srgbClr val="FF0000"/>
                </a:solidFill>
              </a:rPr>
              <a:t>sulh mahkemesi </a:t>
            </a:r>
            <a:r>
              <a:rPr lang="tr-TR" sz="3000" b="1" dirty="0">
                <a:solidFill>
                  <a:schemeClr val="bg1"/>
                </a:solidFill>
              </a:rPr>
              <a:t>tarafından saklanır. </a:t>
            </a:r>
          </a:p>
        </p:txBody>
      </p:sp>
    </p:spTree>
  </p:cSld>
  <p:clrMapOvr>
    <a:masterClrMapping/>
  </p:clrMapOvr>
  <p:transition spd="slow">
    <p:newsflash/>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55448"/>
            <a:ext cx="8229600" cy="916098"/>
          </a:xfrm>
        </p:spPr>
        <p:txBody>
          <a:bodyPr>
            <a:noAutofit/>
          </a:bodyPr>
          <a:lstStyle/>
          <a:p>
            <a:r>
              <a:rPr lang="tr-TR" sz="3200" b="1" dirty="0">
                <a:solidFill>
                  <a:srgbClr val="FF0000"/>
                </a:solidFill>
                <a:effectLst>
                  <a:outerShdw blurRad="38100" dist="38100" dir="2700000" algn="tl">
                    <a:srgbClr val="000000">
                      <a:alpha val="43137"/>
                    </a:srgbClr>
                  </a:outerShdw>
                </a:effectLst>
              </a:rPr>
              <a:t>ASGARİ SERMAYE TUTARINA YÜKSELTME</a:t>
            </a:r>
          </a:p>
        </p:txBody>
      </p:sp>
      <p:sp>
        <p:nvSpPr>
          <p:cNvPr id="3" name="2 İçerik Yer Tutucusu"/>
          <p:cNvSpPr>
            <a:spLocks noGrp="1"/>
          </p:cNvSpPr>
          <p:nvPr>
            <p:ph idx="1"/>
          </p:nvPr>
        </p:nvSpPr>
        <p:spPr>
          <a:xfrm>
            <a:off x="1524000" y="1142985"/>
            <a:ext cx="4071934" cy="5257817"/>
          </a:xfrm>
          <a:scene3d>
            <a:camera prst="perspectiveLeft"/>
            <a:lightRig rig="threePt" dir="t"/>
          </a:scene3d>
        </p:spPr>
        <p:style>
          <a:lnRef idx="1">
            <a:schemeClr val="accent1"/>
          </a:lnRef>
          <a:fillRef idx="2">
            <a:schemeClr val="accent1"/>
          </a:fillRef>
          <a:effectRef idx="1">
            <a:schemeClr val="accent1"/>
          </a:effectRef>
          <a:fontRef idx="minor">
            <a:schemeClr val="dk1"/>
          </a:fontRef>
        </p:style>
        <p:txBody>
          <a:bodyPr>
            <a:normAutofit/>
          </a:bodyPr>
          <a:lstStyle/>
          <a:p>
            <a:pPr algn="just"/>
            <a:endParaRPr lang="tr-TR" dirty="0" smtClean="0"/>
          </a:p>
          <a:p>
            <a:r>
              <a:rPr lang="tr-TR" b="1" dirty="0" smtClean="0"/>
              <a:t>Gümrük ve Ticaret Bakanlığınca </a:t>
            </a:r>
            <a:r>
              <a:rPr lang="tr-TR" b="1" dirty="0" smtClean="0">
                <a:solidFill>
                  <a:srgbClr val="FF0000"/>
                </a:solidFill>
              </a:rPr>
              <a:t>ANONİM VE LİMİTED ŞİRKETLERİN SERMAYELERİNİ YENİ ASGARİTUTARLARA YÜKSELTMELERİNE VE KURULUŞU VE ESAS SÖZLEŞME DEĞİŞİKLİĞİ İZNE TABİ ANONİM ŞİRKETLERİN BELİRLENMESİNE İLİŞKİN TEBLİĞ,</a:t>
            </a:r>
            <a:r>
              <a:rPr lang="tr-TR" b="1" dirty="0" smtClean="0"/>
              <a:t> 15.11.2012 tarihli </a:t>
            </a:r>
            <a:r>
              <a:rPr lang="tr-TR" b="1" dirty="0" err="1" smtClean="0"/>
              <a:t>RG’de</a:t>
            </a:r>
            <a:r>
              <a:rPr lang="tr-TR" b="1" dirty="0" smtClean="0"/>
              <a:t> yayımlanmıştır.</a:t>
            </a:r>
            <a:endParaRPr lang="tr-TR" b="1"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112</a:t>
            </a:fld>
            <a:endParaRPr lang="tr-TR"/>
          </a:p>
        </p:txBody>
      </p:sp>
      <p:sp>
        <p:nvSpPr>
          <p:cNvPr id="4" name="2 İçerik Yer Tutucusu"/>
          <p:cNvSpPr txBox="1">
            <a:spLocks/>
          </p:cNvSpPr>
          <p:nvPr/>
        </p:nvSpPr>
        <p:spPr>
          <a:xfrm>
            <a:off x="5810248" y="928670"/>
            <a:ext cx="5470328" cy="5715040"/>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54864" tIns="91440" rtlCol="0">
            <a:normAutofit/>
          </a:bodyPr>
          <a:lstStyle/>
          <a:p>
            <a:pPr marL="438912" indent="-320040" algn="just">
              <a:buClr>
                <a:schemeClr val="accent1"/>
              </a:buClr>
              <a:buSzPct val="80000"/>
              <a:buFont typeface="Wingdings 2"/>
              <a:buChar char=""/>
              <a:defRPr/>
            </a:pPr>
            <a:endParaRPr lang="tr-TR" sz="3200" dirty="0">
              <a:solidFill>
                <a:schemeClr val="tx1"/>
              </a:solidFill>
            </a:endParaRPr>
          </a:p>
          <a:p>
            <a:pPr marL="438912" indent="-320040" algn="just">
              <a:buClr>
                <a:schemeClr val="accent1"/>
              </a:buClr>
              <a:buSzPct val="80000"/>
              <a:buFont typeface="Wingdings 2"/>
              <a:buChar char=""/>
              <a:defRPr/>
            </a:pPr>
            <a:r>
              <a:rPr lang="tr-TR" sz="3300" b="1" dirty="0" smtClean="0">
                <a:solidFill>
                  <a:srgbClr val="FFFF00"/>
                </a:solidFill>
              </a:rPr>
              <a:t>Tebliğe </a:t>
            </a:r>
            <a:r>
              <a:rPr lang="tr-TR" sz="3300" b="1" dirty="0">
                <a:solidFill>
                  <a:srgbClr val="FFFF00"/>
                </a:solidFill>
              </a:rPr>
              <a:t>göre, Sermayeleri </a:t>
            </a:r>
            <a:r>
              <a:rPr lang="tr-TR" sz="3300" b="1" dirty="0" err="1">
                <a:solidFill>
                  <a:srgbClr val="FFFF00"/>
                </a:solidFill>
              </a:rPr>
              <a:t>ellibin</a:t>
            </a:r>
            <a:r>
              <a:rPr lang="tr-TR" sz="3300" b="1" dirty="0">
                <a:solidFill>
                  <a:srgbClr val="FFFF00"/>
                </a:solidFill>
              </a:rPr>
              <a:t> Türk Lirasının altında olan anonim şirketler ile </a:t>
            </a:r>
            <a:r>
              <a:rPr lang="tr-TR" sz="3300" b="1" dirty="0" err="1">
                <a:solidFill>
                  <a:srgbClr val="FFFF00"/>
                </a:solidFill>
              </a:rPr>
              <a:t>onbin</a:t>
            </a:r>
            <a:r>
              <a:rPr lang="tr-TR" sz="3300" b="1" dirty="0">
                <a:solidFill>
                  <a:srgbClr val="FFFF00"/>
                </a:solidFill>
              </a:rPr>
              <a:t> Türk Lirasından az olan limited şirketlerin sermayelerini, </a:t>
            </a:r>
            <a:r>
              <a:rPr lang="tr-TR" sz="3300" b="1" dirty="0">
                <a:solidFill>
                  <a:srgbClr val="FF0000"/>
                </a:solidFill>
              </a:rPr>
              <a:t>14/2/2014 tarihine kadar </a:t>
            </a:r>
            <a:r>
              <a:rPr lang="tr-TR" sz="3300" b="1" dirty="0">
                <a:solidFill>
                  <a:srgbClr val="FFFF00"/>
                </a:solidFill>
              </a:rPr>
              <a:t>bu miktarlara yükseltmeleri gerekmektedir</a:t>
            </a:r>
            <a:r>
              <a:rPr lang="tr-TR" sz="3300" b="1" dirty="0" smtClean="0">
                <a:solidFill>
                  <a:srgbClr val="FFFF00"/>
                </a:solidFill>
              </a:rPr>
              <a:t>.</a:t>
            </a:r>
          </a:p>
          <a:p>
            <a:pPr marL="438912" indent="-320040" algn="just">
              <a:buClr>
                <a:schemeClr val="accent1"/>
              </a:buClr>
              <a:buSzPct val="80000"/>
              <a:buFont typeface="Wingdings 2"/>
              <a:buChar char=""/>
              <a:defRPr/>
            </a:pPr>
            <a:r>
              <a:rPr lang="tr-TR" sz="3300" b="1" dirty="0" smtClean="0">
                <a:solidFill>
                  <a:srgbClr val="FFFF00"/>
                </a:solidFill>
              </a:rPr>
              <a:t> </a:t>
            </a:r>
            <a:r>
              <a:rPr lang="tr-TR" sz="3300" b="1" i="1" dirty="0">
                <a:solidFill>
                  <a:srgbClr val="FF0000"/>
                </a:solidFill>
              </a:rPr>
              <a:t>[</a:t>
            </a:r>
            <a:r>
              <a:rPr lang="tr-TR" sz="3300" b="1" i="1" dirty="0" err="1" smtClean="0">
                <a:solidFill>
                  <a:srgbClr val="FF0000"/>
                </a:solidFill>
              </a:rPr>
              <a:t>Teb</a:t>
            </a:r>
            <a:r>
              <a:rPr lang="tr-TR" sz="3300" b="1" i="1" dirty="0">
                <a:solidFill>
                  <a:srgbClr val="FF0000"/>
                </a:solidFill>
              </a:rPr>
              <a:t>. </a:t>
            </a:r>
            <a:r>
              <a:rPr lang="tr-TR" sz="3300" b="1" i="1" dirty="0" smtClean="0">
                <a:solidFill>
                  <a:srgbClr val="FF0000"/>
                </a:solidFill>
              </a:rPr>
              <a:t>Md.7/(1)]</a:t>
            </a:r>
            <a:endParaRPr lang="tr-TR" sz="3300" b="1" i="1" dirty="0">
              <a:solidFill>
                <a:srgbClr val="FF0000"/>
              </a:solidFill>
            </a:endParaRPr>
          </a:p>
          <a:p>
            <a:pPr marL="438912" indent="-320040">
              <a:buClr>
                <a:schemeClr val="accent1"/>
              </a:buClr>
              <a:buSzPct val="80000"/>
              <a:buFont typeface="Wingdings 2"/>
              <a:buChar char=""/>
              <a:defRPr/>
            </a:pPr>
            <a:endParaRPr lang="tr-TR" sz="3200" dirty="0">
              <a:solidFill>
                <a:schemeClr val="bg1"/>
              </a:solidFill>
            </a:endParaRPr>
          </a:p>
        </p:txBody>
      </p:sp>
    </p:spTree>
  </p:cSld>
  <p:clrMapOvr>
    <a:masterClrMapping/>
  </p:clrMapOvr>
  <p:transition spd="slow">
    <p:newsflash/>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55448"/>
            <a:ext cx="8229600" cy="916098"/>
          </a:xfrm>
        </p:spPr>
        <p:txBody>
          <a:bodyPr>
            <a:noAutofit/>
          </a:bodyPr>
          <a:lstStyle/>
          <a:p>
            <a:r>
              <a:rPr lang="tr-TR" sz="3200" b="1" dirty="0">
                <a:solidFill>
                  <a:srgbClr val="FF0000"/>
                </a:solidFill>
              </a:rPr>
              <a:t>ASGARİ SERMAYE </a:t>
            </a:r>
            <a:r>
              <a:rPr lang="tr-TR" sz="3200" b="1" dirty="0" smtClean="0">
                <a:solidFill>
                  <a:srgbClr val="FF0000"/>
                </a:solidFill>
              </a:rPr>
              <a:t>TUTARI</a:t>
            </a:r>
            <a:endParaRPr lang="tr-TR" sz="3200" b="1" dirty="0">
              <a:solidFill>
                <a:srgbClr val="FF0000"/>
              </a:solidFill>
            </a:endParaRPr>
          </a:p>
        </p:txBody>
      </p:sp>
      <p:sp>
        <p:nvSpPr>
          <p:cNvPr id="3" name="2 İçerik Yer Tutucusu"/>
          <p:cNvSpPr>
            <a:spLocks noGrp="1"/>
          </p:cNvSpPr>
          <p:nvPr>
            <p:ph idx="1"/>
          </p:nvPr>
        </p:nvSpPr>
        <p:spPr>
          <a:xfrm>
            <a:off x="1963316" y="1548354"/>
            <a:ext cx="8229600" cy="1582371"/>
          </a:xfrm>
          <a:ln w="76200">
            <a:solidFill>
              <a:srgbClr val="FFFF00"/>
            </a:solidFill>
          </a:ln>
          <a:scene3d>
            <a:camera prst="isometricOffAxis2Left"/>
            <a:lightRig rig="threePt" dir="t"/>
          </a:scene3d>
        </p:spPr>
        <p:style>
          <a:lnRef idx="1">
            <a:schemeClr val="accent1"/>
          </a:lnRef>
          <a:fillRef idx="2">
            <a:schemeClr val="accent1"/>
          </a:fillRef>
          <a:effectRef idx="1">
            <a:schemeClr val="accent1"/>
          </a:effectRef>
          <a:fontRef idx="minor">
            <a:schemeClr val="dk1"/>
          </a:fontRef>
        </p:style>
        <p:txBody>
          <a:bodyPr>
            <a:normAutofit/>
          </a:bodyPr>
          <a:lstStyle/>
          <a:p>
            <a:r>
              <a:rPr lang="tr-TR" dirty="0" smtClean="0"/>
              <a:t>Sermayenin asgari tutara belirlenen sürede yükseltilmemesi halinde  </a:t>
            </a:r>
            <a:r>
              <a:rPr lang="tr-TR" b="1" dirty="0" smtClean="0">
                <a:solidFill>
                  <a:srgbClr val="FF0000"/>
                </a:solidFill>
              </a:rPr>
              <a:t>bu sürenin sonunda sermayesini artırmayan A.Ş ve </a:t>
            </a:r>
            <a:r>
              <a:rPr lang="tr-TR" b="1" dirty="0" err="1" smtClean="0">
                <a:solidFill>
                  <a:srgbClr val="FF0000"/>
                </a:solidFill>
              </a:rPr>
              <a:t>LTD’ler</a:t>
            </a:r>
            <a:r>
              <a:rPr lang="tr-TR" b="1" dirty="0" smtClean="0">
                <a:solidFill>
                  <a:srgbClr val="FF0000"/>
                </a:solidFill>
              </a:rPr>
              <a:t> infisah etmiş sayılacaklardır.</a:t>
            </a:r>
            <a:r>
              <a:rPr lang="tr-TR" dirty="0" smtClean="0"/>
              <a:t> (</a:t>
            </a:r>
            <a:r>
              <a:rPr lang="tr-TR" dirty="0" err="1" smtClean="0"/>
              <a:t>Teb</a:t>
            </a:r>
            <a:r>
              <a:rPr lang="tr-TR" dirty="0" smtClean="0"/>
              <a:t>. Md.7/3)</a:t>
            </a:r>
            <a:endParaRPr lang="tr-TR"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113</a:t>
            </a:fld>
            <a:endParaRPr lang="tr-TR"/>
          </a:p>
        </p:txBody>
      </p:sp>
      <p:sp>
        <p:nvSpPr>
          <p:cNvPr id="4" name="2 İçerik Yer Tutucusu"/>
          <p:cNvSpPr txBox="1">
            <a:spLocks/>
          </p:cNvSpPr>
          <p:nvPr/>
        </p:nvSpPr>
        <p:spPr>
          <a:xfrm>
            <a:off x="1981200" y="3571876"/>
            <a:ext cx="8229600" cy="2828924"/>
          </a:xfrm>
          <a:prstGeom prst="rect">
            <a:avLst/>
          </a:prstGeom>
          <a:ln w="57150">
            <a:solidFill>
              <a:srgbClr val="FFFF00"/>
            </a:solidFill>
          </a:ln>
        </p:spPr>
        <p:style>
          <a:lnRef idx="2">
            <a:schemeClr val="dk1">
              <a:shade val="50000"/>
            </a:schemeClr>
          </a:lnRef>
          <a:fillRef idx="1">
            <a:schemeClr val="dk1"/>
          </a:fillRef>
          <a:effectRef idx="0">
            <a:schemeClr val="dk1"/>
          </a:effectRef>
          <a:fontRef idx="minor">
            <a:schemeClr val="lt1"/>
          </a:fontRef>
        </p:style>
        <p:txBody>
          <a:bodyPr vert="horz" lIns="54864" tIns="91440" rtlCol="0">
            <a:normAutofit fontScale="85000" lnSpcReduction="10000"/>
          </a:bodyPr>
          <a:lstStyle/>
          <a:p>
            <a:pPr marL="438912" indent="-320040" algn="just">
              <a:buClr>
                <a:schemeClr val="accent1"/>
              </a:buClr>
              <a:buSzPct val="80000"/>
              <a:buFont typeface="Wingdings 2"/>
              <a:buChar char=""/>
              <a:defRPr/>
            </a:pPr>
            <a:r>
              <a:rPr lang="tr-TR" sz="3200" dirty="0">
                <a:solidFill>
                  <a:schemeClr val="bg1"/>
                </a:solidFill>
              </a:rPr>
              <a:t>6103 sayılı Kanun’un 20 nci maddesi uyarınca da zorunlu sermaye artırımları için yapılacak genel kurullarda </a:t>
            </a:r>
            <a:r>
              <a:rPr lang="tr-TR" sz="3200" b="1" i="1" dirty="0">
                <a:solidFill>
                  <a:schemeClr val="bg1"/>
                </a:solidFill>
              </a:rPr>
              <a:t>toplantı nisabı aranmayacak</a:t>
            </a:r>
            <a:r>
              <a:rPr lang="tr-TR" sz="3200" dirty="0">
                <a:solidFill>
                  <a:schemeClr val="bg1"/>
                </a:solidFill>
              </a:rPr>
              <a:t>, </a:t>
            </a:r>
            <a:r>
              <a:rPr lang="tr-TR" sz="3200" b="1" i="1" dirty="0">
                <a:solidFill>
                  <a:schemeClr val="bg1"/>
                </a:solidFill>
              </a:rPr>
              <a:t>kararların toplantıda mevcut oyların çoğunluğu ile alınacak</a:t>
            </a:r>
            <a:r>
              <a:rPr lang="tr-TR" sz="3200" dirty="0">
                <a:solidFill>
                  <a:schemeClr val="bg1"/>
                </a:solidFill>
              </a:rPr>
              <a:t> ve şartları bulunsa bile 6762 sayılı Kanunun 389 uncu ve Türk Ticaret Kanununun 454 üncü maddeleri hükümleri uygulanmayacaktır. </a:t>
            </a:r>
          </a:p>
          <a:p>
            <a:pPr marL="438912" indent="-320040">
              <a:buClr>
                <a:schemeClr val="accent1"/>
              </a:buClr>
              <a:buSzPct val="80000"/>
              <a:buFont typeface="Wingdings 2"/>
              <a:buChar char=""/>
              <a:defRPr/>
            </a:pPr>
            <a:endParaRPr lang="tr-TR" sz="3200" dirty="0">
              <a:solidFill>
                <a:schemeClr val="tx1"/>
              </a:solidFill>
            </a:endParaRPr>
          </a:p>
        </p:txBody>
      </p:sp>
    </p:spTree>
    <p:extLst>
      <p:ext uri="{BB962C8B-B14F-4D97-AF65-F5344CB8AC3E}">
        <p14:creationId xmlns:p14="http://schemas.microsoft.com/office/powerpoint/2010/main" val="3461832508"/>
      </p:ext>
    </p:extLst>
  </p:cSld>
  <p:clrMapOvr>
    <a:masterClrMapping/>
  </p:clrMapOvr>
  <p:transition spd="slow">
    <p:newsflash/>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155448"/>
            <a:ext cx="8229600" cy="773222"/>
          </a:xfrm>
        </p:spPr>
        <p:txBody>
          <a:bodyPr>
            <a:noAutofit/>
          </a:bodyPr>
          <a:lstStyle/>
          <a:p>
            <a:r>
              <a:rPr lang="tr-TR" sz="3200" b="1" dirty="0" smtClean="0">
                <a:solidFill>
                  <a:srgbClr val="FF0000"/>
                </a:solidFill>
                <a:effectLst>
                  <a:outerShdw blurRad="38100" dist="38100" dir="2700000" algn="tl">
                    <a:srgbClr val="000000">
                      <a:alpha val="43137"/>
                    </a:srgbClr>
                  </a:outerShdw>
                </a:effectLst>
              </a:rPr>
              <a:t>ANA SÖZLEŞME DEĞİŞİKLİKLERİ</a:t>
            </a:r>
            <a:endParaRPr lang="tr-TR" sz="3200" b="1" dirty="0">
              <a:solidFill>
                <a:srgbClr val="FF000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1631504" y="1133286"/>
            <a:ext cx="4071934" cy="5257817"/>
          </a:xfrm>
          <a:prstGeom prst="foldedCorner">
            <a:avLst/>
          </a:prstGeom>
          <a:ln w="57150">
            <a:solidFill>
              <a:schemeClr val="tx1">
                <a:lumMod val="95000"/>
                <a:lumOff val="5000"/>
              </a:schemeClr>
            </a:solidFill>
          </a:ln>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lgn="just"/>
            <a:endParaRPr lang="tr-TR" dirty="0" smtClean="0"/>
          </a:p>
          <a:p>
            <a:r>
              <a:rPr lang="tr-TR" sz="2800" b="1" dirty="0"/>
              <a:t>ANONİM VE LİMİTED ŞİRKETLERİN </a:t>
            </a:r>
            <a:r>
              <a:rPr lang="tr-TR" sz="2800" b="1" u="sng" dirty="0">
                <a:solidFill>
                  <a:srgbClr val="FF0000"/>
                </a:solidFill>
              </a:rPr>
              <a:t>SÖZLEŞMELERİNİN TÜRK TİCARET KANUNUNA UYUMLU HALE  GETİRİLME SÜRESİNİN UZATILMASINA </a:t>
            </a:r>
            <a:r>
              <a:rPr lang="tr-TR" sz="2800" b="1" dirty="0" smtClean="0"/>
              <a:t>İLİŞKİN </a:t>
            </a:r>
            <a:r>
              <a:rPr lang="tr-TR" sz="2800" b="1" dirty="0"/>
              <a:t>TEBLİĞ</a:t>
            </a:r>
          </a:p>
          <a:p>
            <a:r>
              <a:rPr lang="tr-TR" sz="2800" b="1" dirty="0" smtClean="0"/>
              <a:t> 29.06.2013 tarihli </a:t>
            </a:r>
            <a:r>
              <a:rPr lang="tr-TR" sz="2800" b="1" dirty="0" err="1" smtClean="0"/>
              <a:t>RG’de</a:t>
            </a:r>
            <a:r>
              <a:rPr lang="tr-TR" sz="2800" b="1" dirty="0" smtClean="0"/>
              <a:t> yayımlanmıştır.</a:t>
            </a:r>
            <a:endParaRPr lang="tr-TR" sz="2800" b="1"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114</a:t>
            </a:fld>
            <a:endParaRPr lang="tr-TR"/>
          </a:p>
        </p:txBody>
      </p:sp>
      <p:sp>
        <p:nvSpPr>
          <p:cNvPr id="6" name="2 İçerik Yer Tutucusu"/>
          <p:cNvSpPr txBox="1">
            <a:spLocks/>
          </p:cNvSpPr>
          <p:nvPr/>
        </p:nvSpPr>
        <p:spPr>
          <a:xfrm>
            <a:off x="6226344" y="1141298"/>
            <a:ext cx="5126240" cy="5257817"/>
          </a:xfrm>
          <a:prstGeom prst="foldedCorner">
            <a:avLst/>
          </a:prstGeom>
          <a:solidFill>
            <a:srgbClr val="FFFF00"/>
          </a:solidFill>
          <a:ln w="57150">
            <a:solidFill>
              <a:schemeClr val="tx1">
                <a:lumMod val="85000"/>
                <a:lumOff val="15000"/>
              </a:schemeClr>
            </a:solidFill>
          </a:ln>
          <a:scene3d>
            <a:camera prst="isometricOffAxis2Left"/>
            <a:lightRig rig="threePt" dir="t"/>
          </a:scene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dk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dk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dk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dk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dk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dk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dk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dk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dk1"/>
                </a:solidFill>
                <a:effectLst/>
                <a:latin typeface="+mn-lt"/>
                <a:ea typeface="+mn-ea"/>
                <a:cs typeface="+mn-cs"/>
              </a:defRPr>
            </a:lvl9pPr>
          </a:lstStyle>
          <a:p>
            <a:pPr marL="0" indent="0" algn="just">
              <a:buNone/>
            </a:pPr>
            <a:r>
              <a:rPr lang="tr-TR" b="1" dirty="0"/>
              <a:t>6103 sayılı Türk Ticaret Kanununun Yürürlüğü ve Uygulama Şekli Hakkında Kanunun 22 nci maddesi gereğince anonim şirketlerin esas sözleşmelerini ve limited şirketlerin şirket sözleşmelerini, </a:t>
            </a:r>
            <a:r>
              <a:rPr lang="tr-TR" b="1" dirty="0" smtClean="0">
                <a:solidFill>
                  <a:srgbClr val="002060"/>
                </a:solidFill>
              </a:rPr>
              <a:t>6102 SAYILI TÜRK TİCARET KANUNUNA UYUMLU HALE GETİRMELERİ İÇİN ÖNGÖRÜLEN SÜRE </a:t>
            </a:r>
            <a:r>
              <a:rPr lang="tr-TR" b="1" dirty="0" smtClean="0">
                <a:solidFill>
                  <a:srgbClr val="FF0000"/>
                </a:solidFill>
              </a:rPr>
              <a:t>1/7/2014 TARİHİNE KADAR UZATILMIŞTIR.</a:t>
            </a:r>
          </a:p>
        </p:txBody>
      </p:sp>
    </p:spTree>
    <p:extLst>
      <p:ext uri="{BB962C8B-B14F-4D97-AF65-F5344CB8AC3E}">
        <p14:creationId xmlns:p14="http://schemas.microsoft.com/office/powerpoint/2010/main" val="3523856150"/>
      </p:ext>
    </p:extLst>
  </p:cSld>
  <p:clrMapOvr>
    <a:masterClrMapping/>
  </p:clrMapOvr>
  <p:transition spd="slow">
    <p:newsflash/>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695944" y="0"/>
            <a:ext cx="4972056" cy="487470"/>
          </a:xfrm>
        </p:spPr>
        <p:txBody>
          <a:bodyPr>
            <a:normAutofit fontScale="90000"/>
          </a:bodyPr>
          <a:lstStyle/>
          <a:p>
            <a:pPr algn="r"/>
            <a:r>
              <a:rPr lang="tr-TR" b="1" dirty="0" smtClean="0">
                <a:solidFill>
                  <a:srgbClr val="FF0000"/>
                </a:solidFill>
                <a:effectLst>
                  <a:outerShdw blurRad="38100" dist="38100" dir="2700000" algn="tl">
                    <a:srgbClr val="000000">
                      <a:alpha val="43137"/>
                    </a:srgbClr>
                  </a:outerShdw>
                </a:effectLst>
              </a:rPr>
              <a:t>SERMAYE KAYBI</a:t>
            </a:r>
            <a:endParaRPr lang="tr-TR" b="1" dirty="0">
              <a:solidFill>
                <a:srgbClr val="FF000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952464" y="500042"/>
            <a:ext cx="10144196" cy="5286388"/>
          </a:xfrm>
          <a:prstGeom prst="foldedCorner">
            <a:avLst/>
          </a:prstGeom>
          <a:solidFill>
            <a:srgbClr val="002060"/>
          </a:solidFill>
          <a:ln>
            <a:solidFill>
              <a:srgbClr val="FFC000"/>
            </a:solidFill>
          </a:ln>
          <a:scene3d>
            <a:camera prst="isometricOffAxis2Left"/>
            <a:lightRig rig="threePt" dir="t"/>
          </a:scene3d>
        </p:spPr>
        <p:style>
          <a:lnRef idx="2">
            <a:schemeClr val="dk1">
              <a:shade val="50000"/>
            </a:schemeClr>
          </a:lnRef>
          <a:fillRef idx="1">
            <a:schemeClr val="dk1"/>
          </a:fillRef>
          <a:effectRef idx="0">
            <a:schemeClr val="dk1"/>
          </a:effectRef>
          <a:fontRef idx="minor">
            <a:schemeClr val="lt1"/>
          </a:fontRef>
        </p:style>
        <p:txBody>
          <a:bodyPr>
            <a:noAutofit/>
          </a:bodyPr>
          <a:lstStyle/>
          <a:p>
            <a:pPr algn="just"/>
            <a:r>
              <a:rPr lang="tr-TR" sz="2300" dirty="0"/>
              <a:t>6102 </a:t>
            </a:r>
            <a:r>
              <a:rPr lang="tr-TR" sz="2300" dirty="0" err="1"/>
              <a:t>sy</a:t>
            </a:r>
            <a:r>
              <a:rPr lang="tr-TR" sz="2300" dirty="0"/>
              <a:t> TTK, m.376 A.</a:t>
            </a:r>
            <a:r>
              <a:rPr lang="tr-TR" sz="2300" dirty="0" err="1"/>
              <a:t>Ş’ler</a:t>
            </a:r>
            <a:r>
              <a:rPr lang="tr-TR" sz="2300" dirty="0"/>
              <a:t> açısından sermaye kaybı halinde yapılması gereken işlemler belirlenmiş olup, Yönetim Kurulu’na da bazı yükümlülükler getirilmiştir. </a:t>
            </a:r>
          </a:p>
          <a:p>
            <a:pPr algn="just"/>
            <a:r>
              <a:rPr lang="tr-TR" sz="2300" dirty="0"/>
              <a:t>Son yıllık bilançodan, </a:t>
            </a:r>
            <a:r>
              <a:rPr lang="tr-TR" sz="2300" b="1" dirty="0"/>
              <a:t>sermaye ile kanuni yedek akçeler toplamının</a:t>
            </a:r>
            <a:r>
              <a:rPr lang="tr-TR" sz="2300" dirty="0"/>
              <a:t> </a:t>
            </a:r>
            <a:r>
              <a:rPr lang="tr-TR" sz="2300" b="1" dirty="0" smtClean="0">
                <a:solidFill>
                  <a:srgbClr val="FFFF00"/>
                </a:solidFill>
              </a:rPr>
              <a:t>Yarısının</a:t>
            </a:r>
            <a:r>
              <a:rPr lang="tr-TR" sz="2300" dirty="0" smtClean="0">
                <a:solidFill>
                  <a:srgbClr val="FF0000"/>
                </a:solidFill>
              </a:rPr>
              <a:t> </a:t>
            </a:r>
            <a:r>
              <a:rPr lang="tr-TR" sz="2300" dirty="0"/>
              <a:t>zarar sebebiyle karşılıksız kaldığı anlaşılırsa, yönetim kurulu, genel kurulu hemen toplantıya çağırır ve bu genel kurula uygun gördüğü iyileştirici önlemleri sunmak zorundadır. </a:t>
            </a:r>
          </a:p>
          <a:p>
            <a:pPr algn="just"/>
            <a:r>
              <a:rPr lang="tr-TR" sz="2300" dirty="0"/>
              <a:t>Son yıllık bilançoya göre, sermaye ile kanuni yedek akçeler toplamının </a:t>
            </a:r>
            <a:r>
              <a:rPr lang="tr-TR" sz="2300" b="1" i="1" dirty="0" smtClean="0">
                <a:solidFill>
                  <a:srgbClr val="FFFF00"/>
                </a:solidFill>
                <a:effectLst>
                  <a:outerShdw blurRad="38100" dist="38100" dir="2700000" algn="tl">
                    <a:srgbClr val="000000">
                      <a:alpha val="43137"/>
                    </a:srgbClr>
                  </a:outerShdw>
                </a:effectLst>
              </a:rPr>
              <a:t>ÜÇTE</a:t>
            </a:r>
            <a:r>
              <a:rPr lang="tr-TR" sz="2300" b="1" i="1" dirty="0" smtClean="0">
                <a:solidFill>
                  <a:srgbClr val="FF0000"/>
                </a:solidFill>
                <a:effectLst>
                  <a:outerShdw blurRad="38100" dist="38100" dir="2700000" algn="tl">
                    <a:srgbClr val="000000">
                      <a:alpha val="43137"/>
                    </a:srgbClr>
                  </a:outerShdw>
                </a:effectLst>
              </a:rPr>
              <a:t> </a:t>
            </a:r>
            <a:r>
              <a:rPr lang="tr-TR" sz="2300" b="1" i="1" dirty="0" smtClean="0">
                <a:solidFill>
                  <a:srgbClr val="FFFF00"/>
                </a:solidFill>
                <a:effectLst>
                  <a:outerShdw blurRad="38100" dist="38100" dir="2700000" algn="tl">
                    <a:srgbClr val="000000">
                      <a:alpha val="43137"/>
                    </a:srgbClr>
                  </a:outerShdw>
                </a:effectLst>
              </a:rPr>
              <a:t>İKİSİNİN</a:t>
            </a:r>
            <a:r>
              <a:rPr lang="tr-TR" sz="2300" b="1" i="1" dirty="0" smtClean="0">
                <a:solidFill>
                  <a:srgbClr val="FF0000"/>
                </a:solidFill>
                <a:effectLst>
                  <a:outerShdw blurRad="38100" dist="38100" dir="2700000" algn="tl">
                    <a:srgbClr val="000000">
                      <a:alpha val="43137"/>
                    </a:srgbClr>
                  </a:outerShdw>
                </a:effectLst>
              </a:rPr>
              <a:t> </a:t>
            </a:r>
            <a:r>
              <a:rPr lang="tr-TR" sz="2300" dirty="0"/>
              <a:t>zarar sebebiyle karşılıksız kaldığı anlaşıldığı takdirde, derhâl toplantıya çağrılan genel kurul, sermayenin üçte biri ile yetinme veya sermayenin tamamlanmasına karar vermediği takdirde şirket </a:t>
            </a:r>
          </a:p>
          <a:p>
            <a:pPr algn="just">
              <a:buNone/>
            </a:pPr>
            <a:r>
              <a:rPr lang="tr-TR" sz="2300" dirty="0"/>
              <a:t>      kendiliğinden sona erer. </a:t>
            </a:r>
          </a:p>
        </p:txBody>
      </p:sp>
      <p:sp>
        <p:nvSpPr>
          <p:cNvPr id="5" name="4 Slayt Numarası Yer Tutucusu"/>
          <p:cNvSpPr>
            <a:spLocks noGrp="1"/>
          </p:cNvSpPr>
          <p:nvPr>
            <p:ph type="sldNum" sz="quarter" idx="12"/>
          </p:nvPr>
        </p:nvSpPr>
        <p:spPr/>
        <p:txBody>
          <a:bodyPr/>
          <a:lstStyle/>
          <a:p>
            <a:fld id="{FD007806-E202-4D1D-9C40-9653F041FDCC}" type="slidenum">
              <a:rPr lang="tr-TR" smtClean="0"/>
              <a:pPr/>
              <a:t>115</a:t>
            </a:fld>
            <a:endParaRPr lang="tr-TR"/>
          </a:p>
        </p:txBody>
      </p:sp>
      <p:sp>
        <p:nvSpPr>
          <p:cNvPr id="4" name="3 Dikdörtgen"/>
          <p:cNvSpPr/>
          <p:nvPr/>
        </p:nvSpPr>
        <p:spPr>
          <a:xfrm>
            <a:off x="1524000" y="4786322"/>
            <a:ext cx="9144000" cy="178510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just"/>
            <a:r>
              <a:rPr lang="tr-TR" sz="2200" dirty="0"/>
              <a:t>Yukarıdaki madde hükmü, 6102 sayılı TTK, m.633 uyarınca </a:t>
            </a:r>
            <a:r>
              <a:rPr lang="tr-TR" sz="2200" dirty="0" err="1"/>
              <a:t>limited</a:t>
            </a:r>
            <a:r>
              <a:rPr lang="tr-TR" sz="2200" dirty="0"/>
              <a:t> şirketler hakkında da uygulanmaktadır. </a:t>
            </a:r>
          </a:p>
          <a:p>
            <a:pPr algn="just"/>
            <a:r>
              <a:rPr lang="tr-TR" sz="2200" b="1" i="1" dirty="0">
                <a:solidFill>
                  <a:srgbClr val="FF0000"/>
                </a:solidFill>
              </a:rPr>
              <a:t>MADDE 633- (1) Esas sermayenin kaybı ya da borca batık olma hâllerinde anonim şirketlere ilişkin ilgili hükümler kıyas yoluyla uygulanır. Ek ödeme yükümlülüğü hakkındaki hükümler saklıdır.</a:t>
            </a:r>
            <a:endParaRPr lang="tr-TR" sz="2200" dirty="0">
              <a:solidFill>
                <a:srgbClr val="FF0000"/>
              </a:solidFill>
            </a:endParaRPr>
          </a:p>
        </p:txBody>
      </p:sp>
    </p:spTree>
  </p:cSld>
  <p:clrMapOvr>
    <a:masterClrMapping/>
  </p:clrMapOvr>
  <p:transition spd="slow">
    <p:newsflash/>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95472" y="476672"/>
            <a:ext cx="8229600" cy="1773354"/>
          </a:xfrm>
        </p:spPr>
        <p:style>
          <a:lnRef idx="2">
            <a:schemeClr val="dk1">
              <a:shade val="50000"/>
            </a:schemeClr>
          </a:lnRef>
          <a:fillRef idx="1">
            <a:schemeClr val="dk1"/>
          </a:fillRef>
          <a:effectRef idx="0">
            <a:schemeClr val="dk1"/>
          </a:effectRef>
          <a:fontRef idx="minor">
            <a:schemeClr val="lt1"/>
          </a:fontRef>
        </p:style>
        <p:txBody>
          <a:bodyPr>
            <a:normAutofit/>
          </a:bodyPr>
          <a:lstStyle/>
          <a:p>
            <a:r>
              <a:rPr lang="tr-TR" sz="3200" dirty="0">
                <a:solidFill>
                  <a:srgbClr val="FF0000"/>
                </a:solidFill>
              </a:rPr>
              <a:t>PAY SAHİBİ OLMAYAN YK UYELERININ </a:t>
            </a:r>
            <a:r>
              <a:rPr lang="tr-TR" sz="3200" dirty="0"/>
              <a:t>NAKİT BORÇLANMA YASAĞI (A.Ş ve Ltd)</a:t>
            </a:r>
          </a:p>
        </p:txBody>
      </p:sp>
      <p:sp>
        <p:nvSpPr>
          <p:cNvPr id="3" name="2 İçerik Yer Tutucusu"/>
          <p:cNvSpPr>
            <a:spLocks noGrp="1"/>
          </p:cNvSpPr>
          <p:nvPr>
            <p:ph idx="1"/>
          </p:nvPr>
        </p:nvSpPr>
        <p:spPr>
          <a:xfrm>
            <a:off x="2101599" y="2420888"/>
            <a:ext cx="8372476" cy="4011263"/>
          </a:xfrm>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a:lstStyle/>
          <a:p>
            <a:endParaRPr lang="tr-TR" dirty="0" smtClean="0"/>
          </a:p>
          <a:p>
            <a:pPr algn="just"/>
            <a:r>
              <a:rPr lang="tr-TR" b="1" i="1" dirty="0" smtClean="0">
                <a:solidFill>
                  <a:srgbClr val="FF0000"/>
                </a:solidFill>
              </a:rPr>
              <a:t>Pay sahibi olmayan yönetim kurulu üyeleri ile </a:t>
            </a:r>
            <a:r>
              <a:rPr lang="tr-TR" b="1" i="1" dirty="0" smtClean="0"/>
              <a:t>yönetim kurulu üyelerinin</a:t>
            </a:r>
            <a:r>
              <a:rPr lang="tr-TR" dirty="0" smtClean="0"/>
              <a:t> </a:t>
            </a:r>
            <a:r>
              <a:rPr lang="tr-TR" u="sng" dirty="0" smtClean="0">
                <a:solidFill>
                  <a:srgbClr val="FF0000"/>
                </a:solidFill>
              </a:rPr>
              <a:t>pay sahibi olmayan </a:t>
            </a:r>
            <a:r>
              <a:rPr lang="tr-TR" dirty="0" smtClean="0">
                <a:solidFill>
                  <a:srgbClr val="FF0000"/>
                </a:solidFill>
              </a:rPr>
              <a:t>TTK, m.393’de </a:t>
            </a:r>
            <a:r>
              <a:rPr lang="tr-TR" dirty="0" smtClean="0"/>
              <a:t>sayılan yakınları şirkete nakit borçlanamaz. (TTK, m.395)</a:t>
            </a:r>
          </a:p>
          <a:p>
            <a:pPr algn="just"/>
            <a:endParaRPr lang="tr-TR" dirty="0"/>
          </a:p>
        </p:txBody>
      </p:sp>
      <p:sp>
        <p:nvSpPr>
          <p:cNvPr id="4" name="3 Slayt Numarası Yer Tutucusu"/>
          <p:cNvSpPr>
            <a:spLocks noGrp="1"/>
          </p:cNvSpPr>
          <p:nvPr>
            <p:ph type="sldNum" sz="quarter" idx="12"/>
          </p:nvPr>
        </p:nvSpPr>
        <p:spPr/>
        <p:txBody>
          <a:bodyPr/>
          <a:lstStyle/>
          <a:p>
            <a:fld id="{FD007806-E202-4D1D-9C40-9653F041FDCC}" type="slidenum">
              <a:rPr lang="tr-TR" smtClean="0"/>
              <a:pPr/>
              <a:t>116</a:t>
            </a:fld>
            <a:endParaRPr lang="tr-TR"/>
          </a:p>
        </p:txBody>
      </p:sp>
    </p:spTree>
  </p:cSld>
  <p:clrMapOvr>
    <a:masterClrMapping/>
  </p:clrMapOvr>
  <p:transition spd="slow">
    <p:newsflash/>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r"/>
            <a:r>
              <a:rPr lang="tr-TR" dirty="0" smtClean="0"/>
              <a:t>İŞTİRAKLERLE İLGİLİ BİLDİRİM YÜKÜMLÜLÜĞÜ (Md.198)</a:t>
            </a:r>
            <a:endParaRPr lang="tr-TR" dirty="0"/>
          </a:p>
        </p:txBody>
      </p:sp>
      <p:sp>
        <p:nvSpPr>
          <p:cNvPr id="3" name="2 İçerik Yer Tutucusu"/>
          <p:cNvSpPr>
            <a:spLocks noGrp="1"/>
          </p:cNvSpPr>
          <p:nvPr>
            <p:ph idx="1"/>
          </p:nvPr>
        </p:nvSpPr>
        <p:spPr>
          <a:xfrm>
            <a:off x="2279576" y="1989481"/>
            <a:ext cx="8229600" cy="4868519"/>
          </a:xfrm>
          <a:scene3d>
            <a:camera prst="isometricOffAxis2Left"/>
            <a:lightRig rig="threePt" dir="t"/>
          </a:scene3d>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just"/>
            <a:endParaRPr lang="tr-TR" dirty="0" smtClean="0"/>
          </a:p>
          <a:p>
            <a:pPr algn="just"/>
            <a:r>
              <a:rPr lang="tr-TR" b="1" dirty="0" smtClean="0">
                <a:solidFill>
                  <a:srgbClr val="FF0000"/>
                </a:solidFill>
              </a:rPr>
              <a:t>Bir teşebbüs, </a:t>
            </a:r>
            <a:r>
              <a:rPr lang="tr-TR" dirty="0" smtClean="0"/>
              <a:t>bir </a:t>
            </a:r>
            <a:r>
              <a:rPr lang="tr-TR" dirty="0" smtClean="0">
                <a:solidFill>
                  <a:srgbClr val="FF0000"/>
                </a:solidFill>
              </a:rPr>
              <a:t>sermaye şirketinin </a:t>
            </a:r>
            <a:r>
              <a:rPr lang="tr-TR" dirty="0" smtClean="0"/>
              <a:t>sermayesinin, doğrudan veya dolaylı olarak, </a:t>
            </a:r>
            <a:r>
              <a:rPr lang="tr-TR" b="1" u="sng" dirty="0" smtClean="0">
                <a:solidFill>
                  <a:srgbClr val="FF0000"/>
                </a:solidFill>
              </a:rPr>
              <a:t>yüzde beşini, onunu, yirmisini, </a:t>
            </a:r>
            <a:r>
              <a:rPr lang="tr-TR" b="1" u="sng" dirty="0" err="1" smtClean="0">
                <a:solidFill>
                  <a:srgbClr val="FF0000"/>
                </a:solidFill>
              </a:rPr>
              <a:t>yirmibeşini</a:t>
            </a:r>
            <a:r>
              <a:rPr lang="tr-TR" b="1" u="sng" dirty="0" smtClean="0">
                <a:solidFill>
                  <a:srgbClr val="FF0000"/>
                </a:solidFill>
              </a:rPr>
              <a:t>, </a:t>
            </a:r>
            <a:r>
              <a:rPr lang="tr-TR" b="1" u="sng" dirty="0" err="1" smtClean="0">
                <a:solidFill>
                  <a:srgbClr val="FF0000"/>
                </a:solidFill>
              </a:rPr>
              <a:t>otuzüçünü</a:t>
            </a:r>
            <a:r>
              <a:rPr lang="tr-TR" b="1" u="sng" dirty="0" smtClean="0">
                <a:solidFill>
                  <a:srgbClr val="FF0000"/>
                </a:solidFill>
              </a:rPr>
              <a:t>, ellisini, </a:t>
            </a:r>
            <a:r>
              <a:rPr lang="tr-TR" b="1" u="sng" dirty="0" err="1" smtClean="0">
                <a:solidFill>
                  <a:srgbClr val="FF0000"/>
                </a:solidFill>
              </a:rPr>
              <a:t>altmışyedisini</a:t>
            </a:r>
            <a:r>
              <a:rPr lang="tr-TR" b="1" u="sng" dirty="0" smtClean="0">
                <a:solidFill>
                  <a:srgbClr val="FF0000"/>
                </a:solidFill>
              </a:rPr>
              <a:t> veya yüzde yüzünü temsil eden miktarda </a:t>
            </a:r>
            <a:r>
              <a:rPr lang="tr-TR" dirty="0" smtClean="0"/>
              <a:t>paylarına sahip olduğu veya </a:t>
            </a:r>
            <a:r>
              <a:rPr lang="tr-TR" b="1" dirty="0" smtClean="0">
                <a:solidFill>
                  <a:srgbClr val="FF0000"/>
                </a:solidFill>
              </a:rPr>
              <a:t>payları bu yüzdelerin altına düştüğü takdirde</a:t>
            </a:r>
            <a:r>
              <a:rPr lang="tr-TR" dirty="0" smtClean="0"/>
              <a:t>; </a:t>
            </a:r>
            <a:r>
              <a:rPr lang="tr-TR" b="1" dirty="0" smtClean="0">
                <a:solidFill>
                  <a:srgbClr val="FF0000"/>
                </a:solidFill>
                <a:effectLst>
                  <a:outerShdw blurRad="38100" dist="38100" dir="2700000" algn="tl">
                    <a:srgbClr val="000000">
                      <a:alpha val="43137"/>
                    </a:srgbClr>
                  </a:outerShdw>
                </a:effectLst>
              </a:rPr>
              <a:t>teşebbüs,</a:t>
            </a:r>
            <a:r>
              <a:rPr lang="tr-TR" dirty="0" smtClean="0"/>
              <a:t> durumu  söz konusu işlemlerin tamamlanmasını izleyen </a:t>
            </a:r>
            <a:r>
              <a:rPr lang="tr-TR" b="1" dirty="0" smtClean="0">
                <a:solidFill>
                  <a:srgbClr val="FF0000"/>
                </a:solidFill>
              </a:rPr>
              <a:t>on gün içinde,</a:t>
            </a:r>
            <a:r>
              <a:rPr lang="tr-TR" dirty="0" smtClean="0"/>
              <a:t> </a:t>
            </a:r>
          </a:p>
          <a:p>
            <a:pPr algn="just"/>
            <a:r>
              <a:rPr lang="tr-TR" dirty="0" smtClean="0"/>
              <a:t>1- sermaye şirketine,</a:t>
            </a:r>
          </a:p>
          <a:p>
            <a:pPr algn="just"/>
            <a:r>
              <a:rPr lang="tr-TR" dirty="0" smtClean="0"/>
              <a:t>2- TTK veya diğer kanunlarda gösterilen yetkili makamlara</a:t>
            </a:r>
          </a:p>
          <a:p>
            <a:pPr algn="just">
              <a:buNone/>
            </a:pPr>
            <a:r>
              <a:rPr lang="tr-TR" dirty="0" smtClean="0"/>
              <a:t> bildirmek zorundadır.</a:t>
            </a:r>
          </a:p>
          <a:p>
            <a:pPr algn="just">
              <a:buNone/>
            </a:pPr>
            <a:r>
              <a:rPr lang="tr-TR" dirty="0" smtClean="0"/>
              <a:t>	 Payların yukarıda belirtilen oranlarda kazanılması veya elden çıkarılması, yıllık faaliyet ve denetleme raporlarında ayrı  bir  başlık altında açıklanmak ve sermaye şirketinin internet sitesinde ilan edilmek zorundadır. </a:t>
            </a:r>
          </a:p>
          <a:p>
            <a:endParaRPr lang="tr-TR" dirty="0"/>
          </a:p>
        </p:txBody>
      </p:sp>
      <p:sp>
        <p:nvSpPr>
          <p:cNvPr id="4" name="3 Slayt Numarası Yer Tutucusu"/>
          <p:cNvSpPr>
            <a:spLocks noGrp="1"/>
          </p:cNvSpPr>
          <p:nvPr>
            <p:ph type="sldNum" sz="quarter" idx="12"/>
          </p:nvPr>
        </p:nvSpPr>
        <p:spPr/>
        <p:txBody>
          <a:bodyPr/>
          <a:lstStyle/>
          <a:p>
            <a:fld id="{FD007806-E202-4D1D-9C40-9653F041FDCC}" type="slidenum">
              <a:rPr lang="tr-TR" smtClean="0"/>
              <a:pPr/>
              <a:t>117</a:t>
            </a:fld>
            <a:endParaRPr lang="tr-TR"/>
          </a:p>
        </p:txBody>
      </p:sp>
    </p:spTree>
  </p:cSld>
  <p:clrMapOvr>
    <a:masterClrMapping/>
  </p:clrMapOvr>
  <p:transition spd="slow">
    <p:newsflash/>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3667108" y="5229200"/>
            <a:ext cx="5105400" cy="909678"/>
          </a:xfrm>
        </p:spPr>
        <p:txBody>
          <a:bodyPr>
            <a:normAutofit/>
          </a:bodyPr>
          <a:lstStyle/>
          <a:p>
            <a:pPr algn="ctr"/>
            <a:r>
              <a:rPr lang="tr-TR" dirty="0" smtClean="0"/>
              <a:t>AYDIN; ARALIK 2013</a:t>
            </a:r>
            <a:endParaRPr lang="tr-TR" dirty="0"/>
          </a:p>
        </p:txBody>
      </p:sp>
      <p:sp>
        <p:nvSpPr>
          <p:cNvPr id="5" name="4 Metin Yer Tutucusu"/>
          <p:cNvSpPr>
            <a:spLocks noGrp="1"/>
          </p:cNvSpPr>
          <p:nvPr>
            <p:ph type="body" idx="1"/>
          </p:nvPr>
        </p:nvSpPr>
        <p:spPr>
          <a:xfrm>
            <a:off x="2296691" y="2204864"/>
            <a:ext cx="8930748" cy="860400"/>
          </a:xfrm>
        </p:spPr>
        <p:txBody>
          <a:bodyPr>
            <a:noAutofit/>
          </a:bodyPr>
          <a:lstStyle/>
          <a:p>
            <a:pPr algn="ctr"/>
            <a:r>
              <a:rPr lang="tr-TR" sz="4800" b="1" dirty="0">
                <a:solidFill>
                  <a:srgbClr val="FFC000"/>
                </a:solidFill>
              </a:rPr>
              <a:t>TEŞEKKÜR EDERİZ.</a:t>
            </a:r>
          </a:p>
        </p:txBody>
      </p:sp>
      <p:sp>
        <p:nvSpPr>
          <p:cNvPr id="6" name="5 Slayt Numarası Yer Tutucusu"/>
          <p:cNvSpPr>
            <a:spLocks noGrp="1"/>
          </p:cNvSpPr>
          <p:nvPr>
            <p:ph type="sldNum" sz="quarter" idx="12"/>
          </p:nvPr>
        </p:nvSpPr>
        <p:spPr/>
        <p:txBody>
          <a:bodyPr/>
          <a:lstStyle/>
          <a:p>
            <a:fld id="{FD007806-E202-4D1D-9C40-9653F041FDCC}" type="slidenum">
              <a:rPr lang="tr-TR" smtClean="0"/>
              <a:pPr/>
              <a:t>118</a:t>
            </a:fld>
            <a:endParaRPr lang="tr-TR"/>
          </a:p>
        </p:txBody>
      </p:sp>
    </p:spTree>
  </p:cSld>
  <p:clrMapOvr>
    <a:masterClrMapping/>
  </p:clrMapOvr>
  <p:transition spd="slow">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0923" y="332656"/>
            <a:ext cx="10018713" cy="1015008"/>
          </a:xfrm>
        </p:spPr>
        <p:txBody>
          <a:bodyPr/>
          <a:lstStyle/>
          <a:p>
            <a:r>
              <a:rPr lang="tr-TR" b="1" dirty="0" smtClean="0">
                <a:solidFill>
                  <a:srgbClr val="FF0000"/>
                </a:solidFill>
              </a:rPr>
              <a:t>KULLANIM SÜRESİ DOLAN İLAÇLAR</a:t>
            </a:r>
            <a:endParaRPr lang="tr-TR" b="1" dirty="0">
              <a:solidFill>
                <a:srgbClr val="FF0000"/>
              </a:solidFill>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12</a:t>
            </a:fld>
            <a:endParaRPr lang="tr-TR"/>
          </a:p>
        </p:txBody>
      </p:sp>
      <p:sp>
        <p:nvSpPr>
          <p:cNvPr id="4" name="3 Katlanmış Nesne"/>
          <p:cNvSpPr/>
          <p:nvPr/>
        </p:nvSpPr>
        <p:spPr>
          <a:xfrm>
            <a:off x="2095472" y="2204864"/>
            <a:ext cx="9394164" cy="4248472"/>
          </a:xfrm>
          <a:prstGeom prst="foldedCorner">
            <a:avLst/>
          </a:prstGeom>
          <a:solidFill>
            <a:srgbClr val="FFFF00"/>
          </a:solidFill>
          <a:scene3d>
            <a:camera prst="perspectiveLeft"/>
            <a:lightRig rig="threePt" dir="t"/>
          </a:scene3d>
        </p:spPr>
        <p:style>
          <a:lnRef idx="1">
            <a:schemeClr val="accent3"/>
          </a:lnRef>
          <a:fillRef idx="2">
            <a:schemeClr val="accent3"/>
          </a:fillRef>
          <a:effectRef idx="1">
            <a:schemeClr val="accent3"/>
          </a:effectRef>
          <a:fontRef idx="minor">
            <a:schemeClr val="dk1"/>
          </a:fontRef>
        </p:style>
        <p:txBody>
          <a:bodyPr rtlCol="0" anchor="t"/>
          <a:lstStyle/>
          <a:p>
            <a:pPr algn="ctr"/>
            <a:r>
              <a:rPr lang="tr-TR" sz="3600" b="1" dirty="0"/>
              <a:t>Takdir Komisyonu Kararına gerek yoktur. ANCAK</a:t>
            </a:r>
            <a:r>
              <a:rPr lang="tr-TR" sz="2000" dirty="0"/>
              <a:t>;</a:t>
            </a:r>
          </a:p>
          <a:p>
            <a:pPr algn="ctr"/>
            <a:r>
              <a:rPr lang="tr-TR" sz="2800" b="1" dirty="0">
                <a:solidFill>
                  <a:srgbClr val="FF0000"/>
                </a:solidFill>
              </a:rPr>
              <a:t>İmha edilecek emtianın niteliğine göre, </a:t>
            </a:r>
            <a:r>
              <a:rPr lang="tr-TR" sz="2800" b="1" dirty="0">
                <a:solidFill>
                  <a:srgbClr val="002060"/>
                </a:solidFill>
              </a:rPr>
              <a:t>ilgili mevzuat gereği görevli olan bakanlıkların veya yetkili kurumun görevlileri </a:t>
            </a:r>
            <a:r>
              <a:rPr lang="tr-TR" sz="2800" b="1" dirty="0">
                <a:solidFill>
                  <a:srgbClr val="FF0000"/>
                </a:solidFill>
              </a:rPr>
              <a:t>ve bu emtiayı imha etmeye yetkili müessese ile mükellefin temsilcilerinin de yer aldığı bir komisyon nezdinde imha işleminin yapılması ve bu durumun komisyon tarafından tutanakla tespit edilmesi gerekmektedir.</a:t>
            </a:r>
          </a:p>
          <a:p>
            <a:pPr algn="ctr"/>
            <a:endParaRPr lang="tr-TR" dirty="0"/>
          </a:p>
        </p:txBody>
      </p:sp>
    </p:spTree>
  </p:cSld>
  <p:clrMapOvr>
    <a:masterClrMapping/>
  </p:clrMapOvr>
  <p:transition spd="slow">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09720" y="285728"/>
            <a:ext cx="9644098" cy="811468"/>
          </a:xfrm>
        </p:spPr>
        <p:txBody>
          <a:bodyPr>
            <a:normAutofit/>
          </a:bodyPr>
          <a:lstStyle/>
          <a:p>
            <a:r>
              <a:rPr lang="tr-TR" sz="3600" b="1" dirty="0">
                <a:solidFill>
                  <a:srgbClr val="FF0000"/>
                </a:solidFill>
              </a:rPr>
              <a:t>FİRE SAYILMAYAN İKTİSADİ KIYMETLER</a:t>
            </a:r>
          </a:p>
        </p:txBody>
      </p:sp>
      <p:sp>
        <p:nvSpPr>
          <p:cNvPr id="5" name="4 Slayt Numarası Yer Tutucusu"/>
          <p:cNvSpPr>
            <a:spLocks noGrp="1"/>
          </p:cNvSpPr>
          <p:nvPr>
            <p:ph type="sldNum" sz="quarter" idx="12"/>
          </p:nvPr>
        </p:nvSpPr>
        <p:spPr/>
        <p:txBody>
          <a:bodyPr/>
          <a:lstStyle/>
          <a:p>
            <a:fld id="{FD007806-E202-4D1D-9C40-9653F041FDCC}" type="slidenum">
              <a:rPr lang="tr-TR" smtClean="0"/>
              <a:pPr/>
              <a:t>13</a:t>
            </a:fld>
            <a:endParaRPr lang="tr-TR"/>
          </a:p>
        </p:txBody>
      </p:sp>
      <p:sp>
        <p:nvSpPr>
          <p:cNvPr id="4" name="3 Dikey Kaydırma"/>
          <p:cNvSpPr/>
          <p:nvPr/>
        </p:nvSpPr>
        <p:spPr>
          <a:xfrm>
            <a:off x="2238348" y="1571612"/>
            <a:ext cx="9114236" cy="4953732"/>
          </a:xfrm>
          <a:prstGeom prst="flowChartDocument">
            <a:avLst/>
          </a:prstGeom>
          <a:solidFill>
            <a:srgbClr val="FFFF00"/>
          </a:solidFill>
          <a:scene3d>
            <a:camera prst="obliqueBottom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tr-TR" sz="3200" b="1" dirty="0">
                <a:solidFill>
                  <a:srgbClr val="FF0000"/>
                </a:solidFill>
              </a:rPr>
              <a:t>Fire;  </a:t>
            </a:r>
            <a:r>
              <a:rPr lang="tr-TR" sz="3200" b="1" dirty="0">
                <a:solidFill>
                  <a:schemeClr val="tx1"/>
                </a:solidFill>
              </a:rPr>
              <a:t>kendiliğinden meydana gelen bir azalmayı ifade etmekte olup</a:t>
            </a:r>
            <a:r>
              <a:rPr lang="tr-TR" sz="3200" b="1" dirty="0">
                <a:solidFill>
                  <a:schemeClr val="bg1"/>
                </a:solidFill>
              </a:rPr>
              <a:t>, </a:t>
            </a:r>
            <a:r>
              <a:rPr lang="tr-TR" sz="3200" b="1" dirty="0">
                <a:solidFill>
                  <a:srgbClr val="FF0000"/>
                </a:solidFill>
              </a:rPr>
              <a:t>bu durumda fiziken mevcut olan bir emtia bulunmadığından,  </a:t>
            </a:r>
            <a:r>
              <a:rPr lang="tr-TR" sz="3200" b="1" dirty="0">
                <a:solidFill>
                  <a:schemeClr val="tx1"/>
                </a:solidFill>
              </a:rPr>
              <a:t>değerlenecek bir emtiadan da söz etmemiz mümkün değildir</a:t>
            </a:r>
            <a:r>
              <a:rPr lang="tr-TR" sz="3200" b="1" dirty="0" smtClean="0">
                <a:solidFill>
                  <a:schemeClr val="tx1"/>
                </a:solidFill>
              </a:rPr>
              <a:t>.</a:t>
            </a:r>
          </a:p>
          <a:p>
            <a:pPr algn="ctr"/>
            <a:endParaRPr lang="tr-TR" sz="3200" b="1" dirty="0" smtClean="0">
              <a:solidFill>
                <a:schemeClr val="tx1"/>
              </a:solidFill>
              <a:effectLst>
                <a:outerShdw blurRad="38100" dist="38100" dir="2700000" algn="tl">
                  <a:srgbClr val="000000">
                    <a:alpha val="43137"/>
                  </a:srgbClr>
                </a:outerShdw>
              </a:effectLst>
            </a:endParaRPr>
          </a:p>
          <a:p>
            <a:pPr algn="ctr"/>
            <a:r>
              <a:rPr lang="tr-TR" sz="3200" b="1" dirty="0" smtClean="0">
                <a:solidFill>
                  <a:schemeClr val="tx1"/>
                </a:solidFill>
                <a:effectLst>
                  <a:outerShdw blurRad="38100" dist="38100" dir="2700000" algn="tl">
                    <a:srgbClr val="000000">
                      <a:alpha val="43137"/>
                    </a:srgbClr>
                  </a:outerShdw>
                </a:effectLst>
              </a:rPr>
              <a:t>Fire, fiziken mevcut ise bu fire de olsa değerlemeye tabidir.</a:t>
            </a:r>
            <a:endParaRPr lang="tr-TR" sz="2200" b="1" dirty="0">
              <a:solidFill>
                <a:schemeClr val="tx1"/>
              </a:solidFill>
              <a:effectLst>
                <a:outerShdw blurRad="38100" dist="38100" dir="2700000" algn="tl">
                  <a:srgbClr val="000000">
                    <a:alpha val="43137"/>
                  </a:srgbClr>
                </a:outerShdw>
              </a:effectLst>
            </a:endParaRPr>
          </a:p>
        </p:txBody>
      </p:sp>
    </p:spTree>
  </p:cSld>
  <p:clrMapOvr>
    <a:masterClrMapping/>
  </p:clrMapOvr>
  <p:transition spd="slow">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8984" y="188640"/>
            <a:ext cx="10018713" cy="1008112"/>
          </a:xfrm>
        </p:spPr>
        <p:txBody>
          <a:bodyPr>
            <a:normAutofit fontScale="90000"/>
          </a:bodyPr>
          <a:lstStyle/>
          <a:p>
            <a:r>
              <a:rPr lang="tr-TR" b="1" dirty="0">
                <a:solidFill>
                  <a:srgbClr val="FF0000"/>
                </a:solidFill>
              </a:rPr>
              <a:t>İMALAT ARTIKLARININ TESLİMİNDE KDV </a:t>
            </a:r>
            <a:r>
              <a:rPr lang="tr-TR" b="1" dirty="0" smtClean="0">
                <a:solidFill>
                  <a:srgbClr val="FF0000"/>
                </a:solidFill>
              </a:rPr>
              <a:t>UYGULAMASI (97 NOLU KDVK GT)</a:t>
            </a:r>
            <a:endParaRPr lang="tr-TR"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14</a:t>
            </a:fld>
            <a:endParaRPr lang="tr-TR"/>
          </a:p>
        </p:txBody>
      </p:sp>
      <p:sp>
        <p:nvSpPr>
          <p:cNvPr id="5" name="Dikdörtgen 4"/>
          <p:cNvSpPr/>
          <p:nvPr/>
        </p:nvSpPr>
        <p:spPr>
          <a:xfrm>
            <a:off x="1199456" y="1383655"/>
            <a:ext cx="10324577" cy="5445224"/>
          </a:xfrm>
          <a:prstGeom prst="rect">
            <a:avLst/>
          </a:prstGeom>
          <a:scene3d>
            <a:camera prst="perspectiveRight"/>
            <a:lightRig rig="threePt" dir="t"/>
          </a:scene3d>
        </p:spPr>
        <p:style>
          <a:lnRef idx="1">
            <a:schemeClr val="accent2"/>
          </a:lnRef>
          <a:fillRef idx="2">
            <a:schemeClr val="accent2"/>
          </a:fillRef>
          <a:effectRef idx="1">
            <a:schemeClr val="accent2"/>
          </a:effectRef>
          <a:fontRef idx="minor">
            <a:schemeClr val="dk1"/>
          </a:fontRef>
        </p:style>
        <p:txBody>
          <a:bodyPr rtlCol="0" anchor="ctr"/>
          <a:lstStyle/>
          <a:p>
            <a:pPr algn="just"/>
            <a:r>
              <a:rPr lang="tr-TR" sz="2400" b="1" dirty="0"/>
              <a:t>İmalathane ya </a:t>
            </a:r>
            <a:r>
              <a:rPr lang="tr-TR" sz="2400" b="1" dirty="0" smtClean="0"/>
              <a:t>da </a:t>
            </a:r>
            <a:r>
              <a:rPr lang="tr-TR" sz="2400" b="1" dirty="0"/>
              <a:t>fabrikalarda, </a:t>
            </a:r>
            <a:r>
              <a:rPr lang="tr-TR" sz="2400" b="1" dirty="0">
                <a:solidFill>
                  <a:srgbClr val="FF0000"/>
                </a:solidFill>
              </a:rPr>
              <a:t>imalat sırasında elde edilen metal kırpıntı, döküntü ve </a:t>
            </a:r>
            <a:r>
              <a:rPr lang="tr-TR" sz="2400" b="1" dirty="0" smtClean="0">
                <a:solidFill>
                  <a:srgbClr val="FF0000"/>
                </a:solidFill>
              </a:rPr>
              <a:t>talaşların teslimi </a:t>
            </a:r>
            <a:r>
              <a:rPr lang="tr-TR" sz="2400" b="1" dirty="0">
                <a:solidFill>
                  <a:srgbClr val="FF0000"/>
                </a:solidFill>
              </a:rPr>
              <a:t>KDV Kanununun 17/4-g maddesine göre vergiden müstesnadır. Aynı Kanunun 30/a ve 32 nci maddelerine göre bu işlem kısmi istisna kapsamına girmektedir. </a:t>
            </a:r>
          </a:p>
          <a:p>
            <a:pPr algn="just"/>
            <a:r>
              <a:rPr lang="tr-TR" sz="2400" b="1" dirty="0"/>
              <a:t>Yukarıda belirtilen imalat artıkları, işletmelerin asıl üretim konusunu teşkil etmemekte, asıl ürünlerin imalatı sırasında fire veya atık olarak ortaya çıkmaktadır</a:t>
            </a:r>
            <a:r>
              <a:rPr lang="tr-TR" sz="2400" b="1" dirty="0">
                <a:solidFill>
                  <a:srgbClr val="FF0000"/>
                </a:solidFill>
              </a:rPr>
              <a:t>. Satışa konu olsalar dahi, işletmenin amacı bu fire ve atıkları imal etmek olmadığından, gelir ve kurumlar vergisi uygulamasında bunlara ayrıca bir maliyet izafe edilmemektedir. </a:t>
            </a:r>
          </a:p>
          <a:p>
            <a:pPr algn="just"/>
            <a:r>
              <a:rPr lang="tr-TR" sz="2400" b="1" dirty="0"/>
              <a:t>Bu durumda, yukarıda sayılan imalat artıkları için yüklenilen bir KDV de söz konusu olmayacaktır. </a:t>
            </a:r>
          </a:p>
          <a:p>
            <a:pPr algn="just"/>
            <a:r>
              <a:rPr lang="tr-TR" sz="2400" b="1" dirty="0">
                <a:solidFill>
                  <a:srgbClr val="FF0000"/>
                </a:solidFill>
                <a:effectLst>
                  <a:outerShdw blurRad="38100" dist="38100" dir="2700000" algn="tl">
                    <a:srgbClr val="000000">
                      <a:alpha val="43137"/>
                    </a:srgbClr>
                  </a:outerShdw>
                </a:effectLst>
              </a:rPr>
              <a:t>Bu nedenle sözü edilen imalat artıkları için, "Yüklenilen KDV" hesaplanmak suretiyle teslim edildikleri dönemde KDV Beyannamesinin 30. satırında beyan yapılmasına gerek bulunmamaktadır. </a:t>
            </a:r>
          </a:p>
          <a:p>
            <a:pPr algn="ctr"/>
            <a:endParaRPr lang="tr-TR" dirty="0"/>
          </a:p>
        </p:txBody>
      </p:sp>
    </p:spTree>
    <p:extLst>
      <p:ext uri="{BB962C8B-B14F-4D97-AF65-F5344CB8AC3E}">
        <p14:creationId xmlns:p14="http://schemas.microsoft.com/office/powerpoint/2010/main" val="1452038622"/>
      </p:ext>
    </p:extLst>
  </p:cSld>
  <p:clrMapOvr>
    <a:masterClrMapping/>
  </p:clrMapOvr>
  <p:transition spd="slow">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52596" y="0"/>
            <a:ext cx="9644098" cy="811468"/>
          </a:xfrm>
        </p:spPr>
        <p:txBody>
          <a:bodyPr>
            <a:normAutofit/>
          </a:bodyPr>
          <a:lstStyle/>
          <a:p>
            <a:r>
              <a:rPr lang="tr-TR" sz="3600" b="1" dirty="0">
                <a:solidFill>
                  <a:srgbClr val="FF0000"/>
                </a:solidFill>
              </a:rPr>
              <a:t>FİRE SAYILMAYAN İKTİSADİ KIYMETLER</a:t>
            </a:r>
          </a:p>
        </p:txBody>
      </p:sp>
      <p:sp>
        <p:nvSpPr>
          <p:cNvPr id="4" name="3 Slayt Numarası Yer Tutucusu"/>
          <p:cNvSpPr>
            <a:spLocks noGrp="1"/>
          </p:cNvSpPr>
          <p:nvPr>
            <p:ph type="sldNum" sz="quarter" idx="12"/>
          </p:nvPr>
        </p:nvSpPr>
        <p:spPr/>
        <p:txBody>
          <a:bodyPr/>
          <a:lstStyle/>
          <a:p>
            <a:fld id="{FD007806-E202-4D1D-9C40-9653F041FDCC}" type="slidenum">
              <a:rPr lang="tr-TR" smtClean="0"/>
              <a:pPr/>
              <a:t>15</a:t>
            </a:fld>
            <a:endParaRPr lang="tr-TR"/>
          </a:p>
        </p:txBody>
      </p:sp>
      <p:sp>
        <p:nvSpPr>
          <p:cNvPr id="5" name="4 Dikey Kaydırma"/>
          <p:cNvSpPr/>
          <p:nvPr/>
        </p:nvSpPr>
        <p:spPr>
          <a:xfrm>
            <a:off x="1483392" y="1124744"/>
            <a:ext cx="10517263" cy="5614484"/>
          </a:xfrm>
          <a:prstGeom prst="wedgeRectCallout">
            <a:avLst/>
          </a:prstGeom>
          <a:solidFill>
            <a:srgbClr val="92D050"/>
          </a:solidFill>
          <a:ln>
            <a:solidFill>
              <a:schemeClr val="accent1">
                <a:lumMod val="40000"/>
                <a:lumOff val="60000"/>
              </a:schemeClr>
            </a:solidFill>
          </a:ln>
          <a:scene3d>
            <a:camera prst="perspectiveRight"/>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algn="just"/>
            <a:endParaRPr lang="tr-TR" sz="2200" b="1" dirty="0">
              <a:solidFill>
                <a:schemeClr val="bg1"/>
              </a:solidFill>
            </a:endParaRPr>
          </a:p>
          <a:p>
            <a:pPr algn="just"/>
            <a:endParaRPr lang="tr-TR" sz="2200" b="1" dirty="0">
              <a:solidFill>
                <a:schemeClr val="bg1"/>
              </a:solidFill>
            </a:endParaRPr>
          </a:p>
          <a:p>
            <a:pPr algn="just"/>
            <a:endParaRPr lang="tr-TR" sz="2200" b="1" dirty="0">
              <a:solidFill>
                <a:schemeClr val="bg1"/>
              </a:solidFill>
            </a:endParaRPr>
          </a:p>
          <a:p>
            <a:pPr algn="just"/>
            <a:endParaRPr lang="tr-TR" sz="2200" b="1" dirty="0">
              <a:solidFill>
                <a:schemeClr val="bg1"/>
              </a:solidFill>
            </a:endParaRPr>
          </a:p>
          <a:p>
            <a:pPr algn="just"/>
            <a:endParaRPr lang="tr-TR" sz="2200" b="1" dirty="0">
              <a:solidFill>
                <a:schemeClr val="bg1"/>
              </a:solidFill>
            </a:endParaRPr>
          </a:p>
          <a:p>
            <a:pPr algn="just"/>
            <a:r>
              <a:rPr lang="tr-TR" sz="2200" b="1" dirty="0">
                <a:solidFill>
                  <a:schemeClr val="bg1"/>
                </a:solidFill>
              </a:rPr>
              <a:t>Üretilen malın bünyesine  giren ilk madde ve malzemelerde </a:t>
            </a:r>
            <a:r>
              <a:rPr lang="tr-TR" sz="2200" dirty="0">
                <a:ln w="0"/>
                <a:solidFill>
                  <a:schemeClr val="tx1"/>
                </a:solidFill>
                <a:effectLst>
                  <a:outerShdw blurRad="38100" dist="19050" dir="2700000" algn="tl" rotWithShape="0">
                    <a:schemeClr val="dk1">
                      <a:alpha val="40000"/>
                    </a:schemeClr>
                  </a:outerShdw>
                </a:effectLst>
              </a:rPr>
              <a:t>üretim sırasında ortaya çıkan ve hurda değeri bulunduğu  ifade edilen  kıymetler nevine göre  üretim artığı, tali ürün veya yan ürün vasfına sahip olmaları veya ekonomik bir değer taşımaları durumunda  "fire"  kapsamında değerlendirilmeleri mümkün bulunmamaktadır.</a:t>
            </a:r>
          </a:p>
          <a:p>
            <a:pPr algn="just"/>
            <a:endParaRPr lang="tr-TR" sz="2200" b="1" dirty="0">
              <a:solidFill>
                <a:schemeClr val="bg1"/>
              </a:solidFill>
            </a:endParaRPr>
          </a:p>
          <a:p>
            <a:pPr algn="just"/>
            <a:r>
              <a:rPr lang="tr-TR" sz="2200" b="1" dirty="0">
                <a:solidFill>
                  <a:schemeClr val="bg1"/>
                </a:solidFill>
              </a:rPr>
              <a:t>Stokta bekleme esnasında paslanma, kırılma, bozulma veya üretiminde kullanılacağı aracın veya modelinin üretimden kalkması v.b. nedenlerle kullanım özelliğini yitirmesi nedeniyle hurda malzeme olarak satışı düşünülen hammadde / malzemelerin de "fire" kapsamında değerlendirilmesi mümkün bulunmamaktadır.</a:t>
            </a:r>
          </a:p>
          <a:p>
            <a:pPr algn="just"/>
            <a:endParaRPr lang="tr-TR" sz="2200" b="1" dirty="0">
              <a:solidFill>
                <a:schemeClr val="bg1"/>
              </a:solidFill>
            </a:endParaRPr>
          </a:p>
          <a:p>
            <a:pPr algn="just"/>
            <a:r>
              <a:rPr lang="tr-TR" sz="2200" b="1" dirty="0">
                <a:solidFill>
                  <a:schemeClr val="bg1"/>
                </a:solidFill>
              </a:rPr>
              <a:t>Bu nitelikteki kıymetlerin Vergi Usul Kanununun 278 inci maddesi gereğince </a:t>
            </a:r>
            <a:r>
              <a:rPr lang="tr-TR" sz="2200" b="1" i="1" dirty="0">
                <a:ln w="0"/>
                <a:solidFill>
                  <a:schemeClr val="tx1"/>
                </a:solidFill>
                <a:effectLst>
                  <a:outerShdw blurRad="38100" dist="19050" dir="2700000" algn="tl" rotWithShape="0">
                    <a:schemeClr val="dk1">
                      <a:alpha val="40000"/>
                    </a:schemeClr>
                  </a:outerShdw>
                </a:effectLst>
              </a:rPr>
              <a:t>değeri düşen mallar kapsamında değerlendirilmek suretiyle, değer tespiti için Takdir Komisyonuna müracaat edilmesi ve komisyon kararı uyarınca işlem tesis edilmesi gerekmektedir.</a:t>
            </a:r>
          </a:p>
          <a:p>
            <a:pPr algn="just"/>
            <a:endParaRPr lang="tr-TR" sz="2200" i="1" dirty="0">
              <a:solidFill>
                <a:srgbClr val="FF0000"/>
              </a:solidFill>
            </a:endParaRPr>
          </a:p>
          <a:p>
            <a:pPr algn="just"/>
            <a:endParaRPr lang="tr-TR" sz="2200" i="1" dirty="0">
              <a:solidFill>
                <a:srgbClr val="FF0000"/>
              </a:solidFill>
            </a:endParaRPr>
          </a:p>
          <a:p>
            <a:pPr algn="just"/>
            <a:endParaRPr lang="tr-TR" sz="2200" i="1" dirty="0">
              <a:solidFill>
                <a:srgbClr val="FF0000"/>
              </a:solidFill>
            </a:endParaRPr>
          </a:p>
          <a:p>
            <a:pPr algn="just"/>
            <a:endParaRPr lang="tr-TR" sz="2200" i="1" dirty="0">
              <a:solidFill>
                <a:srgbClr val="FF0000"/>
              </a:solidFill>
            </a:endParaRPr>
          </a:p>
          <a:p>
            <a:pPr algn="just"/>
            <a:endParaRPr lang="tr-TR" sz="2200" i="1" dirty="0">
              <a:solidFill>
                <a:srgbClr val="FF0000"/>
              </a:solidFill>
            </a:endParaRPr>
          </a:p>
        </p:txBody>
      </p:sp>
    </p:spTree>
  </p:cSld>
  <p:clrMapOvr>
    <a:masterClrMapping/>
  </p:clrMapOvr>
  <p:transition spd="slow">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52662" y="0"/>
            <a:ext cx="7772400" cy="914400"/>
          </a:xfrm>
        </p:spPr>
        <p:txBody>
          <a:bodyPr/>
          <a:lstStyle/>
          <a:p>
            <a:r>
              <a:rPr lang="tr-TR" dirty="0" smtClean="0"/>
              <a:t>60 NO’LU KDV SİRKÜLERİ</a:t>
            </a:r>
            <a:endParaRPr lang="tr-TR"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16</a:t>
            </a:fld>
            <a:endParaRPr lang="tr-TR"/>
          </a:p>
        </p:txBody>
      </p:sp>
      <p:sp>
        <p:nvSpPr>
          <p:cNvPr id="4" name="3 Tek Köşesi Kesik Dikdörtgen"/>
          <p:cNvSpPr/>
          <p:nvPr/>
        </p:nvSpPr>
        <p:spPr>
          <a:xfrm>
            <a:off x="1815003" y="890024"/>
            <a:ext cx="9688020" cy="6000768"/>
          </a:xfrm>
          <a:prstGeom prst="foldedCorne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tr-TR" sz="2000" b="1" dirty="0"/>
              <a:t>"</a:t>
            </a:r>
            <a:r>
              <a:rPr lang="tr-TR" sz="2200" b="1" dirty="0"/>
              <a:t>Malın tamamen yok olmaması, ancak değerinde önemli derecede düşüklük meydana gelmesi halinde malın zayi olması hükümleri geçerli olmayacaktır. Bu durumda malların zayi olması değil, düşük bedelle veya zararına satışı söz konusu olacağından, bu malların iktisabı dolayısıyla yüklenilen KDV'nin indirim konusu yapılabileceği tabiidir." açıklamasına yer verilmiş,</a:t>
            </a:r>
          </a:p>
          <a:p>
            <a:pPr algn="just"/>
            <a:r>
              <a:rPr lang="tr-TR" sz="2200" b="1" i="1" dirty="0">
                <a:solidFill>
                  <a:srgbClr val="FFFF00"/>
                </a:solidFill>
                <a:effectLst>
                  <a:outerShdw blurRad="38100" dist="38100" dir="2700000" algn="tl">
                    <a:srgbClr val="000000">
                      <a:alpha val="43137"/>
                    </a:srgbClr>
                  </a:outerShdw>
                </a:effectLst>
              </a:rPr>
              <a:t>            - Üretim esnasında renginde problem olan giyeceklerin,</a:t>
            </a:r>
          </a:p>
          <a:p>
            <a:pPr algn="just"/>
            <a:r>
              <a:rPr lang="tr-TR" sz="2200" b="1" i="1" dirty="0">
                <a:solidFill>
                  <a:srgbClr val="FFFF00"/>
                </a:solidFill>
                <a:effectLst>
                  <a:outerShdw blurRad="38100" dist="38100" dir="2700000" algn="tl">
                    <a:srgbClr val="000000">
                      <a:alpha val="43137"/>
                    </a:srgbClr>
                  </a:outerShdw>
                </a:effectLst>
              </a:rPr>
              <a:t>            - Yangın sonucu tamamen yok olmayan ve ekonomik değeri olan yedek parça ve malzemelerin</a:t>
            </a:r>
          </a:p>
          <a:p>
            <a:pPr algn="just"/>
            <a:r>
              <a:rPr lang="tr-TR" sz="2200" b="1" i="1" dirty="0">
                <a:solidFill>
                  <a:srgbClr val="FFFF00"/>
                </a:solidFill>
                <a:effectLst>
                  <a:outerShdw blurRad="38100" dist="38100" dir="2700000" algn="tl">
                    <a:srgbClr val="000000">
                      <a:alpha val="43137"/>
                    </a:srgbClr>
                  </a:outerShdw>
                </a:effectLst>
              </a:rPr>
              <a:t>            daha düşük bir fiyatla satılması halinde, bunlar nedeniyle yüklenilen KDV'nin tamamı indirim konusu yapılabileceği örnek verilerek açıklanmıştır.           </a:t>
            </a:r>
          </a:p>
          <a:p>
            <a:pPr algn="just"/>
            <a:endParaRPr lang="tr-TR" sz="2200" b="1" dirty="0" smtClean="0"/>
          </a:p>
          <a:p>
            <a:pPr algn="just"/>
            <a:r>
              <a:rPr lang="tr-TR" sz="2200" b="1" dirty="0" smtClean="0"/>
              <a:t>Ancak</a:t>
            </a:r>
            <a:r>
              <a:rPr lang="tr-TR" sz="2200" b="1" dirty="0"/>
              <a:t>, üretim sırasında ortaya çıkan kıymetlerin üretim artığı, tali ürün veya yan ürün vasfına sahip olmamaları ve ekonomik bir değer taşımamaları durumunda ise  bunların "fire"  kapsamında </a:t>
            </a:r>
            <a:r>
              <a:rPr lang="tr-TR" sz="2200" b="1" dirty="0" smtClean="0"/>
              <a:t>değerlendirilecektir.</a:t>
            </a:r>
            <a:endParaRPr lang="tr-TR" sz="2200" b="1" dirty="0"/>
          </a:p>
          <a:p>
            <a:pPr algn="just"/>
            <a:endParaRPr lang="tr-TR" sz="2200" b="1" dirty="0"/>
          </a:p>
          <a:p>
            <a:pPr algn="just"/>
            <a:endParaRPr lang="tr-TR" sz="2200" b="1" dirty="0"/>
          </a:p>
          <a:p>
            <a:pPr algn="just"/>
            <a:endParaRPr lang="tr-TR" sz="2200" b="1" dirty="0"/>
          </a:p>
          <a:p>
            <a:pPr algn="just"/>
            <a:endParaRPr lang="tr-TR" sz="2200" b="1" dirty="0"/>
          </a:p>
          <a:p>
            <a:pPr algn="just"/>
            <a:endParaRPr lang="tr-TR" sz="2200" b="1" dirty="0"/>
          </a:p>
        </p:txBody>
      </p:sp>
    </p:spTree>
  </p:cSld>
  <p:clrMapOvr>
    <a:masterClrMapping/>
  </p:clrMapOvr>
  <p:transition spd="slow">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52596" y="260648"/>
            <a:ext cx="8715404" cy="1165816"/>
          </a:xfrm>
        </p:spPr>
        <p:txBody>
          <a:bodyPr>
            <a:normAutofit/>
          </a:bodyPr>
          <a:lstStyle/>
          <a:p>
            <a:r>
              <a:rPr lang="tr-TR" b="1" dirty="0" smtClean="0">
                <a:solidFill>
                  <a:srgbClr val="FF0000"/>
                </a:solidFill>
              </a:rPr>
              <a:t>DÖNEMSELLİK İLKESİ VDO İLİŞKİSİ</a:t>
            </a:r>
            <a:endParaRPr lang="tr-TR" b="1" dirty="0">
              <a:solidFill>
                <a:srgbClr val="FF0000"/>
              </a:solidFill>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17</a:t>
            </a:fld>
            <a:endParaRPr lang="tr-TR"/>
          </a:p>
        </p:txBody>
      </p:sp>
      <p:sp>
        <p:nvSpPr>
          <p:cNvPr id="4" name="3 Yuvarlatılmış Dikdörtgen"/>
          <p:cNvSpPr/>
          <p:nvPr/>
        </p:nvSpPr>
        <p:spPr>
          <a:xfrm>
            <a:off x="2024033" y="1428736"/>
            <a:ext cx="9478989" cy="4714908"/>
          </a:xfrm>
          <a:prstGeom prst="foldedCorner">
            <a:avLst/>
          </a:prstGeom>
          <a:ln w="38100">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t"/>
          <a:lstStyle/>
          <a:p>
            <a:pPr algn="just">
              <a:lnSpc>
                <a:spcPct val="100000"/>
              </a:lnSpc>
              <a:spcBef>
                <a:spcPct val="0"/>
              </a:spcBef>
            </a:pPr>
            <a:r>
              <a:rPr lang="tr-TR" sz="2600" b="1" dirty="0">
                <a:solidFill>
                  <a:srgbClr val="FF0000"/>
                </a:solidFill>
              </a:rPr>
              <a:t>Dönemsellik</a:t>
            </a:r>
            <a:r>
              <a:rPr lang="tr-TR" sz="2600" b="1" dirty="0">
                <a:solidFill>
                  <a:schemeClr val="tx1"/>
                </a:solidFill>
              </a:rPr>
              <a:t> ; işletmelerin sınırsız kabul edilen ömrünün belli dönemlere bölünmesi ve her dönemin faaliyet sonuçlarının diğer dönemlerden bağımsız olarak saptanmasıdır. </a:t>
            </a:r>
          </a:p>
          <a:p>
            <a:pPr algn="just">
              <a:lnSpc>
                <a:spcPct val="100000"/>
              </a:lnSpc>
              <a:spcBef>
                <a:spcPct val="0"/>
              </a:spcBef>
            </a:pPr>
            <a:endParaRPr lang="tr-TR" sz="2600" b="1" dirty="0" smtClean="0">
              <a:solidFill>
                <a:schemeClr val="bg1">
                  <a:lumMod val="95000"/>
                  <a:lumOff val="5000"/>
                </a:schemeClr>
              </a:solidFill>
            </a:endParaRPr>
          </a:p>
          <a:p>
            <a:pPr algn="just">
              <a:lnSpc>
                <a:spcPct val="100000"/>
              </a:lnSpc>
              <a:spcBef>
                <a:spcPct val="0"/>
              </a:spcBef>
            </a:pPr>
            <a:r>
              <a:rPr lang="tr-TR" sz="2600" b="1" dirty="0" smtClean="0">
                <a:solidFill>
                  <a:schemeClr val="bg1">
                    <a:lumMod val="95000"/>
                    <a:lumOff val="5000"/>
                  </a:schemeClr>
                </a:solidFill>
              </a:rPr>
              <a:t>Gelir </a:t>
            </a:r>
            <a:r>
              <a:rPr lang="tr-TR" sz="2600" b="1" dirty="0">
                <a:solidFill>
                  <a:schemeClr val="bg1">
                    <a:lumMod val="95000"/>
                    <a:lumOff val="5000"/>
                  </a:schemeClr>
                </a:solidFill>
              </a:rPr>
              <a:t>ve giderlerin tahakkuk esasına göre muhasebeleştirilmesi, hasılat, gelir ve karların aynı döneme ait maliyet, gider ve zararlarla karşılaştırılması dönemsellik ilkesinin sonucudur. VUK uyarınca defterlerin hesap dönemi itibariyle tutulması gerekmektedir.</a:t>
            </a:r>
          </a:p>
        </p:txBody>
      </p:sp>
    </p:spTree>
  </p:cSld>
  <p:clrMapOvr>
    <a:masterClrMapping/>
  </p:clrMapOvr>
  <p:transition spd="slow">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400" y="260648"/>
            <a:ext cx="7772400" cy="1165816"/>
          </a:xfrm>
        </p:spPr>
        <p:txBody>
          <a:bodyPr>
            <a:normAutofit fontScale="90000"/>
          </a:bodyPr>
          <a:lstStyle/>
          <a:p>
            <a:r>
              <a:rPr lang="tr-TR" b="1" dirty="0" smtClean="0"/>
              <a:t>DÖNEM KAPANDIKTAN SONRA GELEN FATURA VB BELGELER</a:t>
            </a:r>
            <a:endParaRPr lang="tr-TR" b="1"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18</a:t>
            </a:fld>
            <a:endParaRPr lang="tr-TR"/>
          </a:p>
        </p:txBody>
      </p:sp>
      <p:sp>
        <p:nvSpPr>
          <p:cNvPr id="4" name="3 Yuvarlatılmış Dikdörtgen"/>
          <p:cNvSpPr/>
          <p:nvPr/>
        </p:nvSpPr>
        <p:spPr>
          <a:xfrm>
            <a:off x="1631505" y="1916832"/>
            <a:ext cx="9871518" cy="4536504"/>
          </a:xfrm>
          <a:prstGeom prst="roundRect">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ct val="100000"/>
              </a:lnSpc>
              <a:spcBef>
                <a:spcPct val="0"/>
              </a:spcBef>
            </a:pPr>
            <a:r>
              <a:rPr lang="tr-TR" sz="2600" b="1" dirty="0">
                <a:solidFill>
                  <a:srgbClr val="FF0000"/>
                </a:solidFill>
              </a:rPr>
              <a:t>Örneğin, (A) işletmesinin </a:t>
            </a:r>
            <a:r>
              <a:rPr lang="tr-TR" sz="2600" b="1" dirty="0" smtClean="0">
                <a:solidFill>
                  <a:srgbClr val="FF0000"/>
                </a:solidFill>
              </a:rPr>
              <a:t>2013 </a:t>
            </a:r>
            <a:r>
              <a:rPr lang="tr-TR" sz="2600" b="1" dirty="0">
                <a:solidFill>
                  <a:srgbClr val="FF0000"/>
                </a:solidFill>
              </a:rPr>
              <a:t>yılına ilişkin yapmış olduğu bir gidere ilişkin fatura işletmeye  </a:t>
            </a:r>
            <a:r>
              <a:rPr lang="tr-TR" sz="2600" b="1" dirty="0" smtClean="0">
                <a:solidFill>
                  <a:srgbClr val="FF0000"/>
                </a:solidFill>
              </a:rPr>
              <a:t>10 </a:t>
            </a:r>
            <a:r>
              <a:rPr lang="tr-TR" sz="2600" b="1" dirty="0">
                <a:solidFill>
                  <a:srgbClr val="FF0000"/>
                </a:solidFill>
              </a:rPr>
              <a:t>Şubat </a:t>
            </a:r>
            <a:r>
              <a:rPr lang="tr-TR" sz="2600" b="1" dirty="0" smtClean="0">
                <a:solidFill>
                  <a:srgbClr val="FF0000"/>
                </a:solidFill>
              </a:rPr>
              <a:t>2014 </a:t>
            </a:r>
            <a:r>
              <a:rPr lang="tr-TR" sz="2600" b="1" dirty="0">
                <a:solidFill>
                  <a:srgbClr val="FF0000"/>
                </a:solidFill>
              </a:rPr>
              <a:t>tarihinde gelmiş ve söz konusu fatura </a:t>
            </a:r>
            <a:r>
              <a:rPr lang="tr-TR" sz="2600" b="1" dirty="0" smtClean="0">
                <a:solidFill>
                  <a:srgbClr val="FF0000"/>
                </a:solidFill>
              </a:rPr>
              <a:t>12 Şubat 2014 </a:t>
            </a:r>
            <a:r>
              <a:rPr lang="tr-TR" sz="2600" b="1" dirty="0">
                <a:solidFill>
                  <a:srgbClr val="FF0000"/>
                </a:solidFill>
              </a:rPr>
              <a:t>tarihinde </a:t>
            </a:r>
            <a:r>
              <a:rPr lang="tr-TR" sz="2600" b="1" dirty="0" smtClean="0">
                <a:solidFill>
                  <a:srgbClr val="FF0000"/>
                </a:solidFill>
              </a:rPr>
              <a:t>2014 </a:t>
            </a:r>
            <a:r>
              <a:rPr lang="tr-TR" sz="2600" b="1" dirty="0">
                <a:solidFill>
                  <a:srgbClr val="FF0000"/>
                </a:solidFill>
              </a:rPr>
              <a:t>yılı defterlerine kaydedilmiştir</a:t>
            </a:r>
            <a:r>
              <a:rPr lang="tr-TR" sz="2600" b="1" dirty="0" smtClean="0">
                <a:solidFill>
                  <a:srgbClr val="FF0000"/>
                </a:solidFill>
              </a:rPr>
              <a:t>.</a:t>
            </a:r>
          </a:p>
          <a:p>
            <a:pPr algn="just">
              <a:lnSpc>
                <a:spcPct val="100000"/>
              </a:lnSpc>
              <a:spcBef>
                <a:spcPct val="0"/>
              </a:spcBef>
            </a:pPr>
            <a:endParaRPr lang="tr-TR" sz="2600" b="1" dirty="0">
              <a:solidFill>
                <a:srgbClr val="FF0000"/>
              </a:solidFill>
            </a:endParaRPr>
          </a:p>
          <a:p>
            <a:pPr algn="just">
              <a:lnSpc>
                <a:spcPct val="100000"/>
              </a:lnSpc>
              <a:spcBef>
                <a:spcPct val="0"/>
              </a:spcBef>
            </a:pPr>
            <a:r>
              <a:rPr lang="tr-TR" sz="2600" b="1" dirty="0" smtClean="0">
                <a:solidFill>
                  <a:schemeClr val="tx1"/>
                </a:solidFill>
              </a:rPr>
              <a:t>2014 </a:t>
            </a:r>
            <a:r>
              <a:rPr lang="tr-TR" sz="2600" b="1" dirty="0">
                <a:solidFill>
                  <a:schemeClr val="tx1"/>
                </a:solidFill>
              </a:rPr>
              <a:t>yılında kaydedilen bu gider faturası </a:t>
            </a:r>
            <a:r>
              <a:rPr lang="tr-TR" sz="2600" b="1" dirty="0" smtClean="0">
                <a:solidFill>
                  <a:schemeClr val="tx1"/>
                </a:solidFill>
              </a:rPr>
              <a:t>2013 </a:t>
            </a:r>
            <a:r>
              <a:rPr lang="tr-TR" sz="2600" b="1" dirty="0">
                <a:solidFill>
                  <a:schemeClr val="tx1"/>
                </a:solidFill>
              </a:rPr>
              <a:t>yılına ilişkin olduğundan </a:t>
            </a:r>
            <a:r>
              <a:rPr lang="tr-TR" sz="2600" b="1" dirty="0" smtClean="0">
                <a:solidFill>
                  <a:schemeClr val="tx1"/>
                </a:solidFill>
              </a:rPr>
              <a:t>2013 </a:t>
            </a:r>
            <a:r>
              <a:rPr lang="tr-TR" sz="2600" b="1" dirty="0">
                <a:solidFill>
                  <a:schemeClr val="tx1"/>
                </a:solidFill>
              </a:rPr>
              <a:t>yılına ilişkin  vergi matrahı </a:t>
            </a:r>
            <a:r>
              <a:rPr lang="tr-TR" sz="2600" b="1" dirty="0" smtClean="0">
                <a:solidFill>
                  <a:schemeClr val="tx1"/>
                </a:solidFill>
              </a:rPr>
              <a:t>hesaplanırken Beyannamede </a:t>
            </a:r>
            <a:r>
              <a:rPr lang="tr-TR" sz="2600" b="1" dirty="0">
                <a:solidFill>
                  <a:schemeClr val="tx1"/>
                </a:solidFill>
              </a:rPr>
              <a:t>ticari kardan indirilmelidir. Beyanname </a:t>
            </a:r>
            <a:r>
              <a:rPr lang="tr-TR" sz="2600" b="1" dirty="0" smtClean="0">
                <a:solidFill>
                  <a:schemeClr val="tx1"/>
                </a:solidFill>
              </a:rPr>
              <a:t>üzerinden </a:t>
            </a:r>
            <a:r>
              <a:rPr lang="tr-TR" sz="2600" b="1" dirty="0">
                <a:solidFill>
                  <a:schemeClr val="tx1"/>
                </a:solidFill>
              </a:rPr>
              <a:t>indirilen bu tutarın </a:t>
            </a:r>
            <a:r>
              <a:rPr lang="tr-TR" sz="2600" b="1" dirty="0" smtClean="0">
                <a:solidFill>
                  <a:schemeClr val="tx1"/>
                </a:solidFill>
              </a:rPr>
              <a:t>2014 </a:t>
            </a:r>
            <a:r>
              <a:rPr lang="tr-TR" sz="2600" b="1" dirty="0">
                <a:solidFill>
                  <a:schemeClr val="tx1"/>
                </a:solidFill>
              </a:rPr>
              <a:t>yılı </a:t>
            </a:r>
            <a:r>
              <a:rPr lang="tr-TR" sz="2600" b="1" dirty="0" smtClean="0">
                <a:solidFill>
                  <a:schemeClr val="tx1"/>
                </a:solidFill>
              </a:rPr>
              <a:t>beyannamesinde (Geçici Vergi Dahil) </a:t>
            </a:r>
            <a:r>
              <a:rPr lang="tr-TR" sz="2600" b="1" dirty="0">
                <a:solidFill>
                  <a:schemeClr val="tx1"/>
                </a:solidFill>
              </a:rPr>
              <a:t>ise ticari kara ilave </a:t>
            </a:r>
            <a:r>
              <a:rPr lang="tr-TR" sz="2600" b="1" dirty="0" smtClean="0">
                <a:solidFill>
                  <a:schemeClr val="tx1"/>
                </a:solidFill>
              </a:rPr>
              <a:t>edilmelidir.</a:t>
            </a:r>
            <a:endParaRPr lang="tr-TR" sz="2600" b="1" dirty="0">
              <a:solidFill>
                <a:schemeClr val="tx1"/>
              </a:solidFill>
            </a:endParaRPr>
          </a:p>
        </p:txBody>
      </p:sp>
    </p:spTree>
  </p:cSld>
  <p:clrMapOvr>
    <a:masterClrMapping/>
  </p:clrMapOvr>
  <p:transition spd="slow">
    <p:newsfla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47389"/>
            <a:ext cx="10018713" cy="1519064"/>
          </a:xfrm>
        </p:spPr>
        <p:txBody>
          <a:bodyPr>
            <a:normAutofit/>
          </a:bodyPr>
          <a:lstStyle/>
          <a:p>
            <a:r>
              <a:rPr lang="tr-TR" sz="3200" b="1" dirty="0">
                <a:solidFill>
                  <a:srgbClr val="FF0000"/>
                </a:solidFill>
              </a:rPr>
              <a:t>FATURASI </a:t>
            </a:r>
            <a:r>
              <a:rPr lang="tr-TR" sz="3200" b="1" dirty="0" smtClean="0">
                <a:solidFill>
                  <a:srgbClr val="FF0000"/>
                </a:solidFill>
              </a:rPr>
              <a:t>2013 </a:t>
            </a:r>
            <a:r>
              <a:rPr lang="tr-TR" sz="3200" b="1" dirty="0">
                <a:solidFill>
                  <a:srgbClr val="FF0000"/>
                </a:solidFill>
              </a:rPr>
              <a:t>YILINDA DÜZENLENEN ANCAK, </a:t>
            </a:r>
            <a:r>
              <a:rPr lang="tr-TR" sz="3200" b="1" dirty="0" smtClean="0">
                <a:solidFill>
                  <a:srgbClr val="FF0000"/>
                </a:solidFill>
              </a:rPr>
              <a:t>2014 </a:t>
            </a:r>
            <a:r>
              <a:rPr lang="tr-TR" sz="3200" b="1" dirty="0">
                <a:solidFill>
                  <a:srgbClr val="FF0000"/>
                </a:solidFill>
              </a:rPr>
              <a:t>YILINDA İHRAÇ EDİLEN MALLAR</a:t>
            </a:r>
          </a:p>
        </p:txBody>
      </p:sp>
      <p:sp>
        <p:nvSpPr>
          <p:cNvPr id="5" name="4 Slayt Numarası Yer Tutucusu"/>
          <p:cNvSpPr>
            <a:spLocks noGrp="1"/>
          </p:cNvSpPr>
          <p:nvPr>
            <p:ph type="sldNum" sz="quarter" idx="12"/>
          </p:nvPr>
        </p:nvSpPr>
        <p:spPr/>
        <p:txBody>
          <a:bodyPr/>
          <a:lstStyle/>
          <a:p>
            <a:fld id="{FD007806-E202-4D1D-9C40-9653F041FDCC}" type="slidenum">
              <a:rPr lang="tr-TR" smtClean="0"/>
              <a:pPr/>
              <a:t>19</a:t>
            </a:fld>
            <a:endParaRPr lang="tr-TR"/>
          </a:p>
        </p:txBody>
      </p:sp>
      <p:sp>
        <p:nvSpPr>
          <p:cNvPr id="4" name="3 Dikdörtgen"/>
          <p:cNvSpPr/>
          <p:nvPr/>
        </p:nvSpPr>
        <p:spPr>
          <a:xfrm>
            <a:off x="1807366" y="1916832"/>
            <a:ext cx="9649072" cy="4464496"/>
          </a:xfrm>
          <a:prstGeom prst="flowChartPunchedTape">
            <a:avLst/>
          </a:prstGeom>
          <a:solidFill>
            <a:schemeClr val="accent6">
              <a:lumMod val="75000"/>
            </a:schemeClr>
          </a:solidFill>
          <a:scene3d>
            <a:camera prst="isometricOffAxis2Left"/>
            <a:lightRig rig="threePt" dir="t"/>
          </a:scene3d>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just"/>
            <a:r>
              <a:rPr lang="tr-TR" dirty="0"/>
              <a:t> </a:t>
            </a:r>
            <a:r>
              <a:rPr lang="tr-TR" sz="2800" b="1" dirty="0"/>
              <a:t>ihracat işlemlerinde </a:t>
            </a:r>
            <a:r>
              <a:rPr lang="tr-TR" sz="2800" b="1" dirty="0" smtClean="0"/>
              <a:t>KDVK, ÖTVK, GVK </a:t>
            </a:r>
            <a:r>
              <a:rPr lang="tr-TR" sz="2800" b="1" dirty="0"/>
              <a:t>ve KVK yönünden vergiyi doğuran olay, satışa konu olan malın fiilen ihraç edildiği tarihte gerçekleşmekte olup, satış akdi bu tarihte tamamlanmış olmaktadır.</a:t>
            </a:r>
          </a:p>
          <a:p>
            <a:pPr algn="just"/>
            <a:endParaRPr lang="tr-TR" sz="2800" b="1" dirty="0"/>
          </a:p>
          <a:p>
            <a:pPr algn="just"/>
            <a:r>
              <a:rPr lang="tr-TR" sz="2800" b="1" dirty="0"/>
              <a:t>Dolayısıyla, </a:t>
            </a:r>
            <a:r>
              <a:rPr lang="tr-TR" sz="2800" b="1" dirty="0" smtClean="0"/>
              <a:t>2014 </a:t>
            </a:r>
            <a:r>
              <a:rPr lang="tr-TR" sz="2800" b="1" dirty="0"/>
              <a:t>yılı geliri olarak kayıtlara alınacaktır.</a:t>
            </a:r>
          </a:p>
        </p:txBody>
      </p:sp>
    </p:spTree>
  </p:cSld>
  <p:clrMapOvr>
    <a:masterClrMapping/>
  </p:clrMapOvr>
  <p:transition spd="slow">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72279" y="5517232"/>
            <a:ext cx="8930747" cy="731167"/>
          </a:xfrm>
        </p:spPr>
        <p:txBody>
          <a:bodyPr/>
          <a:lstStyle/>
          <a:p>
            <a:r>
              <a:rPr lang="tr-TR" b="1" dirty="0" smtClean="0"/>
              <a:t>31.12.2013 TARİHLİ DEĞERLEME</a:t>
            </a:r>
            <a:endParaRPr lang="tr-TR" b="1"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2</a:t>
            </a:fld>
            <a:endParaRPr lang="tr-TR"/>
          </a:p>
        </p:txBody>
      </p:sp>
      <p:sp>
        <p:nvSpPr>
          <p:cNvPr id="4" name="3 Oval"/>
          <p:cNvSpPr/>
          <p:nvPr/>
        </p:nvSpPr>
        <p:spPr>
          <a:xfrm>
            <a:off x="1199456" y="548680"/>
            <a:ext cx="10303567" cy="4824536"/>
          </a:xfrm>
          <a:prstGeom prst="ellipse">
            <a:avLst/>
          </a:prstGeom>
        </p:spPr>
        <p:style>
          <a:lnRef idx="3">
            <a:schemeClr val="lt1"/>
          </a:lnRef>
          <a:fillRef idx="1">
            <a:schemeClr val="accent6"/>
          </a:fillRef>
          <a:effectRef idx="1">
            <a:schemeClr val="accent6"/>
          </a:effectRef>
          <a:fontRef idx="minor">
            <a:schemeClr val="lt1"/>
          </a:fontRef>
        </p:style>
        <p:txBody>
          <a:bodyPr rtlCol="0" anchor="t"/>
          <a:lstStyle/>
          <a:p>
            <a:pPr algn="ctr"/>
            <a:r>
              <a:rPr lang="tr-TR" sz="2100" b="1" dirty="0" smtClean="0">
                <a:solidFill>
                  <a:schemeClr val="bg1"/>
                </a:solidFill>
              </a:rPr>
              <a:t>31.12.2013 </a:t>
            </a:r>
            <a:r>
              <a:rPr lang="tr-TR" sz="2100" b="1" dirty="0">
                <a:solidFill>
                  <a:schemeClr val="bg1"/>
                </a:solidFill>
              </a:rPr>
              <a:t>TARİHLİ MALİ TABLOLAR VUK HÜKÜMLERİNE GÖRE DÜZENLENECEĞİNDEN DEĞERLEME İŞLEMLERİ DE BU KANUN HÜKÜMLERİNE GÖRE YÜRÜTÜLECEKTİR</a:t>
            </a:r>
            <a:r>
              <a:rPr lang="tr-TR" sz="2100" b="1" dirty="0" smtClean="0">
                <a:solidFill>
                  <a:schemeClr val="bg1"/>
                </a:solidFill>
              </a:rPr>
              <a:t>.</a:t>
            </a:r>
          </a:p>
          <a:p>
            <a:pPr algn="ctr"/>
            <a:endParaRPr lang="tr-TR" sz="2100" b="1" dirty="0" smtClean="0">
              <a:solidFill>
                <a:schemeClr val="bg2">
                  <a:lumMod val="10000"/>
                </a:schemeClr>
              </a:solidFill>
            </a:endParaRPr>
          </a:p>
          <a:p>
            <a:pPr algn="ctr"/>
            <a:endParaRPr lang="tr-TR" sz="2100" b="1" dirty="0">
              <a:solidFill>
                <a:schemeClr val="bg2">
                  <a:lumMod val="10000"/>
                </a:schemeClr>
              </a:solidFill>
            </a:endParaRPr>
          </a:p>
          <a:p>
            <a:pPr algn="ctr"/>
            <a:endParaRPr lang="tr-TR" sz="2100" b="1" dirty="0" smtClean="0">
              <a:solidFill>
                <a:schemeClr val="bg2">
                  <a:lumMod val="10000"/>
                </a:schemeClr>
              </a:solidFill>
            </a:endParaRPr>
          </a:p>
          <a:p>
            <a:pPr algn="ctr"/>
            <a:r>
              <a:rPr lang="tr-TR" sz="2100" b="1" dirty="0" smtClean="0">
                <a:solidFill>
                  <a:schemeClr val="bg2">
                    <a:lumMod val="10000"/>
                  </a:schemeClr>
                </a:solidFill>
              </a:rPr>
              <a:t>Bağımsız Denetime Tabi Şirketler Ayrıca, 6102 Sayılı TTK Hükümlerine göre Muhasebe ve Raporlama Standartlarına Göre Finansal Tabloları da Düzenleyeceklerdir.</a:t>
            </a:r>
            <a:endParaRPr lang="tr-TR" sz="2100" b="1" dirty="0">
              <a:solidFill>
                <a:schemeClr val="bg2">
                  <a:lumMod val="10000"/>
                </a:schemeClr>
              </a:solidFill>
            </a:endParaRPr>
          </a:p>
        </p:txBody>
      </p:sp>
    </p:spTree>
  </p:cSld>
  <p:clrMapOvr>
    <a:masterClrMapping/>
  </p:clrMapOvr>
  <p:transition spd="slow">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400" y="260648"/>
            <a:ext cx="7772400" cy="1224136"/>
          </a:xfrm>
        </p:spPr>
        <p:txBody>
          <a:bodyPr>
            <a:normAutofit/>
          </a:bodyPr>
          <a:lstStyle/>
          <a:p>
            <a:pPr algn="just"/>
            <a:r>
              <a:rPr lang="tr-TR" sz="3200" b="1" dirty="0"/>
              <a:t>HASILAT VEYA GİDERİN DÖNEM KAPANDIKTAN SONRA DÜZELTİLMESİ</a:t>
            </a:r>
          </a:p>
        </p:txBody>
      </p:sp>
      <p:sp>
        <p:nvSpPr>
          <p:cNvPr id="6" name="5 Slayt Numarası Yer Tutucusu"/>
          <p:cNvSpPr>
            <a:spLocks noGrp="1"/>
          </p:cNvSpPr>
          <p:nvPr>
            <p:ph type="sldNum" sz="quarter" idx="12"/>
          </p:nvPr>
        </p:nvSpPr>
        <p:spPr/>
        <p:txBody>
          <a:bodyPr/>
          <a:lstStyle/>
          <a:p>
            <a:fld id="{FD007806-E202-4D1D-9C40-9653F041FDCC}" type="slidenum">
              <a:rPr lang="tr-TR" smtClean="0"/>
              <a:pPr/>
              <a:t>20</a:t>
            </a:fld>
            <a:endParaRPr lang="tr-TR"/>
          </a:p>
        </p:txBody>
      </p:sp>
      <p:sp>
        <p:nvSpPr>
          <p:cNvPr id="4" name="3 Paralelkenar"/>
          <p:cNvSpPr/>
          <p:nvPr/>
        </p:nvSpPr>
        <p:spPr>
          <a:xfrm>
            <a:off x="1465754" y="1482527"/>
            <a:ext cx="4644008" cy="4946322"/>
          </a:xfrm>
          <a:prstGeom prst="parallelogram">
            <a:avLst>
              <a:gd name="adj" fmla="val 2163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tr-TR" sz="2400" dirty="0"/>
              <a:t>1- Geçmiş yılda gider yazılan damga vergisinin iade alınması,</a:t>
            </a:r>
          </a:p>
          <a:p>
            <a:pPr algn="just"/>
            <a:r>
              <a:rPr lang="tr-TR" sz="2400" dirty="0"/>
              <a:t>2- Düzenlenen serbest meslek makbuzunun ödenmeden iade edilmesi,</a:t>
            </a:r>
          </a:p>
          <a:p>
            <a:pPr algn="just"/>
            <a:r>
              <a:rPr lang="tr-TR" sz="2400" dirty="0"/>
              <a:t>3- Geçmiş yıla ilişkin stopaj tarhiyatı. Vb…</a:t>
            </a:r>
          </a:p>
          <a:p>
            <a:endParaRPr lang="tr-TR" sz="2400" dirty="0"/>
          </a:p>
          <a:p>
            <a:endParaRPr lang="tr-TR" sz="2400" dirty="0"/>
          </a:p>
        </p:txBody>
      </p:sp>
      <p:sp>
        <p:nvSpPr>
          <p:cNvPr id="5" name="4 Gözyaşı Damlası"/>
          <p:cNvSpPr/>
          <p:nvPr/>
        </p:nvSpPr>
        <p:spPr>
          <a:xfrm>
            <a:off x="5879976" y="1340768"/>
            <a:ext cx="5359560" cy="5184576"/>
          </a:xfrm>
          <a:prstGeom prst="teardrop">
            <a:avLst/>
          </a:prstGeom>
          <a:solidFill>
            <a:schemeClr val="accent6">
              <a:lumMod val="20000"/>
              <a:lumOff val="80000"/>
            </a:schemeClr>
          </a:solidFill>
          <a:scene3d>
            <a:camera prst="perspectiveContrastingRigh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tr-TR" sz="2200" b="1" dirty="0">
                <a:solidFill>
                  <a:schemeClr val="tx1"/>
                </a:solidFill>
              </a:rPr>
              <a:t>Bu işlemlerin sonucunda dönemsellik ilkesi gereği ilgili dönemde meydana gelen </a:t>
            </a:r>
            <a:r>
              <a:rPr lang="tr-TR" sz="2200" b="1" dirty="0" err="1">
                <a:solidFill>
                  <a:schemeClr val="tx1"/>
                </a:solidFill>
              </a:rPr>
              <a:t>VDO’ın</a:t>
            </a:r>
            <a:r>
              <a:rPr lang="tr-TR" sz="2200" b="1" dirty="0">
                <a:solidFill>
                  <a:schemeClr val="tx1"/>
                </a:solidFill>
              </a:rPr>
              <a:t> düzeltilmesi gerekmektedir.</a:t>
            </a:r>
          </a:p>
          <a:p>
            <a:r>
              <a:rPr lang="tr-TR" sz="2200" b="1" dirty="0">
                <a:solidFill>
                  <a:srgbClr val="FF0000"/>
                </a:solidFill>
              </a:rPr>
              <a:t>ANCAK, VUK DA VDO’NUN DÜZELTİLMESİ İLE İLGİLİ</a:t>
            </a:r>
            <a:r>
              <a:rPr lang="tr-TR" sz="2200" b="1" dirty="0">
                <a:solidFill>
                  <a:schemeClr val="bg1">
                    <a:lumMod val="95000"/>
                    <a:lumOff val="5000"/>
                  </a:schemeClr>
                </a:solidFill>
              </a:rPr>
              <a:t> </a:t>
            </a:r>
            <a:r>
              <a:rPr lang="tr-TR" sz="2200" b="1" dirty="0">
                <a:solidFill>
                  <a:srgbClr val="FF0000"/>
                </a:solidFill>
              </a:rPr>
              <a:t>BİR DÜZENLEME BULUNMAMAKTADIR</a:t>
            </a:r>
            <a:r>
              <a:rPr lang="tr-TR" sz="2200" b="1" dirty="0">
                <a:solidFill>
                  <a:schemeClr val="bg1">
                    <a:lumMod val="95000"/>
                    <a:lumOff val="5000"/>
                  </a:schemeClr>
                </a:solidFill>
              </a:rPr>
              <a:t>.</a:t>
            </a:r>
          </a:p>
        </p:txBody>
      </p:sp>
    </p:spTree>
  </p:cSld>
  <p:clrMapOvr>
    <a:masterClrMapping/>
  </p:clrMapOvr>
  <p:transition spd="slow">
    <p:newsfla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31504" y="116632"/>
            <a:ext cx="10018713" cy="648072"/>
          </a:xfrm>
        </p:spPr>
        <p:txBody>
          <a:bodyPr>
            <a:noAutofit/>
          </a:bodyPr>
          <a:lstStyle/>
          <a:p>
            <a:r>
              <a:rPr lang="tr-TR" sz="6000" b="1" dirty="0" smtClean="0">
                <a:solidFill>
                  <a:srgbClr val="FF0000"/>
                </a:solidFill>
              </a:rPr>
              <a:t>ÖRNEK (VDK)</a:t>
            </a:r>
            <a:endParaRPr lang="tr-TR" sz="6000"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21</a:t>
            </a:fld>
            <a:endParaRPr lang="tr-TR"/>
          </a:p>
        </p:txBody>
      </p:sp>
      <p:sp>
        <p:nvSpPr>
          <p:cNvPr id="5" name="Katlanmış Nesne 4"/>
          <p:cNvSpPr/>
          <p:nvPr/>
        </p:nvSpPr>
        <p:spPr>
          <a:xfrm>
            <a:off x="2063552" y="1059632"/>
            <a:ext cx="3744416" cy="4990061"/>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3200" b="1" dirty="0" smtClean="0"/>
              <a:t>2009 yılına ilişkin olarak 2013 yılında yapılan vergi incelemesi sonucunda ücret stopajı nedeniyle tarhiyat yapılmış ve 2013 yılında uzlaşma ile kesinleşmiştir</a:t>
            </a:r>
            <a:endParaRPr lang="tr-TR" sz="3200" b="1" dirty="0"/>
          </a:p>
        </p:txBody>
      </p:sp>
      <p:sp>
        <p:nvSpPr>
          <p:cNvPr id="6" name="Katlanmış Nesne 5"/>
          <p:cNvSpPr/>
          <p:nvPr/>
        </p:nvSpPr>
        <p:spPr>
          <a:xfrm>
            <a:off x="7608168" y="1242195"/>
            <a:ext cx="4392488" cy="4990061"/>
          </a:xfrm>
          <a:prstGeom prst="foldedCorner">
            <a:avLst/>
          </a:prstGeom>
          <a:scene3d>
            <a:camera prst="perspectiveHeroicExtremeRightFacing"/>
            <a:lightRig rig="threePt" dir="t"/>
          </a:scene3d>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tr-TR" sz="3200" b="1" dirty="0" smtClean="0">
                <a:solidFill>
                  <a:srgbClr val="FF0000"/>
                </a:solidFill>
                <a:effectLst>
                  <a:outerShdw blurRad="38100" dist="38100" dir="2700000" algn="tl">
                    <a:srgbClr val="000000">
                      <a:alpha val="43137"/>
                    </a:srgbClr>
                  </a:outerShdw>
                </a:effectLst>
              </a:rPr>
              <a:t>İdarenin görüşü:</a:t>
            </a:r>
          </a:p>
          <a:p>
            <a:pPr algn="just"/>
            <a:r>
              <a:rPr lang="tr-TR" sz="3200" b="1" dirty="0" smtClean="0">
                <a:solidFill>
                  <a:schemeClr val="bg1">
                    <a:lumMod val="95000"/>
                  </a:schemeClr>
                </a:solidFill>
                <a:effectLst>
                  <a:outerShdw blurRad="38100" dist="38100" dir="2700000" algn="tl">
                    <a:srgbClr val="000000">
                      <a:alpha val="43137"/>
                    </a:srgbClr>
                  </a:outerShdw>
                </a:effectLst>
              </a:rPr>
              <a:t>2009 yılı gelir vergisi ya da kurumlar vergisi beyannamesinin düzeltilmesi şeklindedir.</a:t>
            </a:r>
          </a:p>
          <a:p>
            <a:pPr algn="just"/>
            <a:endParaRPr lang="tr-TR" sz="3200" b="1" dirty="0"/>
          </a:p>
        </p:txBody>
      </p:sp>
    </p:spTree>
    <p:extLst>
      <p:ext uri="{BB962C8B-B14F-4D97-AF65-F5344CB8AC3E}">
        <p14:creationId xmlns:p14="http://schemas.microsoft.com/office/powerpoint/2010/main" val="3540854808"/>
      </p:ext>
    </p:extLst>
  </p:cSld>
  <p:clrMapOvr>
    <a:masterClrMapping/>
  </p:clrMapOvr>
  <p:transition spd="slow">
    <p:newsfla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92123" y="260648"/>
            <a:ext cx="10018713" cy="726976"/>
          </a:xfrm>
        </p:spPr>
        <p:txBody>
          <a:bodyPr/>
          <a:lstStyle/>
          <a:p>
            <a:r>
              <a:rPr lang="tr-TR" dirty="0" smtClean="0"/>
              <a:t>GİB ÖZELGE</a:t>
            </a:r>
            <a:endParaRPr lang="tr-TR"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22</a:t>
            </a:fld>
            <a:endParaRPr lang="tr-TR"/>
          </a:p>
        </p:txBody>
      </p:sp>
      <p:sp>
        <p:nvSpPr>
          <p:cNvPr id="4" name="3 Yamuk"/>
          <p:cNvSpPr/>
          <p:nvPr/>
        </p:nvSpPr>
        <p:spPr>
          <a:xfrm>
            <a:off x="2166910" y="1714488"/>
            <a:ext cx="7786710" cy="4357718"/>
          </a:xfrm>
          <a:prstGeom prst="trapezoid">
            <a:avLst>
              <a:gd name="adj" fmla="val 24572"/>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tr-TR" sz="2400" dirty="0">
                <a:solidFill>
                  <a:schemeClr val="bg1"/>
                </a:solidFill>
              </a:rPr>
              <a:t>T</a:t>
            </a:r>
          </a:p>
          <a:p>
            <a:pPr algn="just"/>
            <a:r>
              <a:rPr lang="tr-TR" sz="2400" b="1" dirty="0">
                <a:solidFill>
                  <a:srgbClr val="FF0000"/>
                </a:solidFill>
              </a:rPr>
              <a:t>    Tahsil edilen vekalet ücretinin ilgili kuruma </a:t>
            </a:r>
          </a:p>
          <a:p>
            <a:pPr algn="just"/>
            <a:r>
              <a:rPr lang="tr-TR" sz="2400" b="1" dirty="0">
                <a:solidFill>
                  <a:srgbClr val="FF0000"/>
                </a:solidFill>
              </a:rPr>
              <a:t>    iade edildiğinin geçerli belgelerle ispat </a:t>
            </a:r>
          </a:p>
          <a:p>
            <a:pPr algn="just"/>
            <a:r>
              <a:rPr lang="tr-TR" sz="2400" b="1" dirty="0">
                <a:solidFill>
                  <a:srgbClr val="FF0000"/>
                </a:solidFill>
              </a:rPr>
              <a:t>   edilmesi halinde, daha önce gelir yazılan </a:t>
            </a:r>
          </a:p>
          <a:p>
            <a:pPr algn="just"/>
            <a:r>
              <a:rPr lang="tr-TR" sz="2400" b="1" dirty="0">
                <a:solidFill>
                  <a:srgbClr val="FF0000"/>
                </a:solidFill>
              </a:rPr>
              <a:t>  vekalet ücretinin serbest meslek kazancının </a:t>
            </a:r>
          </a:p>
          <a:p>
            <a:pPr algn="just"/>
            <a:r>
              <a:rPr lang="tr-TR" sz="2400" b="1" dirty="0">
                <a:solidFill>
                  <a:srgbClr val="FF0000"/>
                </a:solidFill>
              </a:rPr>
              <a:t>  tespitinde gider yazılmak suretiyle hasılattan </a:t>
            </a:r>
          </a:p>
          <a:p>
            <a:pPr algn="just"/>
            <a:r>
              <a:rPr lang="tr-TR" sz="2400" b="1" dirty="0">
                <a:solidFill>
                  <a:srgbClr val="FF0000"/>
                </a:solidFill>
              </a:rPr>
              <a:t>indirim konusu yapılması mümkündür.</a:t>
            </a:r>
          </a:p>
          <a:p>
            <a:r>
              <a:rPr lang="tr-TR" sz="2400" b="1" dirty="0">
                <a:solidFill>
                  <a:schemeClr val="tx1"/>
                </a:solidFill>
                <a:effectLst>
                  <a:outerShdw blurRad="38100" dist="38100" dir="2700000" algn="tl">
                    <a:srgbClr val="000000">
                      <a:alpha val="43137"/>
                    </a:srgbClr>
                  </a:outerShdw>
                </a:effectLst>
              </a:rPr>
              <a:t>SONUÇ: DÜZELTMEYE KONU İŞLEMİN </a:t>
            </a:r>
          </a:p>
          <a:p>
            <a:r>
              <a:rPr lang="tr-TR" sz="2400" b="1" dirty="0">
                <a:solidFill>
                  <a:schemeClr val="tx1"/>
                </a:solidFill>
                <a:effectLst>
                  <a:outerShdw blurRad="38100" dist="38100" dir="2700000" algn="tl">
                    <a:srgbClr val="000000">
                      <a:alpha val="43137"/>
                    </a:srgbClr>
                  </a:outerShdw>
                </a:effectLst>
              </a:rPr>
              <a:t>GERÇEKLEŞTİĞİ VERGİLENDİRME DÖNEMİ </a:t>
            </a:r>
          </a:p>
          <a:p>
            <a:r>
              <a:rPr lang="tr-TR" sz="2400" b="1" dirty="0">
                <a:solidFill>
                  <a:schemeClr val="tx1"/>
                </a:solidFill>
                <a:effectLst>
                  <a:outerShdw blurRad="38100" dist="38100" dir="2700000" algn="tl">
                    <a:srgbClr val="000000">
                      <a:alpha val="43137"/>
                    </a:srgbClr>
                  </a:outerShdw>
                </a:effectLst>
              </a:rPr>
              <a:t>KAZANCINDAN İNDİRİLMELİDİR.</a:t>
            </a:r>
          </a:p>
          <a:p>
            <a:pPr algn="just"/>
            <a:endParaRPr lang="tr-TR" sz="2400" b="1" dirty="0">
              <a:solidFill>
                <a:schemeClr val="bg1"/>
              </a:solidFill>
            </a:endParaRPr>
          </a:p>
        </p:txBody>
      </p:sp>
    </p:spTree>
  </p:cSld>
  <p:clrMapOvr>
    <a:masterClrMapping/>
  </p:clrMapOvr>
  <p:transition spd="slow">
    <p:newsfla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60648"/>
            <a:ext cx="8435280" cy="1165816"/>
          </a:xfrm>
        </p:spPr>
        <p:txBody>
          <a:bodyPr>
            <a:normAutofit fontScale="90000"/>
          </a:bodyPr>
          <a:lstStyle/>
          <a:p>
            <a:r>
              <a:rPr lang="tr-TR" b="1" dirty="0" smtClean="0">
                <a:solidFill>
                  <a:srgbClr val="FF0000"/>
                </a:solidFill>
                <a:effectLst>
                  <a:outerShdw blurRad="38100" dist="38100" dir="2700000" algn="tl">
                    <a:srgbClr val="000000">
                      <a:alpha val="43137"/>
                    </a:srgbClr>
                  </a:outerShdw>
                </a:effectLst>
              </a:rPr>
              <a:t>ASLI KAYBOLAN BELGELERE İLİŞKİN GİDER KAYITLARI</a:t>
            </a:r>
            <a:endParaRPr lang="tr-TR" b="1" dirty="0">
              <a:solidFill>
                <a:srgbClr val="FF0000"/>
              </a:solidFill>
              <a:effectLst>
                <a:outerShdw blurRad="38100" dist="38100" dir="2700000" algn="tl">
                  <a:srgbClr val="000000">
                    <a:alpha val="43137"/>
                  </a:srgbClr>
                </a:outerShdw>
              </a:effectLst>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23</a:t>
            </a:fld>
            <a:endParaRPr lang="tr-TR"/>
          </a:p>
        </p:txBody>
      </p:sp>
      <p:sp>
        <p:nvSpPr>
          <p:cNvPr id="4" name="3 Yuvarlatılmış Dikdörtgen"/>
          <p:cNvSpPr/>
          <p:nvPr/>
        </p:nvSpPr>
        <p:spPr>
          <a:xfrm>
            <a:off x="2351584" y="1844824"/>
            <a:ext cx="7776864" cy="45365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tr-TR" sz="2600" b="1" dirty="0"/>
              <a:t>Kaybolan FATURA VB. belgenin yerine kayıtlara uygun noterden tasdikli bir örneğinin </a:t>
            </a:r>
            <a:r>
              <a:rPr lang="tr-TR" sz="2600" b="1" i="1" dirty="0">
                <a:solidFill>
                  <a:srgbClr val="FF0000"/>
                </a:solidFill>
              </a:rPr>
              <a:t>(Bu örnek üzerine, “Zayi olan aynı tarih ve sayıyı taşıyan fatura aslı yerine kullanılmak amacıyla tasdik edilmiştir.” şeklinde noterce şerh düşülmesi gerekir.) </a:t>
            </a:r>
            <a:r>
              <a:rPr lang="tr-TR" sz="2600" b="1" dirty="0"/>
              <a:t>kullanılması mümkün bulunmaktadır. </a:t>
            </a:r>
          </a:p>
          <a:p>
            <a:pPr algn="just"/>
            <a:r>
              <a:rPr lang="tr-TR" sz="2600" b="1" dirty="0"/>
              <a:t>Diğer taraftan muhtelif sebeplerle kaybolan faturanın yerine geçen noter onaylı örneğinin kanuni defterlere kaydedilmesi şartıyla söz konusu faturada bulunan KDV indirilebilecektir.</a:t>
            </a:r>
          </a:p>
        </p:txBody>
      </p:sp>
    </p:spTree>
  </p:cSld>
  <p:clrMapOvr>
    <a:masterClrMapping/>
  </p:clrMapOvr>
  <p:transition spd="slow">
    <p:newsflash/>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95472" y="0"/>
            <a:ext cx="8115328" cy="1025212"/>
          </a:xfrm>
        </p:spPr>
        <p:txBody>
          <a:bodyPr>
            <a:normAutofit fontScale="90000"/>
          </a:bodyPr>
          <a:lstStyle/>
          <a:p>
            <a:pPr algn="ctr"/>
            <a:r>
              <a:rPr lang="tr-TR" sz="3200" b="1" dirty="0"/>
              <a:t>DEĞERLEME SONUCU DOĞAN KUR FARKLARI KDV YE TABİ MİDİR ?</a:t>
            </a:r>
          </a:p>
        </p:txBody>
      </p:sp>
      <p:sp>
        <p:nvSpPr>
          <p:cNvPr id="5" name="4 Slayt Numarası Yer Tutucusu"/>
          <p:cNvSpPr>
            <a:spLocks noGrp="1"/>
          </p:cNvSpPr>
          <p:nvPr>
            <p:ph type="sldNum" sz="quarter" idx="12"/>
          </p:nvPr>
        </p:nvSpPr>
        <p:spPr/>
        <p:txBody>
          <a:bodyPr/>
          <a:lstStyle/>
          <a:p>
            <a:fld id="{FD007806-E202-4D1D-9C40-9653F041FDCC}" type="slidenum">
              <a:rPr lang="tr-TR" smtClean="0"/>
              <a:pPr/>
              <a:t>24</a:t>
            </a:fld>
            <a:endParaRPr lang="tr-TR"/>
          </a:p>
        </p:txBody>
      </p:sp>
      <p:sp>
        <p:nvSpPr>
          <p:cNvPr id="4" name="3 Yuvarlatılmış Dikdörtgen"/>
          <p:cNvSpPr/>
          <p:nvPr/>
        </p:nvSpPr>
        <p:spPr>
          <a:xfrm>
            <a:off x="1412455" y="1124744"/>
            <a:ext cx="10087542" cy="5572140"/>
          </a:xfrm>
          <a:prstGeom prst="roundRect">
            <a:avLst/>
          </a:prstGeom>
          <a:ln w="38100"/>
        </p:spPr>
        <p:style>
          <a:lnRef idx="1">
            <a:schemeClr val="accent2"/>
          </a:lnRef>
          <a:fillRef idx="2">
            <a:schemeClr val="accent2"/>
          </a:fillRef>
          <a:effectRef idx="1">
            <a:schemeClr val="accent2"/>
          </a:effectRef>
          <a:fontRef idx="minor">
            <a:schemeClr val="dk1"/>
          </a:fontRef>
        </p:style>
        <p:txBody>
          <a:bodyPr rtlCol="0" anchor="t"/>
          <a:lstStyle/>
          <a:p>
            <a:pPr algn="just"/>
            <a:r>
              <a:rPr lang="tr-TR" sz="2800" b="1" dirty="0"/>
              <a:t>Yurt içi teslim  </a:t>
            </a:r>
          </a:p>
          <a:p>
            <a:pPr algn="just"/>
            <a:r>
              <a:rPr lang="tr-TR" sz="2400" b="1" dirty="0"/>
              <a:t>KDV dahil </a:t>
            </a:r>
            <a:r>
              <a:rPr lang="tr-TR" sz="2400" b="1" dirty="0">
                <a:solidFill>
                  <a:srgbClr val="FF0000"/>
                </a:solidFill>
              </a:rPr>
              <a:t>toplam bedelin</a:t>
            </a:r>
            <a:r>
              <a:rPr lang="tr-TR" sz="2400" b="1" dirty="0"/>
              <a:t> dövize endeksli olarak belirlenmesi durumunda </a:t>
            </a:r>
            <a:r>
              <a:rPr lang="tr-TR" sz="2400" b="1" dirty="0">
                <a:solidFill>
                  <a:srgbClr val="FF0000"/>
                </a:solidFill>
              </a:rPr>
              <a:t>vergiyi doğuran olayın meydana geldiği tarih ile ödeme tarihi arasında ortaya çıkan kur farkı bedeline iç yüzde oranı uygulanarak, </a:t>
            </a:r>
          </a:p>
          <a:p>
            <a:pPr algn="just"/>
            <a:endParaRPr lang="tr-TR" sz="2400" b="1" dirty="0"/>
          </a:p>
          <a:p>
            <a:pPr algn="just"/>
            <a:r>
              <a:rPr lang="tr-TR" sz="2400" b="1" dirty="0"/>
              <a:t>- Dövize endeksli toplam bedele </a:t>
            </a:r>
            <a:r>
              <a:rPr lang="tr-TR" sz="2400" b="1" dirty="0">
                <a:solidFill>
                  <a:srgbClr val="FF0000"/>
                </a:solidFill>
              </a:rPr>
              <a:t>KDV'nin dahil edilmemesi </a:t>
            </a:r>
            <a:r>
              <a:rPr lang="tr-TR" sz="2400" b="1" dirty="0"/>
              <a:t>durumunda vergiyi doğuran olay ile </a:t>
            </a:r>
            <a:r>
              <a:rPr lang="tr-TR" sz="2400" b="1" u="sng" dirty="0">
                <a:solidFill>
                  <a:schemeClr val="accent6">
                    <a:lumMod val="50000"/>
                  </a:schemeClr>
                </a:solidFill>
              </a:rPr>
              <a:t>ödeme tarihi arasında ortaya çıkan kur farkları üzerinden lehine kur farkı ortaya çıkan mükellef tarafından düzenlenecek faturada KDV hesaplanması ve kur farkının ortaya çıktığı dönemde her iki mükellef tarafından genel esaslar çerçevesinde işlem yapılması gerekmektedir.</a:t>
            </a:r>
          </a:p>
        </p:txBody>
      </p:sp>
    </p:spTree>
  </p:cSld>
  <p:clrMapOvr>
    <a:masterClrMapping/>
  </p:clrMapOvr>
  <p:transition spd="slow">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95472" y="260648"/>
            <a:ext cx="8115328" cy="1165816"/>
          </a:xfrm>
        </p:spPr>
        <p:txBody>
          <a:bodyPr/>
          <a:lstStyle/>
          <a:p>
            <a:pPr algn="ctr"/>
            <a:r>
              <a:rPr lang="tr-TR" sz="3200" b="1" dirty="0"/>
              <a:t>DEĞERLEME SONUCU DOĞAN KUR FARKLARI KDV YE TABİ MİDİR?</a:t>
            </a:r>
          </a:p>
        </p:txBody>
      </p:sp>
      <p:sp>
        <p:nvSpPr>
          <p:cNvPr id="5" name="4 Slayt Numarası Yer Tutucusu"/>
          <p:cNvSpPr>
            <a:spLocks noGrp="1"/>
          </p:cNvSpPr>
          <p:nvPr>
            <p:ph type="sldNum" sz="quarter" idx="12"/>
          </p:nvPr>
        </p:nvSpPr>
        <p:spPr/>
        <p:txBody>
          <a:bodyPr/>
          <a:lstStyle/>
          <a:p>
            <a:fld id="{FD007806-E202-4D1D-9C40-9653F041FDCC}" type="slidenum">
              <a:rPr lang="tr-TR" smtClean="0"/>
              <a:pPr/>
              <a:t>25</a:t>
            </a:fld>
            <a:endParaRPr lang="tr-TR"/>
          </a:p>
        </p:txBody>
      </p:sp>
      <p:sp>
        <p:nvSpPr>
          <p:cNvPr id="4" name="3 Yuvarlatılmış Dikdörtgen"/>
          <p:cNvSpPr/>
          <p:nvPr/>
        </p:nvSpPr>
        <p:spPr>
          <a:xfrm>
            <a:off x="767409" y="1357298"/>
            <a:ext cx="10735614" cy="5500702"/>
          </a:xfrm>
          <a:prstGeom prst="flowChartMagneticTape">
            <a:avLst/>
          </a:prstGeom>
          <a:solidFill>
            <a:srgbClr val="FFFF00"/>
          </a:solidFill>
          <a:ln>
            <a:solidFill>
              <a:schemeClr val="bg2">
                <a:lumMod val="25000"/>
              </a:schemeClr>
            </a:solidFill>
          </a:ln>
        </p:spPr>
        <p:style>
          <a:lnRef idx="1">
            <a:schemeClr val="dk1"/>
          </a:lnRef>
          <a:fillRef idx="2">
            <a:schemeClr val="dk1"/>
          </a:fillRef>
          <a:effectRef idx="1">
            <a:schemeClr val="dk1"/>
          </a:effectRef>
          <a:fontRef idx="minor">
            <a:schemeClr val="dk1"/>
          </a:fontRef>
        </p:style>
        <p:txBody>
          <a:bodyPr rtlCol="0" anchor="t"/>
          <a:lstStyle/>
          <a:p>
            <a:pPr algn="just"/>
            <a:r>
              <a:rPr lang="tr-TR" sz="2000" b="1" dirty="0"/>
              <a:t>Yurt dışı teslim  </a:t>
            </a:r>
          </a:p>
          <a:p>
            <a:pPr algn="just"/>
            <a:r>
              <a:rPr lang="tr-TR" sz="2000" b="1" dirty="0"/>
              <a:t>İhraç edilen mallar nedeniyle doğan kur farkları için KDV hesaplanmayacaktır.</a:t>
            </a:r>
          </a:p>
          <a:p>
            <a:pPr algn="just"/>
            <a:r>
              <a:rPr lang="tr-TR" sz="2000" b="1" u="sng" dirty="0" smtClean="0">
                <a:solidFill>
                  <a:schemeClr val="accent6">
                    <a:lumMod val="50000"/>
                  </a:schemeClr>
                </a:solidFill>
              </a:rPr>
              <a:t>Ancak</a:t>
            </a:r>
            <a:r>
              <a:rPr lang="tr-TR" sz="2000" b="1" u="sng" dirty="0">
                <a:solidFill>
                  <a:schemeClr val="accent6">
                    <a:lumMod val="50000"/>
                  </a:schemeClr>
                </a:solidFill>
              </a:rPr>
              <a:t>, </a:t>
            </a:r>
            <a:r>
              <a:rPr lang="tr-TR" sz="2000" b="1" dirty="0">
                <a:solidFill>
                  <a:srgbClr val="FF0000"/>
                </a:solidFill>
              </a:rPr>
              <a:t>İHRAÇ KAYITLI TESLİMLER NEDENİYLE, </a:t>
            </a:r>
            <a:r>
              <a:rPr lang="tr-TR" sz="2000" b="1" dirty="0">
                <a:solidFill>
                  <a:schemeClr val="accent6">
                    <a:lumMod val="75000"/>
                  </a:schemeClr>
                </a:solidFill>
              </a:rPr>
              <a:t>mallara ait bedelin dövize endeksli olarak belirlenmesi durumunda, vergiyi doğuran olayın meydana geldiği tarih ile ödeme tarihi arasında </a:t>
            </a:r>
            <a:r>
              <a:rPr lang="tr-TR" sz="2000" b="1" dirty="0">
                <a:solidFill>
                  <a:srgbClr val="FF0000"/>
                </a:solidFill>
              </a:rPr>
              <a:t>ihracatçı lehine ortaya çıkan kur farkları için </a:t>
            </a:r>
            <a:r>
              <a:rPr lang="tr-TR" sz="2000" b="1" dirty="0">
                <a:solidFill>
                  <a:schemeClr val="accent6">
                    <a:lumMod val="75000"/>
                  </a:schemeClr>
                </a:solidFill>
              </a:rPr>
              <a:t>ihracatçı tarafından düzenlenecek faturada KDV hesaplanarak beyan edilmesi gerekmektedir. Söz konusu KDV imalatçı tarafından genel esaslara göre indirim konusu yapılabilecektir. </a:t>
            </a:r>
            <a:r>
              <a:rPr lang="tr-TR" sz="2000" b="1" dirty="0">
                <a:solidFill>
                  <a:srgbClr val="FF0000"/>
                </a:solidFill>
              </a:rPr>
              <a:t>İmalatçı lehine kur farkı ortaya çıkması halinde </a:t>
            </a:r>
            <a:r>
              <a:rPr lang="tr-TR" sz="2000" b="1" dirty="0">
                <a:solidFill>
                  <a:schemeClr val="accent6">
                    <a:lumMod val="75000"/>
                  </a:schemeClr>
                </a:solidFill>
              </a:rPr>
              <a:t>25 Seri No.lu KDV Genel Tebliğinin D bölümüne göre işlem yapılması gerekmektedir.</a:t>
            </a:r>
            <a:endParaRPr lang="tr-TR" sz="2000" b="1" u="sng" dirty="0">
              <a:solidFill>
                <a:schemeClr val="accent6">
                  <a:lumMod val="75000"/>
                </a:schemeClr>
              </a:solidFill>
            </a:endParaRPr>
          </a:p>
        </p:txBody>
      </p:sp>
    </p:spTree>
  </p:cSld>
  <p:clrMapOvr>
    <a:masterClrMapping/>
  </p:clrMapOvr>
  <p:transition spd="slow">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52596" y="260648"/>
            <a:ext cx="9399988" cy="648072"/>
          </a:xfrm>
        </p:spPr>
        <p:txBody>
          <a:bodyPr>
            <a:normAutofit fontScale="90000"/>
          </a:bodyPr>
          <a:lstStyle/>
          <a:p>
            <a:pPr algn="r"/>
            <a:r>
              <a:rPr lang="tr-TR" sz="3200" b="1" dirty="0"/>
              <a:t>DEĞERLEME SONUCU DOĞAN KUR FARKLARI KDV YE </a:t>
            </a:r>
            <a:r>
              <a:rPr lang="tr-TR" sz="3200" b="1" dirty="0" smtClean="0"/>
              <a:t>TABİ MİDİR</a:t>
            </a:r>
            <a:r>
              <a:rPr lang="tr-TR" sz="3200" b="1" dirty="0"/>
              <a:t>?</a:t>
            </a:r>
          </a:p>
        </p:txBody>
      </p:sp>
      <p:sp>
        <p:nvSpPr>
          <p:cNvPr id="5" name="4 Slayt Numarası Yer Tutucusu"/>
          <p:cNvSpPr>
            <a:spLocks noGrp="1"/>
          </p:cNvSpPr>
          <p:nvPr>
            <p:ph type="sldNum" sz="quarter" idx="12"/>
          </p:nvPr>
        </p:nvSpPr>
        <p:spPr/>
        <p:txBody>
          <a:bodyPr/>
          <a:lstStyle/>
          <a:p>
            <a:fld id="{FD007806-E202-4D1D-9C40-9653F041FDCC}" type="slidenum">
              <a:rPr lang="tr-TR" smtClean="0"/>
              <a:pPr/>
              <a:t>26</a:t>
            </a:fld>
            <a:endParaRPr lang="tr-TR"/>
          </a:p>
        </p:txBody>
      </p:sp>
      <p:sp>
        <p:nvSpPr>
          <p:cNvPr id="4" name="3 Yuvarlatılmış Dikdörtgen"/>
          <p:cNvSpPr/>
          <p:nvPr/>
        </p:nvSpPr>
        <p:spPr>
          <a:xfrm>
            <a:off x="1952596" y="1285860"/>
            <a:ext cx="9144064" cy="5572140"/>
          </a:xfrm>
          <a:prstGeom prst="roundRect">
            <a:avLst>
              <a:gd name="adj" fmla="val 11464"/>
            </a:avLst>
          </a:prstGeom>
          <a:solidFill>
            <a:srgbClr val="0070C0"/>
          </a:solidFill>
          <a:ln>
            <a:solidFill>
              <a:schemeClr val="accent6"/>
            </a:solidFill>
          </a:ln>
          <a:scene3d>
            <a:camera prst="perspectiveLeft"/>
            <a:lightRig rig="threePt" dir="t"/>
          </a:scene3d>
          <a:sp3d>
            <a:bevelT w="114300" prst="artDeco"/>
          </a:sp3d>
        </p:spPr>
        <p:style>
          <a:lnRef idx="1">
            <a:schemeClr val="dk1"/>
          </a:lnRef>
          <a:fillRef idx="2">
            <a:schemeClr val="dk1"/>
          </a:fillRef>
          <a:effectRef idx="1">
            <a:schemeClr val="dk1"/>
          </a:effectRef>
          <a:fontRef idx="minor">
            <a:schemeClr val="dk1"/>
          </a:fontRef>
        </p:style>
        <p:txBody>
          <a:bodyPr rtlCol="0" anchor="t"/>
          <a:lstStyle/>
          <a:p>
            <a:pPr algn="just"/>
            <a:r>
              <a:rPr lang="tr-TR" sz="2800" b="1" dirty="0">
                <a:solidFill>
                  <a:srgbClr val="FF0000"/>
                </a:solidFill>
              </a:rPr>
              <a:t>25 Seri No.lu KDV Genel Tebliği;</a:t>
            </a:r>
          </a:p>
          <a:p>
            <a:pPr algn="just"/>
            <a:r>
              <a:rPr lang="tr-TR" sz="2400" b="1" dirty="0">
                <a:solidFill>
                  <a:schemeClr val="bg1"/>
                </a:solidFill>
              </a:rPr>
              <a:t>ihracatın gerçekleşmesinden sonra ihracatçı tarafından kendilerine intikal ettirilen vergi iadesi, kur farkı ve kaynak kullanımı destekleme primi ödemelerinin karşılığında </a:t>
            </a:r>
            <a:r>
              <a:rPr lang="tr-TR" sz="2400" b="1" dirty="0">
                <a:solidFill>
                  <a:srgbClr val="FF0000"/>
                </a:solidFill>
              </a:rPr>
              <a:t>imalatçının keseceği faturalarda; </a:t>
            </a:r>
            <a:r>
              <a:rPr lang="tr-TR" sz="2400" b="1" dirty="0">
                <a:solidFill>
                  <a:schemeClr val="bg1"/>
                </a:solidFill>
              </a:rPr>
              <a:t>bu ödemelerin tek tek belirtilmesi ve ödemelere ait hesaplanan </a:t>
            </a:r>
            <a:r>
              <a:rPr lang="tr-TR" sz="2400" b="1" dirty="0">
                <a:solidFill>
                  <a:srgbClr val="FF0000"/>
                </a:solidFill>
              </a:rPr>
              <a:t>katma değer vergisinin ayrıca gösterilmesi</a:t>
            </a:r>
            <a:r>
              <a:rPr lang="tr-TR" sz="2400" b="1" dirty="0">
                <a:solidFill>
                  <a:schemeClr val="bg1"/>
                </a:solidFill>
              </a:rPr>
              <a:t> ile asıl mala ilişkin fatura ve ihracata ait gümrük çıkış beyannamesine atıfta bulunularak bu verginin tahsil edilmediğini belirten bir şerh konulması, bilahare sözü edilen ödemelere ait düzenlenen faturada gösterilen verginin, faturanın ait olduğu döneme ilişkin beyannamede gösterilerek, </a:t>
            </a:r>
            <a:r>
              <a:rPr lang="tr-TR" sz="2400" b="1" dirty="0">
                <a:solidFill>
                  <a:srgbClr val="FF0000"/>
                </a:solidFill>
              </a:rPr>
              <a:t>bu verginin aynı beyannamede indirim konusu yapılması suretiyle söz konusu ödemelerin de </a:t>
            </a:r>
          </a:p>
          <a:p>
            <a:pPr algn="just"/>
            <a:r>
              <a:rPr lang="tr-TR" sz="2400" b="1" dirty="0">
                <a:solidFill>
                  <a:srgbClr val="FF0000"/>
                </a:solidFill>
              </a:rPr>
              <a:t>vergiden    arındırılması uygun görülmüştür.</a:t>
            </a:r>
          </a:p>
          <a:p>
            <a:pPr algn="just"/>
            <a:endParaRPr lang="tr-TR" sz="2400" b="1" u="sng" dirty="0">
              <a:solidFill>
                <a:schemeClr val="bg1"/>
              </a:solidFill>
            </a:endParaRPr>
          </a:p>
        </p:txBody>
      </p:sp>
    </p:spTree>
  </p:cSld>
  <p:clrMapOvr>
    <a:masterClrMapping/>
  </p:clrMapOvr>
  <p:transition spd="slow">
    <p:newsfla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400" y="512064"/>
            <a:ext cx="7772400" cy="1836816"/>
          </a:xfrm>
        </p:spPr>
        <p:txBody>
          <a:bodyPr>
            <a:normAutofit fontScale="90000"/>
          </a:bodyPr>
          <a:lstStyle/>
          <a:p>
            <a:pPr algn="ctr"/>
            <a:r>
              <a:rPr lang="tr-TR" b="1" dirty="0" smtClean="0"/>
              <a:t>KOSGEB'İN GERİ DÖNÜŞÜMSÜZ OLARAK SAĞLADIĞI DESTEKLERDE KDV HESAPLANMAYACAKTIR</a:t>
            </a:r>
            <a:endParaRPr lang="tr-TR" b="1" dirty="0"/>
          </a:p>
        </p:txBody>
      </p:sp>
      <p:sp>
        <p:nvSpPr>
          <p:cNvPr id="3" name="2 İçerik Yer Tutucusu"/>
          <p:cNvSpPr>
            <a:spLocks noGrp="1"/>
          </p:cNvSpPr>
          <p:nvPr>
            <p:ph idx="1"/>
          </p:nvPr>
        </p:nvSpPr>
        <p:spPr>
          <a:xfrm>
            <a:off x="2381224" y="2143116"/>
            <a:ext cx="7772400" cy="3574632"/>
          </a:xfrm>
        </p:spPr>
        <p:txBody>
          <a:bodyPr/>
          <a:lstStyle/>
          <a:p>
            <a:pPr algn="just"/>
            <a:r>
              <a:rPr lang="tr-TR" b="1" dirty="0" smtClean="0"/>
              <a:t>KOSGEB tarafından nitelikli eleman istihdamı ve yurtiçi fuarları finansal programı gibi geri dönüşümsüz olarak firmalara yapılan ödemeler bir teslim ve hizmetin karşılığı olarak ortaya çıkmadığından </a:t>
            </a:r>
            <a:r>
              <a:rPr lang="tr-TR" b="1" dirty="0" smtClean="0">
                <a:solidFill>
                  <a:srgbClr val="FF0000"/>
                </a:solidFill>
              </a:rPr>
              <a:t>KDV'nin konusuna girmemektedir.</a:t>
            </a:r>
            <a:endParaRPr lang="tr-TR" b="1" dirty="0">
              <a:solidFill>
                <a:srgbClr val="FF0000"/>
              </a:solidFill>
            </a:endParaRPr>
          </a:p>
        </p:txBody>
      </p:sp>
      <p:sp>
        <p:nvSpPr>
          <p:cNvPr id="4" name="3 Slayt Numarası Yer Tutucusu"/>
          <p:cNvSpPr>
            <a:spLocks noGrp="1"/>
          </p:cNvSpPr>
          <p:nvPr>
            <p:ph type="sldNum" sz="quarter" idx="12"/>
          </p:nvPr>
        </p:nvSpPr>
        <p:spPr/>
        <p:txBody>
          <a:bodyPr/>
          <a:lstStyle/>
          <a:p>
            <a:fld id="{FD007806-E202-4D1D-9C40-9653F041FDCC}" type="slidenum">
              <a:rPr lang="tr-TR" smtClean="0"/>
              <a:pPr/>
              <a:t>27</a:t>
            </a:fld>
            <a:endParaRPr lang="tr-TR"/>
          </a:p>
        </p:txBody>
      </p:sp>
    </p:spTree>
  </p:cSld>
  <p:clrMapOvr>
    <a:masterClrMapping/>
  </p:clrMapOvr>
  <p:transition spd="slow">
    <p:newsfla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52596" y="0"/>
            <a:ext cx="8715404" cy="928670"/>
          </a:xfrm>
        </p:spPr>
        <p:txBody>
          <a:bodyPr>
            <a:normAutofit/>
          </a:bodyPr>
          <a:lstStyle/>
          <a:p>
            <a:r>
              <a:rPr lang="tr-TR" sz="3600" b="1" dirty="0"/>
              <a:t>İKTİSADİ KIYMETLERİN DEĞERLEMESİ</a:t>
            </a:r>
          </a:p>
        </p:txBody>
      </p:sp>
      <p:sp>
        <p:nvSpPr>
          <p:cNvPr id="6" name="5 Slayt Numarası Yer Tutucusu"/>
          <p:cNvSpPr>
            <a:spLocks noGrp="1"/>
          </p:cNvSpPr>
          <p:nvPr>
            <p:ph type="sldNum" sz="quarter" idx="12"/>
          </p:nvPr>
        </p:nvSpPr>
        <p:spPr/>
        <p:txBody>
          <a:bodyPr/>
          <a:lstStyle/>
          <a:p>
            <a:fld id="{FD007806-E202-4D1D-9C40-9653F041FDCC}" type="slidenum">
              <a:rPr lang="tr-TR" smtClean="0"/>
              <a:pPr/>
              <a:t>28</a:t>
            </a:fld>
            <a:endParaRPr lang="tr-TR"/>
          </a:p>
        </p:txBody>
      </p:sp>
      <p:sp>
        <p:nvSpPr>
          <p:cNvPr id="4" name="3 Küp"/>
          <p:cNvSpPr/>
          <p:nvPr/>
        </p:nvSpPr>
        <p:spPr>
          <a:xfrm>
            <a:off x="1809720" y="954417"/>
            <a:ext cx="8858280" cy="1643074"/>
          </a:xfrm>
          <a:prstGeom prst="cube">
            <a:avLst>
              <a:gd name="adj" fmla="val 15479"/>
            </a:avLst>
          </a:prstGeom>
          <a:ln/>
        </p:spPr>
        <p:style>
          <a:lnRef idx="2">
            <a:schemeClr val="accent2"/>
          </a:lnRef>
          <a:fillRef idx="1">
            <a:schemeClr val="lt1"/>
          </a:fillRef>
          <a:effectRef idx="0">
            <a:schemeClr val="accent2"/>
          </a:effectRef>
          <a:fontRef idx="minor">
            <a:schemeClr val="dk1"/>
          </a:fontRef>
        </p:style>
        <p:txBody>
          <a:bodyPr rtlCol="0" anchor="ctr"/>
          <a:lstStyle/>
          <a:p>
            <a:r>
              <a:rPr lang="tr-TR" sz="2400" b="1" dirty="0">
                <a:solidFill>
                  <a:srgbClr val="FF0000"/>
                </a:solidFill>
              </a:rPr>
              <a:t>HER İKTİSADİ KIYMET, VUK’NUNDA KENDİSİ İÇİN  BELİRLENEN  DEĞERLEME ÖLÇÜSÜ İLE DEĞERLENECEKTİR.</a:t>
            </a:r>
          </a:p>
        </p:txBody>
      </p:sp>
      <p:sp>
        <p:nvSpPr>
          <p:cNvPr id="5" name="4 Akış Çizelgesi: İşlem"/>
          <p:cNvSpPr/>
          <p:nvPr/>
        </p:nvSpPr>
        <p:spPr>
          <a:xfrm>
            <a:off x="1487488" y="2492896"/>
            <a:ext cx="9649072" cy="4143380"/>
          </a:xfrm>
          <a:prstGeom prst="horizontalScroll">
            <a:avLst/>
          </a:prstGeom>
          <a:solidFill>
            <a:srgbClr val="FFFF00"/>
          </a:solidFill>
          <a:ln>
            <a:solidFill>
              <a:srgbClr val="FF0000"/>
            </a:solidFill>
          </a:ln>
          <a:scene3d>
            <a:camera prst="perspectiveAbove"/>
            <a:lightRig rig="threePt" dir="t"/>
          </a:scene3d>
        </p:spPr>
        <p:style>
          <a:lnRef idx="2">
            <a:schemeClr val="dk1">
              <a:shade val="50000"/>
            </a:schemeClr>
          </a:lnRef>
          <a:fillRef idx="1002">
            <a:schemeClr val="lt2"/>
          </a:fillRef>
          <a:effectRef idx="0">
            <a:schemeClr val="dk1"/>
          </a:effectRef>
          <a:fontRef idx="minor">
            <a:schemeClr val="lt1"/>
          </a:fontRef>
        </p:style>
        <p:txBody>
          <a:bodyPr rtlCol="0" anchor="t"/>
          <a:lstStyle/>
          <a:p>
            <a:pPr algn="just">
              <a:lnSpc>
                <a:spcPct val="100000"/>
              </a:lnSpc>
              <a:spcBef>
                <a:spcPct val="0"/>
              </a:spcBef>
            </a:pPr>
            <a:r>
              <a:rPr lang="tr-TR" sz="2800" b="1" dirty="0" err="1">
                <a:solidFill>
                  <a:schemeClr val="tx1"/>
                </a:solidFill>
                <a:latin typeface="Calibri" pitchFamily="34" charset="0"/>
              </a:rPr>
              <a:t>VUK’da</a:t>
            </a:r>
            <a:r>
              <a:rPr lang="tr-TR" sz="2800" b="1" dirty="0">
                <a:solidFill>
                  <a:schemeClr val="tx1"/>
                </a:solidFill>
                <a:latin typeface="Calibri" pitchFamily="34" charset="0"/>
              </a:rPr>
              <a:t> Değerleme Ölçüsü Belirlenmeyen veyahut belirlenmiş olmasına rağmen  kendi ölçüleriyle değerlenmesine imkan bulunmayan iktisadi kıymetlerden;</a:t>
            </a:r>
          </a:p>
          <a:p>
            <a:pPr lvl="1">
              <a:spcBef>
                <a:spcPct val="0"/>
              </a:spcBef>
              <a:buClr>
                <a:srgbClr val="FF0000"/>
              </a:buClr>
              <a:buFont typeface="Wingdings 3" pitchFamily="18" charset="2"/>
              <a:buChar char="a"/>
            </a:pPr>
            <a:r>
              <a:rPr lang="tr-TR" sz="3200" b="1" dirty="0">
                <a:solidFill>
                  <a:srgbClr val="FF0000"/>
                </a:solidFill>
                <a:latin typeface="Calibri" pitchFamily="34" charset="0"/>
              </a:rPr>
              <a:t>bina ve arazi </a:t>
            </a:r>
            <a:r>
              <a:rPr lang="tr-TR" sz="2400" b="1" dirty="0">
                <a:solidFill>
                  <a:schemeClr val="tx2"/>
                </a:solidFill>
                <a:latin typeface="Calibri" pitchFamily="34" charset="0"/>
              </a:rPr>
              <a:t>vergi değerleriyle,</a:t>
            </a:r>
          </a:p>
          <a:p>
            <a:pPr lvl="1">
              <a:spcBef>
                <a:spcPct val="0"/>
              </a:spcBef>
              <a:buClr>
                <a:srgbClr val="FF0000"/>
              </a:buClr>
              <a:buFont typeface="Wingdings 3" pitchFamily="18" charset="2"/>
              <a:buChar char="a"/>
            </a:pPr>
            <a:r>
              <a:rPr lang="tr-TR" sz="3200" b="1" dirty="0">
                <a:solidFill>
                  <a:srgbClr val="FF0000"/>
                </a:solidFill>
                <a:latin typeface="Calibri" pitchFamily="34" charset="0"/>
              </a:rPr>
              <a:t>diğerleri,</a:t>
            </a:r>
            <a:r>
              <a:rPr lang="tr-TR" sz="2400" b="1" dirty="0">
                <a:solidFill>
                  <a:schemeClr val="tx2"/>
                </a:solidFill>
                <a:latin typeface="Calibri" pitchFamily="34" charset="0"/>
              </a:rPr>
              <a:t> </a:t>
            </a:r>
            <a:r>
              <a:rPr lang="tr-TR" sz="2400" b="1" dirty="0">
                <a:solidFill>
                  <a:srgbClr val="002060"/>
                </a:solidFill>
                <a:latin typeface="Calibri" pitchFamily="34" charset="0"/>
              </a:rPr>
              <a:t>varsa </a:t>
            </a:r>
            <a:r>
              <a:rPr lang="tr-TR" sz="2400" b="1" dirty="0">
                <a:solidFill>
                  <a:schemeClr val="tx2"/>
                </a:solidFill>
                <a:latin typeface="Calibri" pitchFamily="34" charset="0"/>
              </a:rPr>
              <a:t>borsa rayici, yoksa mukayyet değerleri, o da yoksa </a:t>
            </a:r>
            <a:r>
              <a:rPr lang="tr-TR" sz="2400" b="1" dirty="0">
                <a:solidFill>
                  <a:srgbClr val="002060"/>
                </a:solidFill>
                <a:latin typeface="Calibri" pitchFamily="34" charset="0"/>
              </a:rPr>
              <a:t>emsal bedeliyle </a:t>
            </a:r>
          </a:p>
          <a:p>
            <a:pPr lvl="1">
              <a:lnSpc>
                <a:spcPct val="100000"/>
              </a:lnSpc>
              <a:spcBef>
                <a:spcPct val="0"/>
              </a:spcBef>
            </a:pPr>
            <a:r>
              <a:rPr lang="tr-TR" sz="2400" b="1" dirty="0" smtClean="0">
                <a:solidFill>
                  <a:schemeClr val="tx1"/>
                </a:solidFill>
                <a:latin typeface="Calibri" pitchFamily="34" charset="0"/>
              </a:rPr>
              <a:t>değerlenecektir.</a:t>
            </a:r>
            <a:endParaRPr lang="tr-TR" sz="2400" b="1" dirty="0">
              <a:solidFill>
                <a:schemeClr val="tx1"/>
              </a:solidFill>
              <a:latin typeface="Calibri" pitchFamily="34" charset="0"/>
            </a:endParaRPr>
          </a:p>
          <a:p>
            <a:pPr lvl="1">
              <a:lnSpc>
                <a:spcPct val="100000"/>
              </a:lnSpc>
              <a:spcBef>
                <a:spcPct val="0"/>
              </a:spcBef>
            </a:pPr>
            <a:r>
              <a:rPr lang="tr-TR" sz="2400" b="1" dirty="0">
                <a:solidFill>
                  <a:schemeClr val="bg1"/>
                </a:solidFill>
                <a:latin typeface="Calibri" pitchFamily="34" charset="0"/>
              </a:rPr>
              <a:t>değerlenecektir.</a:t>
            </a:r>
            <a:endParaRPr lang="tr-TR" sz="2400" dirty="0">
              <a:solidFill>
                <a:schemeClr val="bg1"/>
              </a:solidFill>
            </a:endParaRPr>
          </a:p>
        </p:txBody>
      </p:sp>
    </p:spTree>
  </p:cSld>
  <p:clrMapOvr>
    <a:masterClrMapping/>
  </p:clrMapOvr>
  <p:transition spd="slow">
    <p:newsfla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84310" y="200645"/>
            <a:ext cx="10018713" cy="870992"/>
          </a:xfrm>
        </p:spPr>
        <p:txBody>
          <a:bodyPr/>
          <a:lstStyle/>
          <a:p>
            <a:r>
              <a:rPr lang="tr-TR" b="1" dirty="0" smtClean="0">
                <a:solidFill>
                  <a:srgbClr val="FF0000"/>
                </a:solidFill>
              </a:rPr>
              <a:t>ŞÜPHELİ HALE GELEN ALACAKLAR</a:t>
            </a:r>
            <a:endParaRPr lang="tr-TR" b="1" dirty="0">
              <a:solidFill>
                <a:srgbClr val="FF0000"/>
              </a:solidFill>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29</a:t>
            </a:fld>
            <a:endParaRPr lang="tr-TR"/>
          </a:p>
        </p:txBody>
      </p:sp>
      <p:sp>
        <p:nvSpPr>
          <p:cNvPr id="4" name="3 Yatay Kaydırma"/>
          <p:cNvSpPr/>
          <p:nvPr/>
        </p:nvSpPr>
        <p:spPr>
          <a:xfrm>
            <a:off x="1484310" y="1052736"/>
            <a:ext cx="10156306" cy="5805264"/>
          </a:xfrm>
          <a:prstGeom prst="verticalScroll">
            <a:avLst/>
          </a:prstGeom>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nSpc>
                <a:spcPct val="90000"/>
              </a:lnSpc>
            </a:pPr>
            <a:r>
              <a:rPr lang="tr-TR" sz="2400" b="1" dirty="0">
                <a:ln w="0"/>
                <a:solidFill>
                  <a:srgbClr val="FFFF00"/>
                </a:solidFill>
                <a:latin typeface="Calibri" pitchFamily="34" charset="0"/>
              </a:rPr>
              <a:t>Ticari ve zirai kazancın elde edilmesi ve idame ettirilmesi ile ilgili olmak şartıyla; </a:t>
            </a:r>
          </a:p>
          <a:p>
            <a:pPr algn="just">
              <a:lnSpc>
                <a:spcPct val="90000"/>
              </a:lnSpc>
            </a:pPr>
            <a:r>
              <a:rPr lang="tr-TR" sz="2400" b="1" dirty="0">
                <a:ln w="0"/>
                <a:solidFill>
                  <a:srgbClr val="FFFF00"/>
                </a:solidFill>
                <a:latin typeface="Calibri" pitchFamily="34" charset="0"/>
              </a:rPr>
              <a:t>1. Dava veya icra safhasında bulunan alacaklar; </a:t>
            </a:r>
          </a:p>
          <a:p>
            <a:pPr algn="just">
              <a:lnSpc>
                <a:spcPct val="90000"/>
              </a:lnSpc>
            </a:pPr>
            <a:r>
              <a:rPr lang="tr-TR" sz="2400" b="1" dirty="0" smtClean="0">
                <a:ln w="0"/>
                <a:solidFill>
                  <a:srgbClr val="FFFF00"/>
                </a:solidFill>
                <a:latin typeface="Calibri" pitchFamily="34" charset="0"/>
              </a:rPr>
              <a:t>2.Yapılan </a:t>
            </a:r>
            <a:r>
              <a:rPr lang="tr-TR" sz="2400" b="1" dirty="0">
                <a:ln w="0"/>
                <a:solidFill>
                  <a:srgbClr val="FFFF00"/>
                </a:solidFill>
                <a:latin typeface="Calibri" pitchFamily="34" charset="0"/>
              </a:rPr>
              <a:t>protestoya veya yazı ile bir defadan fazla istenilmesine rağmen borçlu tarafından ödenmemiş bulunan dava ve icra takibine değmeyecek derecede küçük alacaklar; </a:t>
            </a:r>
          </a:p>
          <a:p>
            <a:pPr algn="just">
              <a:lnSpc>
                <a:spcPct val="90000"/>
              </a:lnSpc>
            </a:pPr>
            <a:r>
              <a:rPr lang="tr-TR" sz="2400" b="1" dirty="0">
                <a:ln w="0"/>
                <a:solidFill>
                  <a:srgbClr val="FFFF00"/>
                </a:solidFill>
                <a:latin typeface="Calibri" pitchFamily="34" charset="0"/>
              </a:rPr>
              <a:t>şüpheli alacak sayılır. </a:t>
            </a:r>
          </a:p>
          <a:p>
            <a:pPr algn="ctr">
              <a:lnSpc>
                <a:spcPct val="90000"/>
              </a:lnSpc>
            </a:pPr>
            <a:endParaRPr lang="tr-TR" sz="2400" b="1" dirty="0">
              <a:solidFill>
                <a:schemeClr val="bg1"/>
              </a:solidFill>
              <a:effectLst>
                <a:outerShdw blurRad="38100" dist="38100" dir="2700000" algn="tl">
                  <a:srgbClr val="C0C0C0"/>
                </a:outerShdw>
              </a:effectLst>
              <a:latin typeface="Calibri" pitchFamily="34" charset="0"/>
            </a:endParaRPr>
          </a:p>
          <a:p>
            <a:pPr algn="just">
              <a:lnSpc>
                <a:spcPct val="90000"/>
              </a:lnSpc>
            </a:pPr>
            <a:r>
              <a:rPr lang="tr-TR" sz="2800" b="1" dirty="0">
                <a:solidFill>
                  <a:schemeClr val="tx1"/>
                </a:solidFill>
                <a:latin typeface="Calibri" pitchFamily="34" charset="0"/>
              </a:rPr>
              <a:t>Alacak Şüpheli Hale Geldiğinde karşılığın ayrılması gerekmektedir. İzleyen yıllarda ayrılan karşılıkları Gelir İdaresi kabul etmediği gibi, Yargı’nın kararlarında bir uyum bulunmamaktadır.</a:t>
            </a:r>
          </a:p>
        </p:txBody>
      </p:sp>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4367214" y="620713"/>
            <a:ext cx="3240087" cy="1079500"/>
          </a:xfrm>
          <a:prstGeom prst="rect">
            <a:avLst/>
          </a:prstGeom>
          <a:solidFill>
            <a:schemeClr val="accent1"/>
          </a:solidFill>
          <a:ln w="9525">
            <a:solidFill>
              <a:schemeClr val="tx1"/>
            </a:solidFill>
            <a:miter lim="800000"/>
            <a:headEnd/>
            <a:tailEnd/>
          </a:ln>
          <a:effectLst/>
        </p:spPr>
        <p:txBody>
          <a:bodyPr wrap="none" anchor="ctr"/>
          <a:lstStyle/>
          <a:p>
            <a:pPr algn="ctr">
              <a:lnSpc>
                <a:spcPct val="100000"/>
              </a:lnSpc>
              <a:spcBef>
                <a:spcPct val="0"/>
              </a:spcBef>
            </a:pPr>
            <a:r>
              <a:rPr lang="tr-TR" dirty="0">
                <a:latin typeface="Georgia" pitchFamily="18" charset="0"/>
              </a:rPr>
              <a:t>Dönem Başı Bilançosu</a:t>
            </a:r>
          </a:p>
          <a:p>
            <a:pPr algn="ctr">
              <a:lnSpc>
                <a:spcPct val="100000"/>
              </a:lnSpc>
              <a:spcBef>
                <a:spcPct val="0"/>
              </a:spcBef>
            </a:pPr>
            <a:endParaRPr lang="tr-TR" dirty="0">
              <a:latin typeface="Georgia" pitchFamily="18" charset="0"/>
            </a:endParaRPr>
          </a:p>
          <a:p>
            <a:pPr algn="ctr">
              <a:lnSpc>
                <a:spcPct val="100000"/>
              </a:lnSpc>
              <a:spcBef>
                <a:spcPct val="0"/>
              </a:spcBef>
            </a:pPr>
            <a:endParaRPr lang="tr-TR" dirty="0">
              <a:latin typeface="Georgia" pitchFamily="18" charset="0"/>
            </a:endParaRPr>
          </a:p>
          <a:p>
            <a:pPr algn="ctr">
              <a:lnSpc>
                <a:spcPct val="100000"/>
              </a:lnSpc>
              <a:spcBef>
                <a:spcPct val="0"/>
              </a:spcBef>
            </a:pPr>
            <a:endParaRPr lang="tr-TR" dirty="0">
              <a:latin typeface="Georgia" pitchFamily="18" charset="0"/>
            </a:endParaRPr>
          </a:p>
        </p:txBody>
      </p:sp>
      <p:sp>
        <p:nvSpPr>
          <p:cNvPr id="8197" name="Line 5"/>
          <p:cNvSpPr>
            <a:spLocks noChangeShapeType="1"/>
          </p:cNvSpPr>
          <p:nvPr/>
        </p:nvSpPr>
        <p:spPr bwMode="auto">
          <a:xfrm>
            <a:off x="4943475" y="1052513"/>
            <a:ext cx="2160588" cy="0"/>
          </a:xfrm>
          <a:prstGeom prst="line">
            <a:avLst/>
          </a:prstGeom>
          <a:noFill/>
          <a:ln w="9525">
            <a:solidFill>
              <a:schemeClr val="tx1"/>
            </a:solidFill>
            <a:round/>
            <a:headEnd/>
            <a:tailEnd/>
          </a:ln>
          <a:effectLst/>
        </p:spPr>
        <p:txBody>
          <a:bodyPr/>
          <a:lstStyle/>
          <a:p>
            <a:endParaRPr lang="tr-TR"/>
          </a:p>
        </p:txBody>
      </p:sp>
      <p:sp>
        <p:nvSpPr>
          <p:cNvPr id="8198" name="Line 6"/>
          <p:cNvSpPr>
            <a:spLocks noChangeShapeType="1"/>
          </p:cNvSpPr>
          <p:nvPr/>
        </p:nvSpPr>
        <p:spPr bwMode="auto">
          <a:xfrm>
            <a:off x="5951538" y="1052513"/>
            <a:ext cx="0" cy="576262"/>
          </a:xfrm>
          <a:prstGeom prst="line">
            <a:avLst/>
          </a:prstGeom>
          <a:noFill/>
          <a:ln w="9525">
            <a:solidFill>
              <a:schemeClr val="tx1"/>
            </a:solidFill>
            <a:round/>
            <a:headEnd/>
            <a:tailEnd/>
          </a:ln>
          <a:effectLst/>
        </p:spPr>
        <p:txBody>
          <a:bodyPr/>
          <a:lstStyle/>
          <a:p>
            <a:endParaRPr lang="tr-TR"/>
          </a:p>
        </p:txBody>
      </p:sp>
      <p:sp>
        <p:nvSpPr>
          <p:cNvPr id="8199" name="Rectangle 7"/>
          <p:cNvSpPr>
            <a:spLocks noChangeArrowheads="1"/>
          </p:cNvSpPr>
          <p:nvPr/>
        </p:nvSpPr>
        <p:spPr bwMode="auto">
          <a:xfrm>
            <a:off x="4367214" y="1916113"/>
            <a:ext cx="3241675" cy="1223962"/>
          </a:xfrm>
          <a:prstGeom prst="rect">
            <a:avLst/>
          </a:prstGeom>
          <a:solidFill>
            <a:schemeClr val="accent1"/>
          </a:solidFill>
          <a:ln w="9525">
            <a:solidFill>
              <a:schemeClr val="tx1"/>
            </a:solidFill>
            <a:miter lim="800000"/>
            <a:headEnd/>
            <a:tailEnd/>
          </a:ln>
          <a:effectLst/>
        </p:spPr>
        <p:txBody>
          <a:bodyPr wrap="none" anchor="ctr"/>
          <a:lstStyle/>
          <a:p>
            <a:pPr algn="ctr">
              <a:lnSpc>
                <a:spcPct val="100000"/>
              </a:lnSpc>
              <a:spcBef>
                <a:spcPct val="0"/>
              </a:spcBef>
            </a:pPr>
            <a:r>
              <a:rPr lang="tr-TR">
                <a:latin typeface="Georgia" pitchFamily="18" charset="0"/>
              </a:rPr>
              <a:t>-------------/--------------</a:t>
            </a:r>
          </a:p>
          <a:p>
            <a:pPr algn="ctr">
              <a:lnSpc>
                <a:spcPct val="100000"/>
              </a:lnSpc>
              <a:spcBef>
                <a:spcPct val="0"/>
              </a:spcBef>
            </a:pPr>
            <a:r>
              <a:rPr lang="tr-TR">
                <a:effectLst>
                  <a:outerShdw blurRad="38100" dist="38100" dir="2700000" algn="tl">
                    <a:srgbClr val="FFFFFF"/>
                  </a:outerShdw>
                </a:effectLst>
                <a:latin typeface="Georgia" pitchFamily="18" charset="0"/>
              </a:rPr>
              <a:t>Yevmiye Defteri Kaydı</a:t>
            </a:r>
          </a:p>
          <a:p>
            <a:pPr algn="ctr">
              <a:lnSpc>
                <a:spcPct val="100000"/>
              </a:lnSpc>
              <a:spcBef>
                <a:spcPct val="0"/>
              </a:spcBef>
            </a:pPr>
            <a:r>
              <a:rPr lang="tr-TR">
                <a:latin typeface="Georgia" pitchFamily="18" charset="0"/>
              </a:rPr>
              <a:t>--------------/---------------</a:t>
            </a:r>
          </a:p>
          <a:p>
            <a:pPr algn="ctr">
              <a:lnSpc>
                <a:spcPct val="100000"/>
              </a:lnSpc>
              <a:spcBef>
                <a:spcPct val="0"/>
              </a:spcBef>
            </a:pPr>
            <a:endParaRPr lang="tr-TR">
              <a:latin typeface="Georgia" pitchFamily="18" charset="0"/>
            </a:endParaRPr>
          </a:p>
        </p:txBody>
      </p:sp>
      <p:sp>
        <p:nvSpPr>
          <p:cNvPr id="8200" name="Rectangle 8"/>
          <p:cNvSpPr>
            <a:spLocks noChangeArrowheads="1"/>
          </p:cNvSpPr>
          <p:nvPr/>
        </p:nvSpPr>
        <p:spPr bwMode="auto">
          <a:xfrm>
            <a:off x="3792538" y="3357564"/>
            <a:ext cx="4248150" cy="1150937"/>
          </a:xfrm>
          <a:prstGeom prst="rect">
            <a:avLst/>
          </a:prstGeom>
          <a:solidFill>
            <a:schemeClr val="accent1"/>
          </a:solidFill>
          <a:ln w="9525">
            <a:solidFill>
              <a:schemeClr val="tx1"/>
            </a:solidFill>
            <a:miter lim="800000"/>
            <a:headEnd/>
            <a:tailEnd/>
          </a:ln>
          <a:effectLst/>
        </p:spPr>
        <p:txBody>
          <a:bodyPr wrap="none" anchor="ctr"/>
          <a:lstStyle/>
          <a:p>
            <a:pPr algn="ctr">
              <a:lnSpc>
                <a:spcPct val="100000"/>
              </a:lnSpc>
              <a:spcBef>
                <a:spcPct val="0"/>
              </a:spcBef>
            </a:pPr>
            <a:r>
              <a:rPr lang="tr-TR">
                <a:latin typeface="Georgia" pitchFamily="18" charset="0"/>
              </a:rPr>
              <a:t>Defteri Kebir Hesaplarını Sınıflama</a:t>
            </a:r>
          </a:p>
          <a:p>
            <a:pPr algn="ctr">
              <a:lnSpc>
                <a:spcPct val="100000"/>
              </a:lnSpc>
              <a:spcBef>
                <a:spcPct val="0"/>
              </a:spcBef>
            </a:pPr>
            <a:endParaRPr lang="tr-TR">
              <a:latin typeface="Georgia" pitchFamily="18" charset="0"/>
            </a:endParaRPr>
          </a:p>
          <a:p>
            <a:pPr algn="ctr">
              <a:lnSpc>
                <a:spcPct val="100000"/>
              </a:lnSpc>
              <a:spcBef>
                <a:spcPct val="0"/>
              </a:spcBef>
            </a:pPr>
            <a:endParaRPr lang="tr-TR">
              <a:latin typeface="Georgia" pitchFamily="18" charset="0"/>
            </a:endParaRPr>
          </a:p>
        </p:txBody>
      </p:sp>
      <p:sp>
        <p:nvSpPr>
          <p:cNvPr id="8201" name="Line 9"/>
          <p:cNvSpPr>
            <a:spLocks noChangeShapeType="1"/>
          </p:cNvSpPr>
          <p:nvPr/>
        </p:nvSpPr>
        <p:spPr bwMode="auto">
          <a:xfrm>
            <a:off x="4079876" y="4005263"/>
            <a:ext cx="1008063" cy="0"/>
          </a:xfrm>
          <a:prstGeom prst="line">
            <a:avLst/>
          </a:prstGeom>
          <a:noFill/>
          <a:ln w="9525">
            <a:solidFill>
              <a:schemeClr val="tx1"/>
            </a:solidFill>
            <a:round/>
            <a:headEnd/>
            <a:tailEnd/>
          </a:ln>
          <a:effectLst/>
        </p:spPr>
        <p:txBody>
          <a:bodyPr/>
          <a:lstStyle/>
          <a:p>
            <a:endParaRPr lang="tr-TR"/>
          </a:p>
        </p:txBody>
      </p:sp>
      <p:sp>
        <p:nvSpPr>
          <p:cNvPr id="8202" name="Line 10"/>
          <p:cNvSpPr>
            <a:spLocks noChangeShapeType="1"/>
          </p:cNvSpPr>
          <p:nvPr/>
        </p:nvSpPr>
        <p:spPr bwMode="auto">
          <a:xfrm flipV="1">
            <a:off x="6456364" y="4005263"/>
            <a:ext cx="1152525" cy="0"/>
          </a:xfrm>
          <a:prstGeom prst="line">
            <a:avLst/>
          </a:prstGeom>
          <a:noFill/>
          <a:ln w="9525">
            <a:solidFill>
              <a:schemeClr val="tx1"/>
            </a:solidFill>
            <a:round/>
            <a:headEnd/>
            <a:tailEnd/>
          </a:ln>
          <a:effectLst/>
        </p:spPr>
        <p:txBody>
          <a:bodyPr/>
          <a:lstStyle/>
          <a:p>
            <a:endParaRPr lang="tr-TR"/>
          </a:p>
        </p:txBody>
      </p:sp>
      <p:sp>
        <p:nvSpPr>
          <p:cNvPr id="8203" name="Line 11"/>
          <p:cNvSpPr>
            <a:spLocks noChangeShapeType="1"/>
          </p:cNvSpPr>
          <p:nvPr/>
        </p:nvSpPr>
        <p:spPr bwMode="auto">
          <a:xfrm>
            <a:off x="4511675" y="4005263"/>
            <a:ext cx="0" cy="360362"/>
          </a:xfrm>
          <a:prstGeom prst="line">
            <a:avLst/>
          </a:prstGeom>
          <a:noFill/>
          <a:ln w="9525">
            <a:solidFill>
              <a:schemeClr val="tx1"/>
            </a:solidFill>
            <a:round/>
            <a:headEnd/>
            <a:tailEnd/>
          </a:ln>
          <a:effectLst/>
        </p:spPr>
        <p:txBody>
          <a:bodyPr/>
          <a:lstStyle/>
          <a:p>
            <a:endParaRPr lang="tr-TR"/>
          </a:p>
        </p:txBody>
      </p:sp>
      <p:sp>
        <p:nvSpPr>
          <p:cNvPr id="8204" name="Line 12"/>
          <p:cNvSpPr>
            <a:spLocks noChangeShapeType="1"/>
          </p:cNvSpPr>
          <p:nvPr/>
        </p:nvSpPr>
        <p:spPr bwMode="auto">
          <a:xfrm>
            <a:off x="6959600" y="4005264"/>
            <a:ext cx="0" cy="287337"/>
          </a:xfrm>
          <a:prstGeom prst="line">
            <a:avLst/>
          </a:prstGeom>
          <a:noFill/>
          <a:ln w="9525">
            <a:solidFill>
              <a:schemeClr val="tx1"/>
            </a:solidFill>
            <a:round/>
            <a:headEnd/>
            <a:tailEnd/>
          </a:ln>
          <a:effectLst/>
        </p:spPr>
        <p:txBody>
          <a:bodyPr/>
          <a:lstStyle/>
          <a:p>
            <a:endParaRPr lang="tr-TR"/>
          </a:p>
        </p:txBody>
      </p:sp>
      <p:sp>
        <p:nvSpPr>
          <p:cNvPr id="8205" name="Rectangle 13"/>
          <p:cNvSpPr>
            <a:spLocks noChangeArrowheads="1"/>
          </p:cNvSpPr>
          <p:nvPr/>
        </p:nvSpPr>
        <p:spPr bwMode="auto">
          <a:xfrm>
            <a:off x="4295775" y="4652963"/>
            <a:ext cx="3384550" cy="431800"/>
          </a:xfrm>
          <a:prstGeom prst="rect">
            <a:avLst/>
          </a:prstGeom>
          <a:solidFill>
            <a:schemeClr val="accent1"/>
          </a:solidFill>
          <a:ln w="9525">
            <a:solidFill>
              <a:schemeClr val="tx1"/>
            </a:solidFill>
            <a:miter lim="800000"/>
            <a:headEnd/>
            <a:tailEnd/>
          </a:ln>
          <a:effectLst/>
        </p:spPr>
        <p:txBody>
          <a:bodyPr wrap="none" anchor="ctr"/>
          <a:lstStyle/>
          <a:p>
            <a:pPr algn="ctr">
              <a:lnSpc>
                <a:spcPct val="100000"/>
              </a:lnSpc>
              <a:spcBef>
                <a:spcPct val="0"/>
              </a:spcBef>
            </a:pPr>
            <a:r>
              <a:rPr lang="tr-TR" sz="2000" b="1" dirty="0">
                <a:solidFill>
                  <a:schemeClr val="bg1"/>
                </a:solidFill>
                <a:latin typeface="Garamond" pitchFamily="18" charset="0"/>
              </a:rPr>
              <a:t>GENEL GEÇİCİ  MİZAN</a:t>
            </a:r>
          </a:p>
        </p:txBody>
      </p:sp>
      <p:sp>
        <p:nvSpPr>
          <p:cNvPr id="8206" name="Rectangle 14"/>
          <p:cNvSpPr>
            <a:spLocks noChangeArrowheads="1"/>
          </p:cNvSpPr>
          <p:nvPr/>
        </p:nvSpPr>
        <p:spPr bwMode="auto">
          <a:xfrm>
            <a:off x="2855914" y="5805489"/>
            <a:ext cx="2016125" cy="503237"/>
          </a:xfrm>
          <a:prstGeom prst="rect">
            <a:avLst/>
          </a:prstGeom>
          <a:solidFill>
            <a:schemeClr val="accent1"/>
          </a:solidFill>
          <a:ln w="9525">
            <a:solidFill>
              <a:schemeClr val="tx1"/>
            </a:solidFill>
            <a:miter lim="800000"/>
            <a:headEnd/>
            <a:tailEnd/>
          </a:ln>
          <a:effectLst/>
        </p:spPr>
        <p:txBody>
          <a:bodyPr wrap="none" anchor="ctr"/>
          <a:lstStyle/>
          <a:p>
            <a:pPr algn="ctr">
              <a:lnSpc>
                <a:spcPct val="100000"/>
              </a:lnSpc>
              <a:spcBef>
                <a:spcPct val="0"/>
              </a:spcBef>
            </a:pPr>
            <a:r>
              <a:rPr lang="tr-TR" dirty="0">
                <a:latin typeface="Georgia" pitchFamily="18" charset="0"/>
              </a:rPr>
              <a:t>Kesin Mizan</a:t>
            </a:r>
          </a:p>
        </p:txBody>
      </p:sp>
      <p:sp>
        <p:nvSpPr>
          <p:cNvPr id="8207" name="Rectangle 15"/>
          <p:cNvSpPr>
            <a:spLocks noChangeArrowheads="1"/>
          </p:cNvSpPr>
          <p:nvPr/>
        </p:nvSpPr>
        <p:spPr bwMode="auto">
          <a:xfrm>
            <a:off x="3863975" y="5229225"/>
            <a:ext cx="4464050" cy="433388"/>
          </a:xfrm>
          <a:prstGeom prst="rect">
            <a:avLst/>
          </a:prstGeom>
          <a:gradFill rotWithShape="1">
            <a:gsLst>
              <a:gs pos="0">
                <a:schemeClr val="tx2"/>
              </a:gs>
              <a:gs pos="50000">
                <a:schemeClr val="tx2">
                  <a:gamma/>
                  <a:tint val="0"/>
                  <a:invGamma/>
                </a:schemeClr>
              </a:gs>
              <a:gs pos="100000">
                <a:schemeClr val="tx2"/>
              </a:gs>
            </a:gsLst>
            <a:lin ang="5400000" scaled="1"/>
          </a:gradFill>
          <a:ln w="9525">
            <a:solidFill>
              <a:schemeClr val="tx1"/>
            </a:solidFill>
            <a:miter lim="800000"/>
            <a:headEnd/>
            <a:tailEnd/>
          </a:ln>
          <a:effectLst/>
        </p:spPr>
        <p:txBody>
          <a:bodyPr wrap="none" anchor="ctr"/>
          <a:lstStyle/>
          <a:p>
            <a:pPr algn="ctr">
              <a:lnSpc>
                <a:spcPct val="100000"/>
              </a:lnSpc>
              <a:spcBef>
                <a:spcPct val="0"/>
              </a:spcBef>
            </a:pPr>
            <a:r>
              <a:rPr lang="tr-TR" sz="2400" b="1" dirty="0">
                <a:solidFill>
                  <a:srgbClr val="FF0000"/>
                </a:solidFill>
                <a:effectLst>
                  <a:outerShdw blurRad="38100" dist="38100" dir="2700000" algn="tl">
                    <a:srgbClr val="FFFFFF"/>
                  </a:outerShdw>
                </a:effectLst>
                <a:latin typeface="Bitstream Vera Serif" pitchFamily="18" charset="0"/>
              </a:rPr>
              <a:t>ENVANTER İŞLEMLERİ</a:t>
            </a:r>
          </a:p>
        </p:txBody>
      </p:sp>
      <p:sp>
        <p:nvSpPr>
          <p:cNvPr id="8208" name="Rectangle 16"/>
          <p:cNvSpPr>
            <a:spLocks noChangeArrowheads="1"/>
          </p:cNvSpPr>
          <p:nvPr/>
        </p:nvSpPr>
        <p:spPr bwMode="auto">
          <a:xfrm>
            <a:off x="8024827" y="5857892"/>
            <a:ext cx="2232025" cy="428628"/>
          </a:xfrm>
          <a:prstGeom prst="rect">
            <a:avLst/>
          </a:prstGeom>
          <a:solidFill>
            <a:schemeClr val="accent1"/>
          </a:solidFill>
          <a:ln w="9525">
            <a:solidFill>
              <a:schemeClr val="tx1"/>
            </a:solidFill>
            <a:miter lim="800000"/>
            <a:headEnd/>
            <a:tailEnd/>
          </a:ln>
          <a:effectLst/>
        </p:spPr>
        <p:txBody>
          <a:bodyPr wrap="none" anchor="ctr"/>
          <a:lstStyle/>
          <a:p>
            <a:pPr algn="ctr">
              <a:lnSpc>
                <a:spcPct val="100000"/>
              </a:lnSpc>
              <a:spcBef>
                <a:spcPct val="0"/>
              </a:spcBef>
            </a:pPr>
            <a:r>
              <a:rPr lang="tr-TR" dirty="0">
                <a:latin typeface="Georgia" pitchFamily="18" charset="0"/>
              </a:rPr>
              <a:t>Gelir Tablosu</a:t>
            </a:r>
          </a:p>
        </p:txBody>
      </p:sp>
      <p:sp>
        <p:nvSpPr>
          <p:cNvPr id="8209" name="Rectangle 17"/>
          <p:cNvSpPr>
            <a:spLocks noChangeArrowheads="1"/>
          </p:cNvSpPr>
          <p:nvPr/>
        </p:nvSpPr>
        <p:spPr bwMode="auto">
          <a:xfrm>
            <a:off x="5159375" y="5876926"/>
            <a:ext cx="2592388" cy="360363"/>
          </a:xfrm>
          <a:prstGeom prst="rect">
            <a:avLst/>
          </a:prstGeom>
          <a:solidFill>
            <a:schemeClr val="accent1"/>
          </a:solidFill>
          <a:ln w="9525">
            <a:solidFill>
              <a:schemeClr val="tx1"/>
            </a:solidFill>
            <a:miter lim="800000"/>
            <a:headEnd/>
            <a:tailEnd/>
          </a:ln>
          <a:effectLst/>
        </p:spPr>
        <p:txBody>
          <a:bodyPr wrap="none" anchor="ctr"/>
          <a:lstStyle/>
          <a:p>
            <a:pPr algn="ctr">
              <a:lnSpc>
                <a:spcPct val="100000"/>
              </a:lnSpc>
              <a:spcBef>
                <a:spcPct val="0"/>
              </a:spcBef>
            </a:pPr>
            <a:r>
              <a:rPr lang="tr-TR" b="1">
                <a:latin typeface="Century Gothic" pitchFamily="34" charset="0"/>
              </a:rPr>
              <a:t>Dönem Sonu Bilançosu</a:t>
            </a:r>
          </a:p>
        </p:txBody>
      </p:sp>
      <p:sp>
        <p:nvSpPr>
          <p:cNvPr id="8210" name="Line 18"/>
          <p:cNvSpPr>
            <a:spLocks noChangeShapeType="1"/>
          </p:cNvSpPr>
          <p:nvPr/>
        </p:nvSpPr>
        <p:spPr bwMode="auto">
          <a:xfrm>
            <a:off x="5951538" y="3141664"/>
            <a:ext cx="0" cy="142875"/>
          </a:xfrm>
          <a:prstGeom prst="line">
            <a:avLst/>
          </a:prstGeom>
          <a:noFill/>
          <a:ln w="9525">
            <a:solidFill>
              <a:schemeClr val="tx1"/>
            </a:solidFill>
            <a:round/>
            <a:headEnd/>
            <a:tailEnd type="triangle" w="med" len="med"/>
          </a:ln>
          <a:effectLst/>
        </p:spPr>
        <p:txBody>
          <a:bodyPr/>
          <a:lstStyle/>
          <a:p>
            <a:endParaRPr lang="tr-TR"/>
          </a:p>
        </p:txBody>
      </p:sp>
      <p:sp>
        <p:nvSpPr>
          <p:cNvPr id="8211" name="Line 19"/>
          <p:cNvSpPr>
            <a:spLocks noChangeShapeType="1"/>
          </p:cNvSpPr>
          <p:nvPr/>
        </p:nvSpPr>
        <p:spPr bwMode="auto">
          <a:xfrm>
            <a:off x="6024563" y="4508501"/>
            <a:ext cx="0" cy="144463"/>
          </a:xfrm>
          <a:prstGeom prst="line">
            <a:avLst/>
          </a:prstGeom>
          <a:noFill/>
          <a:ln w="9525">
            <a:solidFill>
              <a:schemeClr val="tx1"/>
            </a:solidFill>
            <a:round/>
            <a:headEnd/>
            <a:tailEnd type="triangle" w="med" len="med"/>
          </a:ln>
          <a:effectLst/>
        </p:spPr>
        <p:txBody>
          <a:bodyPr/>
          <a:lstStyle/>
          <a:p>
            <a:endParaRPr lang="tr-TR"/>
          </a:p>
        </p:txBody>
      </p:sp>
      <p:sp>
        <p:nvSpPr>
          <p:cNvPr id="8212" name="Line 20"/>
          <p:cNvSpPr>
            <a:spLocks noChangeShapeType="1"/>
          </p:cNvSpPr>
          <p:nvPr/>
        </p:nvSpPr>
        <p:spPr bwMode="auto">
          <a:xfrm>
            <a:off x="6167438" y="5661026"/>
            <a:ext cx="0" cy="142875"/>
          </a:xfrm>
          <a:prstGeom prst="line">
            <a:avLst/>
          </a:prstGeom>
          <a:noFill/>
          <a:ln w="9525">
            <a:solidFill>
              <a:schemeClr val="tx1"/>
            </a:solidFill>
            <a:round/>
            <a:headEnd/>
            <a:tailEnd type="triangle" w="med" len="med"/>
          </a:ln>
          <a:effectLst/>
        </p:spPr>
        <p:txBody>
          <a:bodyPr/>
          <a:lstStyle/>
          <a:p>
            <a:endParaRPr lang="tr-TR"/>
          </a:p>
        </p:txBody>
      </p:sp>
      <p:sp>
        <p:nvSpPr>
          <p:cNvPr id="8213" name="Line 21"/>
          <p:cNvSpPr>
            <a:spLocks noChangeShapeType="1"/>
          </p:cNvSpPr>
          <p:nvPr/>
        </p:nvSpPr>
        <p:spPr bwMode="auto">
          <a:xfrm>
            <a:off x="4943476" y="6092825"/>
            <a:ext cx="73025" cy="0"/>
          </a:xfrm>
          <a:prstGeom prst="line">
            <a:avLst/>
          </a:prstGeom>
          <a:noFill/>
          <a:ln w="9525">
            <a:solidFill>
              <a:schemeClr val="tx1"/>
            </a:solidFill>
            <a:round/>
            <a:headEnd/>
            <a:tailEnd type="triangle" w="med" len="med"/>
          </a:ln>
          <a:effectLst/>
        </p:spPr>
        <p:txBody>
          <a:bodyPr/>
          <a:lstStyle/>
          <a:p>
            <a:endParaRPr lang="tr-TR"/>
          </a:p>
        </p:txBody>
      </p:sp>
      <p:sp>
        <p:nvSpPr>
          <p:cNvPr id="8214" name="Line 22"/>
          <p:cNvSpPr>
            <a:spLocks noChangeShapeType="1"/>
          </p:cNvSpPr>
          <p:nvPr/>
        </p:nvSpPr>
        <p:spPr bwMode="auto">
          <a:xfrm flipV="1">
            <a:off x="7751763" y="6021388"/>
            <a:ext cx="215900" cy="0"/>
          </a:xfrm>
          <a:prstGeom prst="line">
            <a:avLst/>
          </a:prstGeom>
          <a:noFill/>
          <a:ln w="9525">
            <a:solidFill>
              <a:schemeClr val="tx1"/>
            </a:solidFill>
            <a:round/>
            <a:headEnd/>
            <a:tailEnd type="triangle" w="med" len="med"/>
          </a:ln>
          <a:effectLst/>
        </p:spPr>
        <p:txBody>
          <a:bodyPr/>
          <a:lstStyle/>
          <a:p>
            <a:endParaRPr lang="tr-TR"/>
          </a:p>
        </p:txBody>
      </p:sp>
      <p:sp>
        <p:nvSpPr>
          <p:cNvPr id="8215" name="Line 23"/>
          <p:cNvSpPr>
            <a:spLocks noChangeShapeType="1"/>
          </p:cNvSpPr>
          <p:nvPr/>
        </p:nvSpPr>
        <p:spPr bwMode="auto">
          <a:xfrm>
            <a:off x="6024563" y="1773239"/>
            <a:ext cx="0" cy="71437"/>
          </a:xfrm>
          <a:prstGeom prst="line">
            <a:avLst/>
          </a:prstGeom>
          <a:noFill/>
          <a:ln w="9525">
            <a:solidFill>
              <a:schemeClr val="tx1"/>
            </a:solidFill>
            <a:round/>
            <a:headEnd/>
            <a:tailEnd type="triangle" w="med" len="med"/>
          </a:ln>
          <a:effectLst/>
        </p:spPr>
        <p:txBody>
          <a:bodyPr/>
          <a:lstStyle/>
          <a:p>
            <a:endParaRPr lang="tr-TR"/>
          </a:p>
        </p:txBody>
      </p:sp>
      <p:sp>
        <p:nvSpPr>
          <p:cNvPr id="8216" name="Line 24"/>
          <p:cNvSpPr>
            <a:spLocks noChangeShapeType="1"/>
          </p:cNvSpPr>
          <p:nvPr/>
        </p:nvSpPr>
        <p:spPr bwMode="auto">
          <a:xfrm>
            <a:off x="6024563" y="5157789"/>
            <a:ext cx="0" cy="73025"/>
          </a:xfrm>
          <a:prstGeom prst="line">
            <a:avLst/>
          </a:prstGeom>
          <a:noFill/>
          <a:ln w="9525">
            <a:solidFill>
              <a:schemeClr val="tx1"/>
            </a:solidFill>
            <a:round/>
            <a:headEnd/>
            <a:tailEnd type="triangle" w="med" len="med"/>
          </a:ln>
          <a:effectLst/>
        </p:spPr>
        <p:txBody>
          <a:bodyPr/>
          <a:lstStyle/>
          <a:p>
            <a:endParaRPr lang="tr-TR"/>
          </a:p>
        </p:txBody>
      </p:sp>
      <p:sp>
        <p:nvSpPr>
          <p:cNvPr id="23" name="22 Slayt Numarası Yer Tutucusu"/>
          <p:cNvSpPr>
            <a:spLocks noGrp="1"/>
          </p:cNvSpPr>
          <p:nvPr>
            <p:ph type="sldNum" sz="quarter" idx="12"/>
          </p:nvPr>
        </p:nvSpPr>
        <p:spPr/>
        <p:txBody>
          <a:bodyPr/>
          <a:lstStyle/>
          <a:p>
            <a:fld id="{FD007806-E202-4D1D-9C40-9653F041FDCC}" type="slidenum">
              <a:rPr lang="tr-TR" smtClean="0"/>
              <a:pPr/>
              <a:t>3</a:t>
            </a:fld>
            <a:endParaRPr lang="tr-TR"/>
          </a:p>
        </p:txBody>
      </p:sp>
    </p:spTree>
  </p:cSld>
  <p:clrMapOvr>
    <a:masterClrMapping/>
  </p:clrMapOvr>
  <p:transition spd="slow">
    <p:newsfla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84310" y="200645"/>
            <a:ext cx="10018713" cy="870992"/>
          </a:xfrm>
        </p:spPr>
        <p:txBody>
          <a:bodyPr/>
          <a:lstStyle/>
          <a:p>
            <a:r>
              <a:rPr lang="tr-TR" b="1" dirty="0" smtClean="0">
                <a:solidFill>
                  <a:srgbClr val="FF0000"/>
                </a:solidFill>
              </a:rPr>
              <a:t>ŞÜPHELİ HALE GELEN ALACAKLAR</a:t>
            </a:r>
            <a:endParaRPr lang="tr-TR" b="1" dirty="0">
              <a:solidFill>
                <a:srgbClr val="FF0000"/>
              </a:solidFill>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30</a:t>
            </a:fld>
            <a:endParaRPr lang="tr-TR"/>
          </a:p>
        </p:txBody>
      </p:sp>
      <p:sp>
        <p:nvSpPr>
          <p:cNvPr id="4" name="3 Yatay Kaydırma"/>
          <p:cNvSpPr/>
          <p:nvPr/>
        </p:nvSpPr>
        <p:spPr>
          <a:xfrm>
            <a:off x="1484310" y="1052736"/>
            <a:ext cx="10156306" cy="5805264"/>
          </a:xfrm>
          <a:prstGeom prst="verticalScroll">
            <a:avLst/>
          </a:prstGeom>
        </p:spPr>
        <p:style>
          <a:lnRef idx="3">
            <a:schemeClr val="lt1"/>
          </a:lnRef>
          <a:fillRef idx="1">
            <a:schemeClr val="dk1"/>
          </a:fillRef>
          <a:effectRef idx="1">
            <a:schemeClr val="dk1"/>
          </a:effectRef>
          <a:fontRef idx="minor">
            <a:schemeClr val="lt1"/>
          </a:fontRef>
        </p:style>
        <p:txBody>
          <a:bodyPr rtlCol="0" anchor="t"/>
          <a:lstStyle/>
          <a:p>
            <a:pPr algn="just">
              <a:lnSpc>
                <a:spcPct val="90000"/>
              </a:lnSpc>
            </a:pPr>
            <a:r>
              <a:rPr lang="tr-TR" sz="2800" b="1" dirty="0"/>
              <a:t>Kamu idare ve müesseselerinden kaynaklanan bir alacağın zamanında tahsil edilememesi durumunda, bu alacağın tahsilinin imkânsız hale geldiği düşünülerek ya da tahsili mümkün olamayacağı kanaati ile dönemsellik ilkesi gereği söz konusu alacakların şüpheli alacak olarak değerlendirilip karşılık ayrılması, kamu idare ve müesseselerinin borçlarını ödememesi düşünülemeyeceğinden söz konusu olamaz. </a:t>
            </a:r>
            <a:r>
              <a:rPr lang="tr-TR" sz="2800" dirty="0"/>
              <a:t> </a:t>
            </a:r>
            <a:endParaRPr lang="tr-TR" sz="2800" dirty="0" smtClean="0"/>
          </a:p>
          <a:p>
            <a:pPr algn="just">
              <a:lnSpc>
                <a:spcPct val="90000"/>
              </a:lnSpc>
            </a:pPr>
            <a:endParaRPr lang="tr-TR" sz="2800" dirty="0"/>
          </a:p>
          <a:p>
            <a:pPr algn="ctr">
              <a:lnSpc>
                <a:spcPct val="90000"/>
              </a:lnSpc>
            </a:pPr>
            <a:r>
              <a:rPr lang="tr-TR" sz="3600" b="1" dirty="0" smtClean="0">
                <a:solidFill>
                  <a:srgbClr val="FF0000"/>
                </a:solidFill>
              </a:rPr>
              <a:t>BU NEDENLE KARŞILIK AYRILAMAZ. (özelge)</a:t>
            </a:r>
            <a:r>
              <a:rPr lang="tr-TR" sz="3600" b="1" dirty="0"/>
              <a:t>    </a:t>
            </a:r>
            <a:endParaRPr lang="tr-TR" sz="3600" b="1" dirty="0">
              <a:solidFill>
                <a:schemeClr val="tx1"/>
              </a:solidFill>
              <a:latin typeface="Calibri" pitchFamily="34" charset="0"/>
            </a:endParaRPr>
          </a:p>
        </p:txBody>
      </p:sp>
    </p:spTree>
    <p:extLst>
      <p:ext uri="{BB962C8B-B14F-4D97-AF65-F5344CB8AC3E}">
        <p14:creationId xmlns:p14="http://schemas.microsoft.com/office/powerpoint/2010/main" val="2822266807"/>
      </p:ext>
    </p:extLst>
  </p:cSld>
  <p:clrMapOvr>
    <a:masterClrMapping/>
  </p:clrMapOvr>
  <p:transition spd="slow">
    <p:newsfla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400" y="188640"/>
            <a:ext cx="7772400" cy="1237824"/>
          </a:xfrm>
        </p:spPr>
        <p:txBody>
          <a:bodyPr>
            <a:normAutofit/>
          </a:bodyPr>
          <a:lstStyle/>
          <a:p>
            <a:r>
              <a:rPr lang="tr-TR" dirty="0" smtClean="0"/>
              <a:t>SGK’NIN ÖDEMEDİĞİ BEDELLER</a:t>
            </a:r>
            <a:endParaRPr lang="tr-TR"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31</a:t>
            </a:fld>
            <a:endParaRPr lang="tr-TR"/>
          </a:p>
        </p:txBody>
      </p:sp>
      <p:sp>
        <p:nvSpPr>
          <p:cNvPr id="4" name="3 Yuvarlatılmış Dikdörtgen"/>
          <p:cNvSpPr/>
          <p:nvPr/>
        </p:nvSpPr>
        <p:spPr>
          <a:xfrm>
            <a:off x="983432" y="1412776"/>
            <a:ext cx="10369152" cy="5445224"/>
          </a:xfrm>
          <a:prstGeom prst="flowChartDisplay">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ct val="80000"/>
              </a:lnSpc>
            </a:pPr>
            <a:endParaRPr lang="tr-TR" sz="2800" b="1" dirty="0" smtClean="0">
              <a:latin typeface="Calibri" pitchFamily="34" charset="0"/>
            </a:endParaRPr>
          </a:p>
          <a:p>
            <a:pPr algn="just">
              <a:lnSpc>
                <a:spcPct val="80000"/>
              </a:lnSpc>
            </a:pPr>
            <a:r>
              <a:rPr lang="tr-TR" sz="2800" b="1" dirty="0" smtClean="0">
                <a:latin typeface="Calibri" pitchFamily="34" charset="0"/>
              </a:rPr>
              <a:t>Fatura bedelinden reddedilen </a:t>
            </a:r>
            <a:r>
              <a:rPr lang="tr-TR" sz="2800" b="1" dirty="0">
                <a:latin typeface="Calibri" pitchFamily="34" charset="0"/>
              </a:rPr>
              <a:t>miktar kadar ödemesi durumunda, ödenmeyen kısmın faturayı düzenleyen tarafından hasılattan çıkarılması, Vergi Usul Kanununun </a:t>
            </a:r>
            <a:r>
              <a:rPr lang="tr-TR" sz="2800" b="1" u="sng" dirty="0">
                <a:solidFill>
                  <a:srgbClr val="FF0000"/>
                </a:solidFill>
                <a:effectLst>
                  <a:outerShdw blurRad="38100" dist="38100" dir="2700000" algn="tl">
                    <a:srgbClr val="000000">
                      <a:alpha val="43137"/>
                    </a:srgbClr>
                  </a:outerShdw>
                </a:effectLst>
                <a:latin typeface="Calibri" pitchFamily="34" charset="0"/>
              </a:rPr>
              <a:t>alacaklarda amortisman (şüpheli alacaklar veya değersiz alacaklar) </a:t>
            </a:r>
            <a:r>
              <a:rPr lang="tr-TR" sz="2800" b="1" dirty="0">
                <a:latin typeface="Calibri" pitchFamily="34" charset="0"/>
              </a:rPr>
              <a:t>hükümlerine göre mümkün bulunmaktadır. </a:t>
            </a:r>
            <a:r>
              <a:rPr lang="tr-TR" sz="2800" b="1" dirty="0" smtClean="0">
                <a:latin typeface="Calibri" pitchFamily="34" charset="0"/>
              </a:rPr>
              <a:t>Özel </a:t>
            </a:r>
            <a:r>
              <a:rPr lang="tr-TR" sz="2800" b="1" dirty="0">
                <a:latin typeface="Calibri" pitchFamily="34" charset="0"/>
              </a:rPr>
              <a:t>sağlık kurum ve kuruluşları tarafından düzenlenen faturalarda hizmet bedellerinde bir değişiklik olması halinde, değişikliğin gerçekleştiği dönem içinde KDVK’ </a:t>
            </a:r>
            <a:r>
              <a:rPr lang="tr-TR" sz="2800" b="1" dirty="0" err="1">
                <a:latin typeface="Calibri" pitchFamily="34" charset="0"/>
              </a:rPr>
              <a:t>nun</a:t>
            </a:r>
            <a:r>
              <a:rPr lang="tr-TR" sz="2800" b="1" dirty="0">
                <a:latin typeface="Calibri" pitchFamily="34" charset="0"/>
              </a:rPr>
              <a:t> 35 inci maddesi kapsamında gerekli düzeltme işleminin yapılmasına Gelir İdaresince Kabul edilmiştir.</a:t>
            </a:r>
          </a:p>
        </p:txBody>
      </p:sp>
    </p:spTree>
  </p:cSld>
  <p:clrMapOvr>
    <a:masterClrMapping/>
  </p:clrMapOvr>
  <p:transition spd="slow">
    <p:newsflash/>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67211" y="404664"/>
            <a:ext cx="10018713" cy="1015008"/>
          </a:xfrm>
        </p:spPr>
        <p:txBody>
          <a:bodyPr/>
          <a:lstStyle/>
          <a:p>
            <a:r>
              <a:rPr lang="tr-TR" b="1" dirty="0" smtClean="0">
                <a:solidFill>
                  <a:srgbClr val="FF0000"/>
                </a:solidFill>
              </a:rPr>
              <a:t>DEĞERSİZ ALACAKLAR</a:t>
            </a:r>
            <a:endParaRPr lang="tr-TR" b="1" dirty="0">
              <a:solidFill>
                <a:srgbClr val="FF0000"/>
              </a:solidFill>
            </a:endParaRPr>
          </a:p>
        </p:txBody>
      </p:sp>
      <p:sp>
        <p:nvSpPr>
          <p:cNvPr id="3" name="İçerik Yer Tutucusu 2"/>
          <p:cNvSpPr>
            <a:spLocks noGrp="1"/>
          </p:cNvSpPr>
          <p:nvPr>
            <p:ph idx="1"/>
          </p:nvPr>
        </p:nvSpPr>
        <p:spPr>
          <a:xfrm>
            <a:off x="1484310" y="1628801"/>
            <a:ext cx="10018713" cy="4162400"/>
          </a:xfrm>
        </p:spPr>
        <p:txBody>
          <a:bodyPr/>
          <a:lstStyle/>
          <a:p>
            <a:pPr algn="just">
              <a:lnSpc>
                <a:spcPct val="150000"/>
              </a:lnSpc>
            </a:pPr>
            <a:r>
              <a:rPr lang="tr-TR" dirty="0" smtClean="0">
                <a:solidFill>
                  <a:srgbClr val="FF0000"/>
                </a:solidFill>
              </a:rPr>
              <a:t>VUK, M.322</a:t>
            </a:r>
            <a:r>
              <a:rPr lang="tr-TR" dirty="0" smtClean="0"/>
              <a:t>; </a:t>
            </a:r>
            <a:r>
              <a:rPr lang="tr-TR" b="1" dirty="0"/>
              <a:t>Kazai bir hükme veya kanaat verici bir vesikaya göre tahsiline artık imkan </a:t>
            </a:r>
            <a:r>
              <a:rPr lang="tr-TR" b="1" dirty="0" err="1"/>
              <a:t>kalmıyan</a:t>
            </a:r>
            <a:r>
              <a:rPr lang="tr-TR" b="1" dirty="0"/>
              <a:t> alacaklar değersiz alacaktır. Değersiz alacaklar, bu mahiyete girdikleri tarihte tasarruf değerlerini kaybederler ve mukayyet kıymetleriyle zarara geçirilerek yok edilirler. </a:t>
            </a:r>
          </a:p>
          <a:p>
            <a:pPr algn="just">
              <a:lnSpc>
                <a:spcPct val="150000"/>
              </a:lnSpc>
            </a:pPr>
            <a:r>
              <a:rPr lang="tr-TR" b="1" dirty="0"/>
              <a:t>İşletme hesabı esasına göre defter tutan mükelleflerin bu madde hükmüne giren değersiz alacakları, gider kaydedilmek suretiyle yok edilirler.</a:t>
            </a:r>
          </a:p>
          <a:p>
            <a:pPr lvl="1"/>
            <a:endParaRPr lang="tr-TR" dirty="0"/>
          </a:p>
        </p:txBody>
      </p:sp>
      <p:sp>
        <p:nvSpPr>
          <p:cNvPr id="4" name="Slayt Numarası Yer Tutucusu 3"/>
          <p:cNvSpPr>
            <a:spLocks noGrp="1"/>
          </p:cNvSpPr>
          <p:nvPr>
            <p:ph type="sldNum" sz="quarter" idx="12"/>
          </p:nvPr>
        </p:nvSpPr>
        <p:spPr/>
        <p:txBody>
          <a:bodyPr/>
          <a:lstStyle/>
          <a:p>
            <a:fld id="{FD007806-E202-4D1D-9C40-9653F041FDCC}" type="slidenum">
              <a:rPr lang="tr-TR" smtClean="0"/>
              <a:pPr/>
              <a:t>32</a:t>
            </a:fld>
            <a:endParaRPr lang="tr-TR"/>
          </a:p>
        </p:txBody>
      </p:sp>
    </p:spTree>
    <p:extLst>
      <p:ext uri="{BB962C8B-B14F-4D97-AF65-F5344CB8AC3E}">
        <p14:creationId xmlns:p14="http://schemas.microsoft.com/office/powerpoint/2010/main" val="385962271"/>
      </p:ext>
    </p:extLst>
  </p:cSld>
  <p:clrMapOvr>
    <a:masterClrMapping/>
  </p:clrMapOvr>
  <p:transition spd="slow">
    <p:newsflash/>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67211" y="404664"/>
            <a:ext cx="10018713" cy="1015008"/>
          </a:xfrm>
        </p:spPr>
        <p:txBody>
          <a:bodyPr/>
          <a:lstStyle/>
          <a:p>
            <a:r>
              <a:rPr lang="tr-TR" b="1" dirty="0" smtClean="0">
                <a:solidFill>
                  <a:srgbClr val="FF0000"/>
                </a:solidFill>
              </a:rPr>
              <a:t>DEĞERSİZ ALACAKLAR</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33</a:t>
            </a:fld>
            <a:endParaRPr lang="tr-TR"/>
          </a:p>
        </p:txBody>
      </p:sp>
      <p:sp>
        <p:nvSpPr>
          <p:cNvPr id="6" name="Akış Çizelgesi: Sıralı Erişimli Depolama 5"/>
          <p:cNvSpPr/>
          <p:nvPr/>
        </p:nvSpPr>
        <p:spPr>
          <a:xfrm>
            <a:off x="2927648" y="1772816"/>
            <a:ext cx="7704856" cy="4459440"/>
          </a:xfrm>
          <a:prstGeom prst="flowChartMagneticTape">
            <a:avLst/>
          </a:prstGeom>
          <a:scene3d>
            <a:camera prst="perspectiveHeroicExtremeRigh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b="1" dirty="0" smtClean="0"/>
              <a:t>Serbest Meslek Erbabı Tahsil Edemediği KDV’yi Değersiz Alacak YAZABİLİR Mİ? </a:t>
            </a:r>
            <a:endParaRPr lang="tr-TR" sz="4000" b="1" dirty="0"/>
          </a:p>
        </p:txBody>
      </p:sp>
    </p:spTree>
    <p:extLst>
      <p:ext uri="{BB962C8B-B14F-4D97-AF65-F5344CB8AC3E}">
        <p14:creationId xmlns:p14="http://schemas.microsoft.com/office/powerpoint/2010/main" val="499860527"/>
      </p:ext>
    </p:extLst>
  </p:cSld>
  <p:clrMapOvr>
    <a:masterClrMapping/>
  </p:clrMapOvr>
  <p:transition spd="slow">
    <p:newsflash/>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400" y="188640"/>
            <a:ext cx="7772400" cy="1237824"/>
          </a:xfrm>
        </p:spPr>
        <p:txBody>
          <a:bodyPr/>
          <a:lstStyle/>
          <a:p>
            <a:r>
              <a:rPr lang="tr-TR" dirty="0" smtClean="0"/>
              <a:t>AVANSLAR</a:t>
            </a:r>
            <a:endParaRPr lang="tr-TR"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34</a:t>
            </a:fld>
            <a:endParaRPr lang="tr-TR"/>
          </a:p>
        </p:txBody>
      </p:sp>
      <p:sp>
        <p:nvSpPr>
          <p:cNvPr id="4" name="3 Yuvarlatılmış Dikdörtgen"/>
          <p:cNvSpPr/>
          <p:nvPr/>
        </p:nvSpPr>
        <p:spPr>
          <a:xfrm>
            <a:off x="2135560" y="1411631"/>
            <a:ext cx="8568952" cy="5184576"/>
          </a:xfrm>
          <a:prstGeom prst="foldedCorne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just"/>
            <a:r>
              <a:rPr lang="tr-TR" sz="2400" b="1" i="1" dirty="0">
                <a:solidFill>
                  <a:schemeClr val="bg1"/>
                </a:solidFill>
              </a:rPr>
              <a:t>Antalya Vergi Dairesi Başkanlığı’nca verilen 23-02-2008 tarihli ve  B.07.1.GİB.4.07.17.02/VUK.ÖZ.08.06/ sayılı özelgede karşılığında mal temin edilemeyen sipariş avansları için belirli şartların yerine getirilmesi halinde şüpheli alacak karşılığı </a:t>
            </a:r>
            <a:r>
              <a:rPr lang="tr-TR" sz="2400" b="1" i="1" dirty="0" err="1" smtClean="0">
                <a:solidFill>
                  <a:schemeClr val="bg1"/>
                </a:solidFill>
              </a:rPr>
              <a:t>ayrılabilİir</a:t>
            </a:r>
            <a:r>
              <a:rPr lang="tr-TR" sz="2400" b="1" i="1" dirty="0" smtClean="0">
                <a:solidFill>
                  <a:schemeClr val="bg1"/>
                </a:solidFill>
              </a:rPr>
              <a:t>.</a:t>
            </a:r>
          </a:p>
          <a:p>
            <a:pPr lvl="0" algn="just"/>
            <a:endParaRPr lang="tr-TR" sz="2400" b="1" dirty="0">
              <a:solidFill>
                <a:schemeClr val="bg1"/>
              </a:solidFill>
            </a:endParaRPr>
          </a:p>
          <a:p>
            <a:pPr lvl="0" algn="just"/>
            <a:r>
              <a:rPr lang="tr-TR" sz="2400" i="1" dirty="0">
                <a:ln>
                  <a:solidFill>
                    <a:sysClr val="windowText" lastClr="000000"/>
                  </a:solidFill>
                </a:ln>
                <a:solidFill>
                  <a:srgbClr val="FF0000"/>
                </a:solidFill>
              </a:rPr>
              <a:t>Bursa Vergi Dairesi Başkanlığı’nca verilen 23.08.2011 tarihli ve B.07.1.GİB.4.16.17.02-VUK-11-25-183 sayılı </a:t>
            </a:r>
            <a:r>
              <a:rPr lang="tr-TR" sz="2400" i="1" dirty="0" err="1">
                <a:ln>
                  <a:solidFill>
                    <a:sysClr val="windowText" lastClr="000000"/>
                  </a:solidFill>
                </a:ln>
                <a:solidFill>
                  <a:srgbClr val="FF0000"/>
                </a:solidFill>
              </a:rPr>
              <a:t>özelgede</a:t>
            </a:r>
            <a:r>
              <a:rPr lang="tr-TR" sz="2400" i="1" dirty="0">
                <a:ln>
                  <a:solidFill>
                    <a:sysClr val="windowText" lastClr="000000"/>
                  </a:solidFill>
                </a:ln>
                <a:solidFill>
                  <a:srgbClr val="FF0000"/>
                </a:solidFill>
              </a:rPr>
              <a:t> de Otel işletmesinden yaz sezonunda alınacak hizmet karşılığı hizmet alımı gerçekleşmeden verilen ve tahsil edilemeyen avanslar için şüpheli alacak karşılığı ayrılabilir.</a:t>
            </a:r>
            <a:endParaRPr lang="tr-TR" sz="2400" dirty="0">
              <a:ln>
                <a:solidFill>
                  <a:sysClr val="windowText" lastClr="000000"/>
                </a:solidFill>
              </a:ln>
              <a:solidFill>
                <a:srgbClr val="FF0000"/>
              </a:solidFill>
            </a:endParaRPr>
          </a:p>
          <a:p>
            <a:pPr algn="just">
              <a:lnSpc>
                <a:spcPct val="80000"/>
              </a:lnSpc>
            </a:pPr>
            <a:endParaRPr lang="tr-TR" sz="2400" b="1" dirty="0">
              <a:latin typeface="Calibri" pitchFamily="34" charset="0"/>
            </a:endParaRPr>
          </a:p>
        </p:txBody>
      </p:sp>
    </p:spTree>
  </p:cSld>
  <p:clrMapOvr>
    <a:masterClrMapping/>
  </p:clrMapOvr>
  <p:transition spd="slow">
    <p:newsfla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1"/>
            <a:ext cx="10018713" cy="1375048"/>
          </a:xfrm>
        </p:spPr>
        <p:txBody>
          <a:bodyPr/>
          <a:lstStyle/>
          <a:p>
            <a:r>
              <a:rPr lang="tr-TR" dirty="0" smtClean="0"/>
              <a:t>YABANCI PARA CİNSİNDEN OLAN AVANSLARIN DEĞERLEMESİ</a:t>
            </a:r>
            <a:endParaRPr lang="tr-TR" dirty="0"/>
          </a:p>
        </p:txBody>
      </p:sp>
      <p:sp>
        <p:nvSpPr>
          <p:cNvPr id="4" name="Slayt Numarası Yer Tutucusu 3"/>
          <p:cNvSpPr>
            <a:spLocks noGrp="1"/>
          </p:cNvSpPr>
          <p:nvPr>
            <p:ph type="sldNum" sz="quarter" idx="12"/>
          </p:nvPr>
        </p:nvSpPr>
        <p:spPr/>
        <p:txBody>
          <a:bodyPr/>
          <a:lstStyle/>
          <a:p>
            <a:fld id="{FD007806-E202-4D1D-9C40-9653F041FDCC}" type="slidenum">
              <a:rPr lang="tr-TR" smtClean="0"/>
              <a:pPr/>
              <a:t>35</a:t>
            </a:fld>
            <a:endParaRPr lang="tr-TR"/>
          </a:p>
        </p:txBody>
      </p:sp>
      <p:sp>
        <p:nvSpPr>
          <p:cNvPr id="5" name="Dikey Kaydırma 4"/>
          <p:cNvSpPr/>
          <p:nvPr/>
        </p:nvSpPr>
        <p:spPr>
          <a:xfrm>
            <a:off x="2063552" y="2636912"/>
            <a:ext cx="4176464" cy="3888432"/>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r>
              <a:rPr lang="tr-TR" sz="2800" b="1" dirty="0" smtClean="0">
                <a:solidFill>
                  <a:srgbClr val="FF0000"/>
                </a:solidFill>
              </a:rPr>
              <a:t>Görüş:</a:t>
            </a:r>
          </a:p>
          <a:p>
            <a:pPr algn="just"/>
            <a:r>
              <a:rPr lang="tr-TR" sz="2800" b="1" dirty="0" smtClean="0"/>
              <a:t>Gerçek Borç ve Alacak olup döviz kuru esas alınarak değerlemeye tabi tutulmalıdır</a:t>
            </a:r>
            <a:r>
              <a:rPr lang="tr-TR" sz="2800" dirty="0" smtClean="0"/>
              <a:t>.</a:t>
            </a:r>
          </a:p>
        </p:txBody>
      </p:sp>
      <p:sp>
        <p:nvSpPr>
          <p:cNvPr id="6" name="Gözyaşı Damlası 5"/>
          <p:cNvSpPr/>
          <p:nvPr/>
        </p:nvSpPr>
        <p:spPr>
          <a:xfrm>
            <a:off x="6816080" y="2602607"/>
            <a:ext cx="3888432" cy="3888432"/>
          </a:xfrm>
          <a:prstGeom prst="teardrop">
            <a:avLst/>
          </a:prstGeom>
          <a:scene3d>
            <a:camera prst="perspectiveHeroicExtremeRightFacing"/>
            <a:lightRig rig="threePt" dir="t"/>
          </a:scene3d>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tr-TR" sz="2400" b="1" dirty="0" smtClean="0">
                <a:solidFill>
                  <a:srgbClr val="FF0000"/>
                </a:solidFill>
              </a:rPr>
              <a:t>2. GÖRÜŞ</a:t>
            </a:r>
          </a:p>
          <a:p>
            <a:pPr algn="just"/>
            <a:r>
              <a:rPr lang="tr-TR" sz="2400" b="1" dirty="0" smtClean="0"/>
              <a:t>GERÇEK ALACAK VE BORÇ DEĞİLDİR.</a:t>
            </a:r>
          </a:p>
          <a:p>
            <a:pPr algn="just"/>
            <a:r>
              <a:rPr lang="tr-TR" sz="2400" b="1" dirty="0" smtClean="0"/>
              <a:t>MUKAYYET DEĞERLE DEĞERLENMELİDİR.</a:t>
            </a:r>
            <a:endParaRPr lang="tr-TR" sz="2400" b="1" dirty="0"/>
          </a:p>
        </p:txBody>
      </p:sp>
    </p:spTree>
    <p:extLst>
      <p:ext uri="{BB962C8B-B14F-4D97-AF65-F5344CB8AC3E}">
        <p14:creationId xmlns:p14="http://schemas.microsoft.com/office/powerpoint/2010/main" val="2586070975"/>
      </p:ext>
    </p:extLst>
  </p:cSld>
  <p:clrMapOvr>
    <a:masterClrMapping/>
  </p:clrMapOvr>
  <p:transition spd="slow">
    <p:newsflash/>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95472" y="188640"/>
            <a:ext cx="8115328" cy="576064"/>
          </a:xfrm>
        </p:spPr>
        <p:txBody>
          <a:bodyPr>
            <a:normAutofit fontScale="90000"/>
          </a:bodyPr>
          <a:lstStyle/>
          <a:p>
            <a:r>
              <a:rPr lang="tr-TR" sz="3200" b="1" dirty="0">
                <a:solidFill>
                  <a:srgbClr val="FF0000"/>
                </a:solidFill>
                <a:latin typeface="Tekton Pro" pitchFamily="34" charset="0"/>
              </a:rPr>
              <a:t>GAYRİMENKULLERİN DEĞERLEMESİ</a:t>
            </a:r>
            <a:endParaRPr lang="tr-TR" sz="3200" dirty="0">
              <a:solidFill>
                <a:srgbClr val="FF0000"/>
              </a:solidFill>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36</a:t>
            </a:fld>
            <a:endParaRPr lang="tr-TR"/>
          </a:p>
        </p:txBody>
      </p:sp>
      <p:graphicFrame>
        <p:nvGraphicFramePr>
          <p:cNvPr id="4" name="3 Tablo"/>
          <p:cNvGraphicFramePr>
            <a:graphicFrameLocks noGrp="1"/>
          </p:cNvGraphicFramePr>
          <p:nvPr>
            <p:extLst>
              <p:ext uri="{D42A27DB-BD31-4B8C-83A1-F6EECF244321}">
                <p14:modId xmlns:p14="http://schemas.microsoft.com/office/powerpoint/2010/main" val="1418978420"/>
              </p:ext>
            </p:extLst>
          </p:nvPr>
        </p:nvGraphicFramePr>
        <p:xfrm>
          <a:off x="1980059" y="836712"/>
          <a:ext cx="9505055" cy="5740121"/>
        </p:xfrm>
        <a:graphic>
          <a:graphicData uri="http://schemas.openxmlformats.org/drawingml/2006/table">
            <a:tbl>
              <a:tblPr/>
              <a:tblGrid>
                <a:gridCol w="4530725"/>
                <a:gridCol w="4974330"/>
              </a:tblGrid>
              <a:tr h="489227">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tx1"/>
                          </a:solidFill>
                          <a:effectLst>
                            <a:outerShdw blurRad="38100" dist="38100" dir="2700000" algn="tl">
                              <a:srgbClr val="C0C0C0"/>
                            </a:outerShdw>
                          </a:effectLst>
                          <a:latin typeface="Calibri" pitchFamily="34" charset="0"/>
                          <a:cs typeface="Times New Roman" pitchFamily="18" charset="0"/>
                        </a:rPr>
                        <a:t>GAYRİMENKULLER MALİYET BEDELİ İLE DEĞERLENİR.</a:t>
                      </a:r>
                      <a:endParaRPr kumimoji="0" lang="tr-TR" sz="2400" b="0" i="0" u="none" strike="noStrike" cap="none" normalizeH="0" baseline="0" dirty="0" smtClean="0">
                        <a:ln>
                          <a:noFill/>
                        </a:ln>
                        <a:solidFill>
                          <a:schemeClr val="tx1"/>
                        </a:solidFill>
                        <a:effectLst>
                          <a:outerShdw blurRad="38100" dist="38100" dir="2700000" algn="tl">
                            <a:srgbClr val="C0C0C0"/>
                          </a:outerShdw>
                        </a:effectLst>
                        <a:latin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r>
              <a:tr h="107959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rgbClr val="FF0000"/>
                          </a:solidFill>
                          <a:effectLst/>
                          <a:latin typeface="Calibri" pitchFamily="34" charset="0"/>
                          <a:cs typeface="Times New Roman" pitchFamily="18" charset="0"/>
                        </a:rPr>
                        <a:t>MALİYET BEDELİNE EKLENECEK ZORUNLU HARCAMALAR</a:t>
                      </a:r>
                      <a:endParaRPr kumimoji="0" lang="tr-TR" sz="24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rgbClr val="FF0000"/>
                          </a:solidFill>
                          <a:effectLst/>
                          <a:latin typeface="Calibri" pitchFamily="34" charset="0"/>
                          <a:cs typeface="Times New Roman" pitchFamily="18" charset="0"/>
                        </a:rPr>
                        <a:t>MALİYET BEDELİNE EKLENMESİ İHTİYARİ OLAN HARCAMALAR</a:t>
                      </a:r>
                      <a:endParaRPr kumimoji="0" lang="tr-TR" sz="24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71299">
                <a:tc>
                  <a:txBody>
                    <a:bodyPr/>
                    <a:lstStyle/>
                    <a:p>
                      <a:pPr marL="742950" marR="0" lvl="1" indent="-285750" algn="just" defTabSz="914400" rtl="0" eaLnBrk="1" fontAlgn="base" latinLnBrk="0" hangingPunct="1">
                        <a:lnSpc>
                          <a:spcPct val="100000"/>
                        </a:lnSpc>
                        <a:spcBef>
                          <a:spcPct val="0"/>
                        </a:spcBef>
                        <a:spcAft>
                          <a:spcPct val="0"/>
                        </a:spcAft>
                        <a:buClrTx/>
                        <a:buSzTx/>
                        <a:buFontTx/>
                        <a:buBlip>
                          <a:blip r:embed="rId2"/>
                        </a:buBlip>
                        <a:tabLst>
                          <a:tab pos="914400" algn="l"/>
                        </a:tabLst>
                      </a:pPr>
                      <a:r>
                        <a:rPr kumimoji="0" lang="tr-TR" sz="2200" b="1" i="0" u="none" strike="noStrike" cap="none" normalizeH="0" baseline="0" dirty="0" err="1" smtClean="0">
                          <a:ln>
                            <a:noFill/>
                          </a:ln>
                          <a:solidFill>
                            <a:schemeClr val="tx1"/>
                          </a:solidFill>
                          <a:effectLst/>
                          <a:latin typeface="Calibri" pitchFamily="34" charset="0"/>
                          <a:cs typeface="Times New Roman" pitchFamily="18" charset="0"/>
                        </a:rPr>
                        <a:t>Satınalma</a:t>
                      </a:r>
                      <a:r>
                        <a:rPr kumimoji="0" lang="tr-TR" sz="2200" b="1" i="0" u="none" strike="noStrike" cap="none" normalizeH="0" baseline="0" dirty="0" smtClean="0">
                          <a:ln>
                            <a:noFill/>
                          </a:ln>
                          <a:solidFill>
                            <a:schemeClr val="tx1"/>
                          </a:solidFill>
                          <a:effectLst/>
                          <a:latin typeface="Calibri" pitchFamily="34" charset="0"/>
                          <a:cs typeface="Times New Roman" pitchFamily="18" charset="0"/>
                        </a:rPr>
                        <a:t> bedeli,</a:t>
                      </a:r>
                    </a:p>
                    <a:p>
                      <a:pPr marL="742950" marR="0" lvl="1" indent="-285750" algn="just" defTabSz="914400" rtl="0" eaLnBrk="1" fontAlgn="base" latinLnBrk="0" hangingPunct="1">
                        <a:lnSpc>
                          <a:spcPct val="100000"/>
                        </a:lnSpc>
                        <a:spcBef>
                          <a:spcPct val="0"/>
                        </a:spcBef>
                        <a:spcAft>
                          <a:spcPct val="0"/>
                        </a:spcAft>
                        <a:buClrTx/>
                        <a:buSzTx/>
                        <a:buFontTx/>
                        <a:buBlip>
                          <a:blip r:embed="rId2"/>
                        </a:buBlip>
                        <a:tabLst>
                          <a:tab pos="914400" algn="l"/>
                        </a:tabLst>
                        <a:defRPr/>
                      </a:pPr>
                      <a:r>
                        <a:rPr kumimoji="0" lang="tr-TR" sz="2200" b="1" i="0" u="none" strike="noStrike" cap="none" normalizeH="0" baseline="0" dirty="0" smtClean="0">
                          <a:ln>
                            <a:noFill/>
                          </a:ln>
                          <a:solidFill>
                            <a:schemeClr val="tx1"/>
                          </a:solidFill>
                          <a:effectLst/>
                          <a:latin typeface="Calibri" pitchFamily="34" charset="0"/>
                          <a:cs typeface="Times New Roman" pitchFamily="18" charset="0"/>
                        </a:rPr>
                        <a:t>Tapu Harcı,</a:t>
                      </a:r>
                      <a:endParaRPr kumimoji="0" lang="tr-TR" sz="2200" b="0" i="0" u="none" strike="noStrike" cap="none" normalizeH="0" baseline="0" dirty="0" smtClean="0">
                        <a:ln>
                          <a:noFill/>
                        </a:ln>
                        <a:solidFill>
                          <a:schemeClr val="tx1"/>
                        </a:solidFill>
                        <a:effectLst/>
                        <a:latin typeface="Calibri" pitchFamily="34" charset="0"/>
                        <a:cs typeface="Times New Roman" pitchFamily="18" charset="0"/>
                      </a:endParaRPr>
                    </a:p>
                    <a:p>
                      <a:pPr marL="742950" marR="0" lvl="1" indent="-285750" algn="l" defTabSz="914400" rtl="0" eaLnBrk="0" fontAlgn="base" latinLnBrk="0" hangingPunct="0">
                        <a:lnSpc>
                          <a:spcPct val="100000"/>
                        </a:lnSpc>
                        <a:spcBef>
                          <a:spcPct val="0"/>
                        </a:spcBef>
                        <a:spcAft>
                          <a:spcPct val="0"/>
                        </a:spcAft>
                        <a:buClrTx/>
                        <a:buSzTx/>
                        <a:buFontTx/>
                        <a:buBlip>
                          <a:blip r:embed="rId2"/>
                        </a:buBlip>
                        <a:tabLst>
                          <a:tab pos="914400" algn="l"/>
                        </a:tabLst>
                      </a:pPr>
                      <a:r>
                        <a:rPr kumimoji="0" lang="tr-TR" sz="2200" b="1" i="0" u="none" strike="noStrike" cap="none" normalizeH="0" baseline="0" dirty="0" smtClean="0">
                          <a:ln>
                            <a:noFill/>
                          </a:ln>
                          <a:solidFill>
                            <a:schemeClr val="tx1"/>
                          </a:solidFill>
                          <a:effectLst/>
                          <a:latin typeface="Calibri" pitchFamily="34" charset="0"/>
                          <a:cs typeface="Times New Roman" pitchFamily="18" charset="0"/>
                        </a:rPr>
                        <a:t>Makine ve tesisata ait gümrük vergileri, nakliye ve montaj giderleri,</a:t>
                      </a:r>
                      <a:endParaRPr kumimoji="0" lang="tr-TR" sz="2200" b="0" i="0" u="none" strike="noStrike" cap="none" normalizeH="0" baseline="0" dirty="0" smtClean="0">
                        <a:ln>
                          <a:noFill/>
                        </a:ln>
                        <a:solidFill>
                          <a:schemeClr val="tx1"/>
                        </a:solidFill>
                        <a:effectLst/>
                        <a:latin typeface="Calibri" pitchFamily="34" charset="0"/>
                        <a:cs typeface="Times New Roman" pitchFamily="18" charset="0"/>
                      </a:endParaRPr>
                    </a:p>
                    <a:p>
                      <a:pPr marL="742950" marR="0" lvl="1" indent="-285750" algn="l" defTabSz="914400" rtl="0" eaLnBrk="0" fontAlgn="base" latinLnBrk="0" hangingPunct="0">
                        <a:lnSpc>
                          <a:spcPct val="100000"/>
                        </a:lnSpc>
                        <a:spcBef>
                          <a:spcPct val="0"/>
                        </a:spcBef>
                        <a:spcAft>
                          <a:spcPct val="0"/>
                        </a:spcAft>
                        <a:buClrTx/>
                        <a:buSzTx/>
                        <a:buFontTx/>
                        <a:buBlip>
                          <a:blip r:embed="rId2"/>
                        </a:buBlip>
                        <a:tabLst>
                          <a:tab pos="914400" algn="l"/>
                        </a:tabLst>
                      </a:pPr>
                      <a:r>
                        <a:rPr kumimoji="0" lang="tr-TR" sz="2200" b="1" i="0" u="none" strike="noStrike" cap="none" normalizeH="0" baseline="0" dirty="0" smtClean="0">
                          <a:ln>
                            <a:noFill/>
                          </a:ln>
                          <a:solidFill>
                            <a:schemeClr val="tx1"/>
                          </a:solidFill>
                          <a:effectLst/>
                          <a:latin typeface="Calibri" pitchFamily="34" charset="0"/>
                          <a:cs typeface="Times New Roman" pitchFamily="18" charset="0"/>
                        </a:rPr>
                        <a:t>Mevcut bir binanın satın alınarak yıkılmasından ve arsanın tesviyesinden doğan giderler,</a:t>
                      </a:r>
                      <a:endParaRPr kumimoji="0" lang="tr-TR" sz="2200" b="0" i="0" u="none" strike="noStrike" cap="none" normalizeH="0" baseline="0" dirty="0" smtClean="0">
                        <a:ln>
                          <a:noFill/>
                        </a:ln>
                        <a:solidFill>
                          <a:schemeClr val="tx1"/>
                        </a:solidFill>
                        <a:effectLst/>
                        <a:latin typeface="Calibri" pitchFamily="34" charset="0"/>
                        <a:cs typeface="Times New Roman" pitchFamily="18" charset="0"/>
                      </a:endParaRPr>
                    </a:p>
                    <a:p>
                      <a:pPr marL="742950" marR="0" lvl="1" indent="-285750" algn="l" defTabSz="914400" rtl="0" eaLnBrk="0" fontAlgn="base" latinLnBrk="0" hangingPunct="0">
                        <a:lnSpc>
                          <a:spcPct val="100000"/>
                        </a:lnSpc>
                        <a:spcBef>
                          <a:spcPct val="0"/>
                        </a:spcBef>
                        <a:spcAft>
                          <a:spcPct val="0"/>
                        </a:spcAft>
                        <a:buClrTx/>
                        <a:buSzTx/>
                        <a:buFontTx/>
                        <a:buBlip>
                          <a:blip r:embed="rId2"/>
                        </a:buBlip>
                        <a:tabLst>
                          <a:tab pos="914400" algn="l"/>
                        </a:tabLst>
                      </a:pPr>
                      <a:r>
                        <a:rPr kumimoji="0" lang="tr-TR" sz="2200" b="1" i="0" u="none" strike="noStrike" cap="none" normalizeH="0" baseline="0" dirty="0" smtClean="0">
                          <a:ln>
                            <a:noFill/>
                          </a:ln>
                          <a:solidFill>
                            <a:schemeClr val="tx1"/>
                          </a:solidFill>
                          <a:effectLst/>
                          <a:latin typeface="Calibri" pitchFamily="34" charset="0"/>
                          <a:cs typeface="Times New Roman" pitchFamily="18" charset="0"/>
                        </a:rPr>
                        <a:t>Yatırımın  tamamlandığı dönemin sonuna kadar ortaya çıkan kur farkları ve faizleri,</a:t>
                      </a:r>
                      <a:endParaRPr kumimoji="0" lang="tr-TR" sz="22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42950" marR="0" lvl="1" indent="-285750" algn="l" defTabSz="914400" rtl="0" eaLnBrk="0" fontAlgn="base" latinLnBrk="0" hangingPunct="0">
                        <a:lnSpc>
                          <a:spcPct val="100000"/>
                        </a:lnSpc>
                        <a:spcBef>
                          <a:spcPct val="0"/>
                        </a:spcBef>
                        <a:spcAft>
                          <a:spcPct val="0"/>
                        </a:spcAft>
                        <a:buClrTx/>
                        <a:buSzTx/>
                        <a:buFontTx/>
                        <a:buBlip>
                          <a:blip r:embed="rId2"/>
                        </a:buBlip>
                        <a:tabLst>
                          <a:tab pos="914400" algn="l"/>
                        </a:tabLst>
                      </a:pPr>
                      <a:r>
                        <a:rPr kumimoji="0" lang="tr-TR" sz="2200" b="1" i="0" u="none" strike="noStrike" cap="none" normalizeH="0" baseline="0" dirty="0" smtClean="0">
                          <a:ln>
                            <a:noFill/>
                          </a:ln>
                          <a:solidFill>
                            <a:schemeClr val="tx1"/>
                          </a:solidFill>
                          <a:effectLst/>
                          <a:latin typeface="Calibri" pitchFamily="34" charset="0"/>
                          <a:cs typeface="Times New Roman" pitchFamily="18" charset="0"/>
                        </a:rPr>
                        <a:t>Özel Tüketim Vergisi </a:t>
                      </a:r>
                      <a:endParaRPr kumimoji="0" lang="tr-TR" sz="2200" b="0" i="0" u="none" strike="noStrike" cap="none" normalizeH="0" baseline="0" dirty="0" smtClean="0">
                        <a:ln>
                          <a:noFill/>
                        </a:ln>
                        <a:solidFill>
                          <a:schemeClr val="tx1"/>
                        </a:solidFill>
                        <a:effectLst/>
                        <a:latin typeface="Calibri" pitchFamily="34" charset="0"/>
                        <a:cs typeface="Times New Roman" pitchFamily="18" charset="0"/>
                      </a:endParaRPr>
                    </a:p>
                    <a:p>
                      <a:pPr marL="742950" marR="0" lvl="1" indent="-285750" algn="l" defTabSz="914400" rtl="0" eaLnBrk="0" fontAlgn="base" latinLnBrk="0" hangingPunct="0">
                        <a:lnSpc>
                          <a:spcPct val="100000"/>
                        </a:lnSpc>
                        <a:spcBef>
                          <a:spcPct val="0"/>
                        </a:spcBef>
                        <a:spcAft>
                          <a:spcPct val="0"/>
                        </a:spcAft>
                        <a:buClrTx/>
                        <a:buSzTx/>
                        <a:buFontTx/>
                        <a:buBlip>
                          <a:blip r:embed="rId2"/>
                        </a:buBlip>
                        <a:tabLst>
                          <a:tab pos="914400" algn="l"/>
                        </a:tabLst>
                      </a:pPr>
                      <a:r>
                        <a:rPr kumimoji="0" lang="tr-TR" sz="2200" b="1" i="0" u="none" strike="noStrike" cap="none" normalizeH="0" baseline="0" dirty="0" smtClean="0">
                          <a:ln>
                            <a:noFill/>
                          </a:ln>
                          <a:solidFill>
                            <a:schemeClr val="tx1"/>
                          </a:solidFill>
                          <a:effectLst/>
                          <a:latin typeface="Calibri" pitchFamily="34" charset="0"/>
                          <a:cs typeface="Times New Roman" pitchFamily="18" charset="0"/>
                        </a:rPr>
                        <a:t> Çevre Fonu </a:t>
                      </a:r>
                      <a:endParaRPr kumimoji="0" lang="tr-TR" sz="2200" b="0" i="0" u="none" strike="noStrike" cap="none" normalizeH="0" baseline="0" dirty="0" smtClean="0">
                        <a:ln>
                          <a:noFill/>
                        </a:ln>
                        <a:solidFill>
                          <a:schemeClr val="tx1"/>
                        </a:solidFill>
                        <a:effectLst/>
                        <a:latin typeface="Calibri" pitchFamily="34" charset="0"/>
                        <a:cs typeface="Times New Roman" pitchFamily="18" charset="0"/>
                      </a:endParaRPr>
                    </a:p>
                    <a:p>
                      <a:pPr marL="742950" marR="0" lvl="1" indent="-285750" algn="l" defTabSz="914400" rtl="0" eaLnBrk="0" fontAlgn="base" latinLnBrk="0" hangingPunct="0">
                        <a:lnSpc>
                          <a:spcPct val="100000"/>
                        </a:lnSpc>
                        <a:spcBef>
                          <a:spcPct val="0"/>
                        </a:spcBef>
                        <a:spcAft>
                          <a:spcPct val="0"/>
                        </a:spcAft>
                        <a:buClrTx/>
                        <a:buSzTx/>
                        <a:buFontTx/>
                        <a:buBlip>
                          <a:blip r:embed="rId2"/>
                        </a:buBlip>
                        <a:tabLst>
                          <a:tab pos="914400" algn="l"/>
                        </a:tabLst>
                      </a:pPr>
                      <a:r>
                        <a:rPr kumimoji="0" lang="tr-TR" sz="2200" b="1" i="0" u="none" strike="noStrike" cap="none" normalizeH="0" baseline="0" dirty="0" smtClean="0">
                          <a:ln>
                            <a:noFill/>
                          </a:ln>
                          <a:solidFill>
                            <a:schemeClr val="tx1"/>
                          </a:solidFill>
                          <a:effectLst/>
                          <a:latin typeface="Calibri" pitchFamily="34" charset="0"/>
                          <a:cs typeface="Times New Roman" pitchFamily="18" charset="0"/>
                        </a:rPr>
                        <a:t>Eğitime Katkı Payı,</a:t>
                      </a:r>
                      <a:endParaRPr kumimoji="0" lang="tr-TR" sz="2200" b="0" i="0" u="none" strike="noStrike" cap="none" normalizeH="0" baseline="0" dirty="0" smtClean="0">
                        <a:ln>
                          <a:noFill/>
                        </a:ln>
                        <a:solidFill>
                          <a:schemeClr val="tx1"/>
                        </a:solidFill>
                        <a:effectLst/>
                        <a:latin typeface="Calibri" pitchFamily="34" charset="0"/>
                        <a:cs typeface="Times New Roman" pitchFamily="18" charset="0"/>
                      </a:endParaRPr>
                    </a:p>
                    <a:p>
                      <a:pPr marL="742950" marR="0" lvl="1" indent="-285750" algn="l" defTabSz="914400" rtl="0" eaLnBrk="0" fontAlgn="base" latinLnBrk="0" hangingPunct="0">
                        <a:lnSpc>
                          <a:spcPct val="100000"/>
                        </a:lnSpc>
                        <a:spcBef>
                          <a:spcPct val="0"/>
                        </a:spcBef>
                        <a:spcAft>
                          <a:spcPct val="0"/>
                        </a:spcAft>
                        <a:buClrTx/>
                        <a:buSzTx/>
                        <a:buFontTx/>
                        <a:buBlip>
                          <a:blip r:embed="rId2"/>
                        </a:buBlip>
                        <a:tabLst>
                          <a:tab pos="914400" algn="l"/>
                        </a:tabLst>
                      </a:pPr>
                      <a:r>
                        <a:rPr kumimoji="0" lang="tr-TR" sz="2200" b="1" i="0" u="none" strike="noStrike" cap="none" normalizeH="0" baseline="0" dirty="0" smtClean="0">
                          <a:ln>
                            <a:noFill/>
                          </a:ln>
                          <a:solidFill>
                            <a:schemeClr val="tx1"/>
                          </a:solidFill>
                          <a:effectLst/>
                          <a:latin typeface="Calibri" pitchFamily="34" charset="0"/>
                          <a:cs typeface="Times New Roman" pitchFamily="18" charset="0"/>
                        </a:rPr>
                        <a:t>Yatırımın tamamlandığı dönemden sonra ortaya çıkan kur farkları ve faizleri, </a:t>
                      </a:r>
                      <a:r>
                        <a:rPr kumimoji="0" lang="tr-TR" sz="2200" b="1" i="0" u="none" strike="noStrike" cap="none" normalizeH="0" baseline="0" dirty="0" smtClean="0">
                          <a:ln>
                            <a:noFill/>
                          </a:ln>
                          <a:solidFill>
                            <a:schemeClr val="tx2"/>
                          </a:solidFill>
                          <a:effectLst/>
                          <a:latin typeface="Calibri" pitchFamily="34" charset="0"/>
                          <a:cs typeface="Times New Roman" pitchFamily="18" charset="0"/>
                        </a:rPr>
                        <a:t>(Seçim değiştirilemez.)</a:t>
                      </a:r>
                      <a:endParaRPr kumimoji="0" lang="tr-TR" sz="2200" b="0" i="0" u="none" strike="noStrike" cap="none" normalizeH="0" baseline="0" dirty="0" smtClean="0">
                        <a:ln>
                          <a:noFill/>
                        </a:ln>
                        <a:solidFill>
                          <a:schemeClr val="tx2"/>
                        </a:solidFill>
                        <a:effectLst/>
                        <a:latin typeface="Calibri" pitchFamily="34" charset="0"/>
                        <a:cs typeface="Times New Roman" pitchFamily="18" charset="0"/>
                      </a:endParaRPr>
                    </a:p>
                    <a:p>
                      <a:pPr marL="742950" marR="0" lvl="1" indent="-285750" algn="l" defTabSz="914400" rtl="0" eaLnBrk="0" fontAlgn="base" latinLnBrk="0" hangingPunct="0">
                        <a:lnSpc>
                          <a:spcPct val="100000"/>
                        </a:lnSpc>
                        <a:spcBef>
                          <a:spcPct val="0"/>
                        </a:spcBef>
                        <a:spcAft>
                          <a:spcPct val="0"/>
                        </a:spcAft>
                        <a:buClrTx/>
                        <a:buSzTx/>
                        <a:buFontTx/>
                        <a:buBlip>
                          <a:blip r:embed="rId2"/>
                        </a:buBlip>
                        <a:tabLst>
                          <a:tab pos="914400" algn="l"/>
                        </a:tabLst>
                      </a:pPr>
                      <a:r>
                        <a:rPr kumimoji="0" lang="tr-TR" sz="2200" b="1" i="0" u="none" strike="noStrike" cap="none" normalizeH="0" baseline="0" dirty="0" smtClean="0">
                          <a:ln>
                            <a:noFill/>
                          </a:ln>
                          <a:solidFill>
                            <a:schemeClr val="tx1"/>
                          </a:solidFill>
                          <a:effectLst/>
                          <a:latin typeface="Calibri" pitchFamily="34" charset="0"/>
                          <a:cs typeface="Times New Roman" pitchFamily="18" charset="0"/>
                        </a:rPr>
                        <a:t>Binek Otomobil alımında ödenen   ve indirilemeyen katma değer vergisi,</a:t>
                      </a:r>
                      <a:endParaRPr kumimoji="0" lang="tr-TR" sz="2200" b="0" i="0" u="none" strike="noStrike" cap="none" normalizeH="0" baseline="0" dirty="0" smtClean="0">
                        <a:ln>
                          <a:noFill/>
                        </a:ln>
                        <a:solidFill>
                          <a:schemeClr val="tx1"/>
                        </a:solidFill>
                        <a:effectLst/>
                        <a:latin typeface="Calibri"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newsfla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381224" y="0"/>
            <a:ext cx="7772400" cy="914400"/>
          </a:xfrm>
        </p:spPr>
        <p:txBody>
          <a:bodyPr/>
          <a:lstStyle/>
          <a:p>
            <a:r>
              <a:rPr lang="tr-TR" sz="2800" dirty="0">
                <a:effectLst>
                  <a:outerShdw blurRad="38100" dist="38100" dir="2700000" algn="tl">
                    <a:srgbClr val="C0C0C0"/>
                  </a:outerShdw>
                </a:effectLst>
                <a:latin typeface="Tekton Pro" pitchFamily="34" charset="0"/>
              </a:rPr>
              <a:t>GAYRİMENKULLERİN DEĞERLEMESİ</a:t>
            </a:r>
            <a:endParaRPr lang="tr-TR" sz="2800"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37</a:t>
            </a:fld>
            <a:endParaRPr lang="tr-TR"/>
          </a:p>
        </p:txBody>
      </p:sp>
      <p:graphicFrame>
        <p:nvGraphicFramePr>
          <p:cNvPr id="4" name="3 Tablo"/>
          <p:cNvGraphicFramePr>
            <a:graphicFrameLocks noGrp="1"/>
          </p:cNvGraphicFramePr>
          <p:nvPr>
            <p:extLst>
              <p:ext uri="{D42A27DB-BD31-4B8C-83A1-F6EECF244321}">
                <p14:modId xmlns:p14="http://schemas.microsoft.com/office/powerpoint/2010/main" val="1510375550"/>
              </p:ext>
            </p:extLst>
          </p:nvPr>
        </p:nvGraphicFramePr>
        <p:xfrm>
          <a:off x="2135560" y="764704"/>
          <a:ext cx="9653248" cy="5901592"/>
        </p:xfrm>
        <a:graphic>
          <a:graphicData uri="http://schemas.openxmlformats.org/drawingml/2006/table">
            <a:tbl>
              <a:tblPr/>
              <a:tblGrid>
                <a:gridCol w="3520606"/>
                <a:gridCol w="3656824"/>
                <a:gridCol w="2475818"/>
              </a:tblGrid>
              <a:tr h="12769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200" b="1" i="0" u="none" strike="noStrike" cap="none" normalizeH="0" baseline="0" dirty="0" smtClean="0">
                          <a:ln>
                            <a:noFill/>
                          </a:ln>
                          <a:solidFill>
                            <a:srgbClr val="FF0000"/>
                          </a:solidFill>
                          <a:effectLst>
                            <a:outerShdw blurRad="38100" dist="38100" dir="2700000" algn="tl">
                              <a:srgbClr val="C0C0C0"/>
                            </a:outerShdw>
                          </a:effectLst>
                          <a:latin typeface="Tekton Pro" pitchFamily="34" charset="0"/>
                          <a:cs typeface="Times New Roman" pitchFamily="18" charset="0"/>
                        </a:rPr>
                        <a:t>FONKSİYONUNU ARTIRAN HARCAMALAR</a:t>
                      </a:r>
                      <a:endParaRPr kumimoji="0" lang="tr-TR" sz="2200" b="1" i="0" u="none" strike="noStrike" cap="none" normalizeH="0" baseline="0" dirty="0" smtClean="0">
                        <a:ln>
                          <a:noFill/>
                        </a:ln>
                        <a:solidFill>
                          <a:srgbClr val="FF0000"/>
                        </a:solidFill>
                        <a:effectLst>
                          <a:outerShdw blurRad="38100" dist="38100" dir="2700000" algn="tl">
                            <a:srgbClr val="C0C0C0"/>
                          </a:outerShdw>
                        </a:effectLst>
                        <a:latin typeface="Tekton Pro"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200" b="1" i="0" u="none" strike="noStrike" cap="none" normalizeH="0" baseline="0" dirty="0" smtClean="0">
                          <a:ln>
                            <a:noFill/>
                          </a:ln>
                          <a:solidFill>
                            <a:srgbClr val="FF0000"/>
                          </a:solidFill>
                          <a:effectLst>
                            <a:outerShdw blurRad="38100" dist="38100" dir="2700000" algn="tl">
                              <a:srgbClr val="C0C0C0"/>
                            </a:outerShdw>
                          </a:effectLst>
                          <a:latin typeface="Tekton Pro" pitchFamily="34" charset="0"/>
                          <a:cs typeface="Times New Roman" pitchFamily="18" charset="0"/>
                        </a:rPr>
                        <a:t>KULLANIM  ÖMRÜNÜ VEYA KIYMETİNİ ARTIRAN GİDERLER</a:t>
                      </a:r>
                      <a:endParaRPr kumimoji="0" lang="tr-TR" sz="2200" b="1" i="0" u="none" strike="noStrike" cap="none" normalizeH="0" baseline="0" dirty="0" smtClean="0">
                        <a:ln>
                          <a:noFill/>
                        </a:ln>
                        <a:solidFill>
                          <a:srgbClr val="FF0000"/>
                        </a:solidFill>
                        <a:effectLst>
                          <a:outerShdw blurRad="38100" dist="38100" dir="2700000" algn="tl">
                            <a:srgbClr val="C0C0C0"/>
                          </a:outerShdw>
                        </a:effectLst>
                        <a:latin typeface="Tekton Pro"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200" b="1" i="0" u="none" strike="noStrike" cap="none" normalizeH="0" baseline="0" dirty="0" smtClean="0">
                          <a:ln>
                            <a:noFill/>
                          </a:ln>
                          <a:solidFill>
                            <a:srgbClr val="FF0000"/>
                          </a:solidFill>
                          <a:effectLst>
                            <a:outerShdw blurRad="38100" dist="38100" dir="2700000" algn="tl">
                              <a:srgbClr val="C0C0C0"/>
                            </a:outerShdw>
                          </a:effectLst>
                          <a:latin typeface="Tekton Pro" pitchFamily="34" charset="0"/>
                          <a:cs typeface="Times New Roman" pitchFamily="18" charset="0"/>
                        </a:rPr>
                        <a:t>BAKIM ONARIM GİDERLERİ</a:t>
                      </a:r>
                      <a:endParaRPr kumimoji="0" lang="tr-TR" sz="2200" b="1" i="0" u="none" strike="noStrike" cap="none" normalizeH="0" baseline="0" dirty="0" smtClean="0">
                        <a:ln>
                          <a:noFill/>
                        </a:ln>
                        <a:solidFill>
                          <a:srgbClr val="FF0000"/>
                        </a:solidFill>
                        <a:effectLst>
                          <a:outerShdw blurRad="38100" dist="38100" dir="2700000" algn="tl">
                            <a:srgbClr val="C0C0C0"/>
                          </a:outerShdw>
                        </a:effectLst>
                        <a:latin typeface="Tekton Pro"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246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200" b="1" i="0" u="none" strike="noStrike" cap="none" normalizeH="0" baseline="0" dirty="0" smtClean="0">
                          <a:ln>
                            <a:noFill/>
                          </a:ln>
                          <a:solidFill>
                            <a:schemeClr val="tx1"/>
                          </a:solidFill>
                          <a:effectLst/>
                          <a:latin typeface="Calibri" pitchFamily="34" charset="0"/>
                          <a:cs typeface="Times New Roman" pitchFamily="18" charset="0"/>
                        </a:rPr>
                        <a:t>Bir motorlu kara nakil vasıtasının kasa veya motorunun yenisi ile değiştirilmesi veya alımında mevcut olmayan yeni bir tertibatın eklenmesi için yapılan giderler.</a:t>
                      </a:r>
                      <a:endParaRPr kumimoji="0" lang="tr-TR" sz="22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200" b="1" i="0" u="none" strike="noStrike" cap="none" normalizeH="0" baseline="0" dirty="0" smtClean="0">
                          <a:ln>
                            <a:noFill/>
                          </a:ln>
                          <a:solidFill>
                            <a:schemeClr val="tx1"/>
                          </a:solidFill>
                          <a:effectLst/>
                          <a:latin typeface="Calibri" pitchFamily="34" charset="0"/>
                          <a:cs typeface="Times New Roman" pitchFamily="18" charset="0"/>
                        </a:rPr>
                        <a:t>Bu giderler de maliyet bedeline eklenir. Ancak, </a:t>
                      </a:r>
                      <a:r>
                        <a:rPr kumimoji="0" lang="tr-TR" sz="2200" b="1" i="0" u="none" strike="noStrike" cap="none" normalizeH="0" baseline="0" dirty="0" smtClean="0">
                          <a:ln>
                            <a:noFill/>
                          </a:ln>
                          <a:solidFill>
                            <a:schemeClr val="tx2"/>
                          </a:solidFill>
                          <a:effectLst/>
                          <a:latin typeface="Calibri" pitchFamily="34" charset="0"/>
                          <a:cs typeface="Times New Roman" pitchFamily="18" charset="0"/>
                        </a:rPr>
                        <a:t>bu giderler, ilgili iktisadi kıymetin kalan itfa süresi içinde amortisman yoluyla itfa edilir.</a:t>
                      </a:r>
                      <a:endParaRPr kumimoji="0" lang="tr-TR" sz="2200" b="0" i="0" u="none" strike="noStrike" cap="none" normalizeH="0" baseline="0" dirty="0" smtClean="0">
                        <a:ln>
                          <a:noFill/>
                        </a:ln>
                        <a:solidFill>
                          <a:schemeClr val="tx2"/>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200" b="1" i="0" u="none" strike="noStrike" cap="none" normalizeH="0" baseline="0" dirty="0" smtClean="0">
                          <a:ln>
                            <a:noFill/>
                          </a:ln>
                          <a:solidFill>
                            <a:schemeClr val="tx1"/>
                          </a:solidFill>
                          <a:effectLst/>
                          <a:latin typeface="Calibri" pitchFamily="34" charset="0"/>
                          <a:cs typeface="Times New Roman" pitchFamily="18" charset="0"/>
                        </a:rPr>
                        <a:t>Bir geminin iktisap tarihindeki süratini fazlalaştırmak, yolcu ve eşya yükleme ve barındırma tertibatını genişletmek veya değiştirmek suretiyle iktisadi kıymetini devamlı olarak artıran </a:t>
                      </a:r>
                      <a:r>
                        <a:rPr kumimoji="0" lang="tr-TR" sz="2200" b="1" i="0" u="none" strike="noStrike" cap="none" normalizeH="0" baseline="0" dirty="0" smtClean="0">
                          <a:ln>
                            <a:noFill/>
                          </a:ln>
                          <a:solidFill>
                            <a:srgbClr val="FF0000"/>
                          </a:solidFill>
                          <a:effectLst/>
                          <a:latin typeface="Calibri" pitchFamily="34" charset="0"/>
                          <a:cs typeface="Times New Roman" pitchFamily="18" charset="0"/>
                        </a:rPr>
                        <a:t>giderler. </a:t>
                      </a:r>
                      <a:r>
                        <a:rPr kumimoji="0" lang="tr-TR" sz="2200" b="1" i="0" u="none" strike="noStrike" cap="none" normalizeH="0" baseline="0" dirty="0" smtClean="0">
                          <a:ln>
                            <a:noFill/>
                          </a:ln>
                          <a:solidFill>
                            <a:schemeClr val="tx1"/>
                          </a:solidFill>
                          <a:effectLst>
                            <a:outerShdw blurRad="38100" dist="38100" dir="2700000" algn="tl">
                              <a:srgbClr val="C0C0C0"/>
                            </a:outerShdw>
                          </a:effectLst>
                          <a:latin typeface="Calibri" pitchFamily="34" charset="0"/>
                          <a:cs typeface="Times New Roman" pitchFamily="18" charset="0"/>
                        </a:rPr>
                        <a:t>B</a:t>
                      </a:r>
                      <a:r>
                        <a:rPr kumimoji="0" lang="tr-TR" sz="2200" b="1" i="0" u="none" strike="noStrike" cap="none" normalizeH="0" baseline="0" dirty="0" smtClean="0">
                          <a:ln>
                            <a:noFill/>
                          </a:ln>
                          <a:solidFill>
                            <a:schemeClr val="tx1"/>
                          </a:solidFill>
                          <a:effectLst/>
                          <a:latin typeface="Calibri" pitchFamily="34" charset="0"/>
                          <a:cs typeface="Times New Roman" pitchFamily="18" charset="0"/>
                        </a:rPr>
                        <a:t>u </a:t>
                      </a:r>
                      <a:r>
                        <a:rPr kumimoji="0" lang="tr-TR" sz="2200" b="1" i="0" u="sng" strike="noStrike" cap="none" normalizeH="0" baseline="0" dirty="0" smtClean="0">
                          <a:ln>
                            <a:noFill/>
                          </a:ln>
                          <a:solidFill>
                            <a:schemeClr val="tx1"/>
                          </a:solidFill>
                          <a:effectLst>
                            <a:outerShdw blurRad="38100" dist="38100" dir="2700000" algn="tl">
                              <a:srgbClr val="C0C0C0"/>
                            </a:outerShdw>
                          </a:effectLst>
                          <a:latin typeface="Calibri" pitchFamily="34" charset="0"/>
                          <a:cs typeface="Times New Roman" pitchFamily="18" charset="0"/>
                        </a:rPr>
                        <a:t>giderler ilgili iktisadi kıymetin maliyet bedeline dahil edilerek asıl kıymetin tabi olduğu amortisman oranı üzerinden amorti edilir.</a:t>
                      </a:r>
                      <a:endParaRPr kumimoji="0" lang="tr-TR" sz="2200" b="0" i="0" u="sng" strike="noStrike" cap="none" normalizeH="0" baseline="0" dirty="0" smtClean="0">
                        <a:ln>
                          <a:noFill/>
                        </a:ln>
                        <a:solidFill>
                          <a:schemeClr val="tx1"/>
                        </a:solidFill>
                        <a:effectLst>
                          <a:outerShdw blurRad="38100" dist="38100" dir="2700000" algn="tl">
                            <a:srgbClr val="C0C0C0"/>
                          </a:outerShdw>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200" b="1" i="0" u="none" strike="noStrike" cap="none" normalizeH="0" baseline="0" dirty="0" smtClean="0">
                          <a:ln>
                            <a:noFill/>
                          </a:ln>
                          <a:solidFill>
                            <a:schemeClr val="tx1"/>
                          </a:solidFill>
                          <a:effectLst/>
                          <a:latin typeface="Calibri" pitchFamily="34" charset="0"/>
                          <a:cs typeface="Times New Roman" pitchFamily="18" charset="0"/>
                        </a:rPr>
                        <a:t>Doğrudan gider kaydedilir.</a:t>
                      </a:r>
                      <a:endParaRPr kumimoji="0" lang="tr-TR" sz="22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newsflash/>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KOSGEB VB TEŞVİKLER GELİR MİDİR?</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solidFill>
                  <a:srgbClr val="FF0000"/>
                </a:solidFill>
              </a:rPr>
              <a:t>BU KONU TARTIŞMALIDIR. </a:t>
            </a:r>
          </a:p>
          <a:p>
            <a:pPr algn="just"/>
            <a:r>
              <a:rPr lang="tr-TR" dirty="0" smtClean="0"/>
              <a:t>Yatırımla ilgili olanların 176 NOLU VU GT: </a:t>
            </a:r>
            <a:r>
              <a:rPr lang="tr-TR" b="1" dirty="0" smtClean="0"/>
              <a:t>« </a:t>
            </a:r>
            <a:r>
              <a:rPr lang="tr-TR" b="1" dirty="0"/>
              <a:t>yatırımcı adına tahakkuk ettirilen destekleme primleri, sabit yatırımların maliyet bedelini azaltıcı bir unsur olduğundan, mükelleflerce bu primler, tahakkuk ettirildikleri tarihte gerçekleştirilmiş olan sabit yatırımların maliyet bedelinden indirilebilir. </a:t>
            </a:r>
            <a:r>
              <a:rPr lang="tr-TR" dirty="0" smtClean="0"/>
              <a:t> «</a:t>
            </a:r>
          </a:p>
          <a:p>
            <a:pPr algn="just"/>
            <a:r>
              <a:rPr lang="tr-TR" dirty="0" smtClean="0">
                <a:solidFill>
                  <a:srgbClr val="FF0000"/>
                </a:solidFill>
              </a:rPr>
              <a:t>Yatırımla ilişkilendirilmeyenlerin gelir yazılması gerekmektedir.</a:t>
            </a:r>
            <a:endParaRPr lang="tr-TR"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38</a:t>
            </a:fld>
            <a:endParaRPr lang="tr-TR"/>
          </a:p>
        </p:txBody>
      </p:sp>
    </p:spTree>
    <p:extLst>
      <p:ext uri="{BB962C8B-B14F-4D97-AF65-F5344CB8AC3E}">
        <p14:creationId xmlns:p14="http://schemas.microsoft.com/office/powerpoint/2010/main" val="333889674"/>
      </p:ext>
    </p:extLst>
  </p:cSld>
  <p:clrMapOvr>
    <a:masterClrMapping/>
  </p:clrMapOvr>
  <p:transition spd="slow">
    <p:newsflash/>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400" y="260648"/>
            <a:ext cx="7772400" cy="1165816"/>
          </a:xfrm>
        </p:spPr>
        <p:txBody>
          <a:bodyPr>
            <a:normAutofit/>
          </a:bodyPr>
          <a:lstStyle/>
          <a:p>
            <a:r>
              <a:rPr lang="tr-TR" sz="3600" dirty="0"/>
              <a:t>YATIRIMLARA İLİŞKİN ALINAN TEŞVİKLER</a:t>
            </a:r>
          </a:p>
        </p:txBody>
      </p:sp>
      <p:sp>
        <p:nvSpPr>
          <p:cNvPr id="5" name="4 Slayt Numarası Yer Tutucusu"/>
          <p:cNvSpPr>
            <a:spLocks noGrp="1"/>
          </p:cNvSpPr>
          <p:nvPr>
            <p:ph type="sldNum" sz="quarter" idx="12"/>
          </p:nvPr>
        </p:nvSpPr>
        <p:spPr/>
        <p:txBody>
          <a:bodyPr/>
          <a:lstStyle/>
          <a:p>
            <a:fld id="{FD007806-E202-4D1D-9C40-9653F041FDCC}" type="slidenum">
              <a:rPr lang="tr-TR" smtClean="0"/>
              <a:pPr/>
              <a:t>39</a:t>
            </a:fld>
            <a:endParaRPr lang="tr-TR"/>
          </a:p>
        </p:txBody>
      </p:sp>
      <p:sp>
        <p:nvSpPr>
          <p:cNvPr id="4" name="3 Tek Köşesi Yuvarlatılmış Dikdörtgen"/>
          <p:cNvSpPr/>
          <p:nvPr/>
        </p:nvSpPr>
        <p:spPr>
          <a:xfrm>
            <a:off x="2381224" y="1428736"/>
            <a:ext cx="7848872" cy="4752528"/>
          </a:xfrm>
          <a:prstGeom prst="round1Rect">
            <a:avLst/>
          </a:prstGeom>
          <a:solidFill>
            <a:srgbClr val="FFFF00"/>
          </a:solidFill>
          <a:effectLst>
            <a:glow rad="101600">
              <a:schemeClr val="accent5">
                <a:satMod val="175000"/>
                <a:alpha val="40000"/>
              </a:schemeClr>
            </a:glow>
            <a:reflection blurRad="6350" stA="50000" endA="300" endPos="55000" dir="5400000" sy="-100000" algn="bl" rotWithShape="0"/>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tr-TR" sz="2400" b="1" dirty="0">
                <a:solidFill>
                  <a:srgbClr val="000000"/>
                </a:solidFill>
                <a:latin typeface="Calibri" pitchFamily="34" charset="0"/>
              </a:rPr>
              <a:t>Duran Varlıklarla ilgili olarak doğan </a:t>
            </a:r>
            <a:r>
              <a:rPr lang="tr-TR" sz="2400" b="1" u="sng" dirty="0">
                <a:solidFill>
                  <a:srgbClr val="FF0000"/>
                </a:solidFill>
                <a:effectLst>
                  <a:outerShdw blurRad="38100" dist="38100" dir="2700000" algn="tl">
                    <a:srgbClr val="C0C0C0"/>
                  </a:outerShdw>
                </a:effectLst>
                <a:latin typeface="Calibri" pitchFamily="34" charset="0"/>
              </a:rPr>
              <a:t>lehe doğan  Kur Farklarının veya teşvik primlerinin</a:t>
            </a:r>
            <a:r>
              <a:rPr lang="tr-TR" sz="2400" b="1" dirty="0">
                <a:solidFill>
                  <a:srgbClr val="000000"/>
                </a:solidFill>
                <a:latin typeface="Calibri" pitchFamily="34" charset="0"/>
              </a:rPr>
              <a:t> İlgili İktisadi Kıymetin Aktifleştirildiği Dönem Sonuna Kadar Olanların Maliyet Bedelinden Düşülmesi Zorunludur. </a:t>
            </a:r>
          </a:p>
          <a:p>
            <a:pPr algn="just"/>
            <a:r>
              <a:rPr lang="tr-TR" sz="2400" b="1" dirty="0">
                <a:solidFill>
                  <a:srgbClr val="000000"/>
                </a:solidFill>
                <a:latin typeface="Calibri" pitchFamily="34" charset="0"/>
              </a:rPr>
              <a:t>İzleyen Dönemlerde Doğan Söz Konusu farkların veya teşvik primlerinin maliyet bedelinden düşülmesi veya Doğrudan Gelir Yazılması İhtiyaridir. </a:t>
            </a:r>
            <a:r>
              <a:rPr lang="tr-TR" sz="2400" b="1" u="sng" dirty="0">
                <a:solidFill>
                  <a:srgbClr val="003399"/>
                </a:solidFill>
                <a:effectLst>
                  <a:outerShdw blurRad="38100" dist="38100" dir="2700000" algn="tl">
                    <a:srgbClr val="C0C0C0"/>
                  </a:outerShdw>
                </a:effectLst>
                <a:latin typeface="Calibri" pitchFamily="34" charset="0"/>
              </a:rPr>
              <a:t>Aleyhe doğan farklar da maliyet bedeline eklenebileceği gibi gider de yazılabilir. Maliyet bedeline eklenmesi halinde, iktisadi kıymetin kalan ekonomik ömrü süresi içinde  maliyete eklenen bedel için amortisman ayrılır.</a:t>
            </a:r>
          </a:p>
          <a:p>
            <a:pPr algn="ctr"/>
            <a:r>
              <a:rPr lang="tr-TR" sz="2400" b="1" u="sng" dirty="0">
                <a:solidFill>
                  <a:srgbClr val="FF0000"/>
                </a:solidFill>
                <a:effectLst>
                  <a:outerShdw blurRad="38100" dist="38100" dir="2700000" algn="tl">
                    <a:srgbClr val="C0C0C0"/>
                  </a:outerShdw>
                </a:effectLst>
                <a:latin typeface="Calibri" pitchFamily="34" charset="0"/>
              </a:rPr>
              <a:t>ANCAK, SEÇİLEN YÖNTEM DEĞİŞTİRİLEMEZ.</a:t>
            </a:r>
          </a:p>
        </p:txBody>
      </p:sp>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p:cNvSpPr>
          <p:nvPr/>
        </p:nvSpPr>
        <p:spPr>
          <a:xfrm>
            <a:off x="5881686" y="0"/>
            <a:ext cx="6046962" cy="6858000"/>
          </a:xfrm>
          <a:prstGeom prst="foldedCorner">
            <a:avLst/>
          </a:prstGeom>
          <a:ln/>
        </p:spPr>
        <p:style>
          <a:lnRef idx="2">
            <a:schemeClr val="accent1"/>
          </a:lnRef>
          <a:fillRef idx="1">
            <a:schemeClr val="lt1"/>
          </a:fillRef>
          <a:effectRef idx="0">
            <a:schemeClr val="accent1"/>
          </a:effectRef>
          <a:fontRef idx="minor">
            <a:schemeClr val="dk1"/>
          </a:fontRef>
        </p:style>
        <p:txBody>
          <a:bodyPr vert="horz" lIns="54864" tIns="91440" rtlCol="0">
            <a:noAutofit/>
          </a:bodyPr>
          <a:lstStyle/>
          <a:p>
            <a:pPr marL="896112" lvl="1" indent="-320040">
              <a:buClr>
                <a:schemeClr val="accent1"/>
              </a:buClr>
              <a:buSzPct val="80000"/>
              <a:defRPr/>
            </a:pPr>
            <a:endParaRPr lang="tr-TR" sz="2200" b="1" dirty="0">
              <a:solidFill>
                <a:srgbClr val="FF0000"/>
              </a:solidFill>
            </a:endParaRPr>
          </a:p>
          <a:p>
            <a:pPr marL="896112" lvl="1" indent="-320040">
              <a:buClr>
                <a:schemeClr val="accent1"/>
              </a:buClr>
              <a:buSzPct val="80000"/>
              <a:defRPr/>
            </a:pPr>
            <a:r>
              <a:rPr lang="tr-TR" sz="2200" b="1" dirty="0">
                <a:solidFill>
                  <a:srgbClr val="FF0000"/>
                </a:solidFill>
              </a:rPr>
              <a:t>Ferdi teşebbüslerde</a:t>
            </a:r>
            <a:r>
              <a:rPr lang="tr-TR" sz="2200" b="1" dirty="0"/>
              <a:t>, </a:t>
            </a:r>
            <a:r>
              <a:rPr lang="tr-TR" sz="2200" b="1" dirty="0">
                <a:solidFill>
                  <a:srgbClr val="FF0000"/>
                </a:solidFill>
              </a:rPr>
              <a:t>mükellefin sahip olduğu bina ve arazi hakkında </a:t>
            </a:r>
            <a:r>
              <a:rPr lang="tr-TR" sz="2200" b="1" dirty="0"/>
              <a:t>aşağıda yazılı esaslar cari olur: </a:t>
            </a:r>
          </a:p>
          <a:p>
            <a:pPr marL="896112" lvl="1" indent="-320040">
              <a:buClr>
                <a:schemeClr val="accent1"/>
              </a:buClr>
              <a:buSzPct val="80000"/>
              <a:defRPr/>
            </a:pPr>
            <a:r>
              <a:rPr lang="tr-TR" sz="2200" b="1" dirty="0"/>
              <a:t>1- Fabrika, ambar, </a:t>
            </a:r>
            <a:r>
              <a:rPr lang="tr-TR" sz="2200" b="1" dirty="0" err="1"/>
              <a:t>atelye</a:t>
            </a:r>
            <a:r>
              <a:rPr lang="tr-TR" sz="2200" b="1" dirty="0"/>
              <a:t>, dükkan, mağaza ve arazi -işletmede ister kısmen, ister tamamen kullanılsınlar- değerlerinin tamamı üzerinden envantere alınır. </a:t>
            </a:r>
          </a:p>
          <a:p>
            <a:pPr marL="1033272" lvl="1" indent="-457200">
              <a:buClr>
                <a:schemeClr val="accent1"/>
              </a:buClr>
              <a:buSzPct val="80000"/>
              <a:defRPr/>
            </a:pPr>
            <a:r>
              <a:rPr lang="tr-TR" sz="2200" b="1" dirty="0"/>
              <a:t>2. Ticaret hanları gibi oda oda veya kısım kısım kullanılabilen binalarla evlerin ve apartmanların yarısından fazlası işletmede kullanıldığı takdirde envantere ithal edilir. </a:t>
            </a:r>
          </a:p>
          <a:p>
            <a:pPr marL="896112" lvl="1" indent="-320040">
              <a:buClr>
                <a:schemeClr val="accent1"/>
              </a:buClr>
              <a:buSzPct val="80000"/>
              <a:defRPr/>
            </a:pPr>
            <a:r>
              <a:rPr lang="tr-TR" sz="2200" b="1" dirty="0"/>
              <a:t>3. Envantere alınan gayrimenkullerin kullanış tarzlarında sonradan vaki olacak değişiklikler, hesap yılı içinde nazara alınmaz.</a:t>
            </a:r>
          </a:p>
          <a:p>
            <a:pPr marL="896112" lvl="1" indent="-320040">
              <a:buClr>
                <a:schemeClr val="accent1"/>
              </a:buClr>
              <a:buSzPct val="80000"/>
              <a:defRPr/>
            </a:pPr>
            <a:r>
              <a:rPr lang="tr-TR" sz="2200" b="1" dirty="0"/>
              <a:t>(VUK, m.187)</a:t>
            </a:r>
            <a:endParaRPr lang="tr-TR" sz="2200" dirty="0"/>
          </a:p>
        </p:txBody>
      </p:sp>
      <p:sp>
        <p:nvSpPr>
          <p:cNvPr id="6" name="5 Dikey Kaydırma"/>
          <p:cNvSpPr/>
          <p:nvPr/>
        </p:nvSpPr>
        <p:spPr>
          <a:xfrm>
            <a:off x="1524000" y="0"/>
            <a:ext cx="4714876" cy="6858000"/>
          </a:xfrm>
          <a:prstGeom prst="foldedCorner">
            <a:avLst/>
          </a:prstGeom>
        </p:spPr>
        <p:style>
          <a:lnRef idx="2">
            <a:schemeClr val="dk1"/>
          </a:lnRef>
          <a:fillRef idx="1">
            <a:schemeClr val="lt1"/>
          </a:fillRef>
          <a:effectRef idx="0">
            <a:schemeClr val="dk1"/>
          </a:effectRef>
          <a:fontRef idx="minor">
            <a:schemeClr val="dk1"/>
          </a:fontRef>
        </p:style>
        <p:txBody>
          <a:bodyPr rtlCol="0" anchor="ctr"/>
          <a:lstStyle/>
          <a:p>
            <a:r>
              <a:rPr lang="tr-TR" sz="2800" b="1" dirty="0"/>
              <a:t>ENVANTER ÇIKARMAK</a:t>
            </a:r>
            <a:r>
              <a:rPr lang="tr-TR" sz="2400" b="1" dirty="0"/>
              <a:t>, bilanço günündeki mevcutları, alacakları ve borçları </a:t>
            </a:r>
            <a:r>
              <a:rPr lang="tr-TR" sz="2400" b="1" i="1" dirty="0">
                <a:solidFill>
                  <a:schemeClr val="accent6">
                    <a:lumMod val="50000"/>
                  </a:schemeClr>
                </a:solidFill>
              </a:rPr>
              <a:t>saymak, ölçmek, tartmak ve değerlemek suretiyle kesin bir şekilde ve müfredatlı olarak tesbit etmektir. </a:t>
            </a:r>
          </a:p>
          <a:p>
            <a:r>
              <a:rPr lang="tr-TR" sz="2400" b="1" dirty="0"/>
              <a:t>Şu kadar ki, ticari teamüle göre tartılması, sayılması ve ölçülmesi mutat </a:t>
            </a:r>
            <a:r>
              <a:rPr lang="tr-TR" sz="2400" b="1" dirty="0" err="1"/>
              <a:t>olmıyan</a:t>
            </a:r>
            <a:r>
              <a:rPr lang="tr-TR" sz="2400" b="1" dirty="0"/>
              <a:t> malların değerleri tahminen tesbit olunur. </a:t>
            </a:r>
          </a:p>
          <a:p>
            <a:r>
              <a:rPr lang="tr-TR" sz="2400" b="1" dirty="0"/>
              <a:t>Mevcutlar, alacaklar ve borçlar işletmeye dahil iktisadi kıymetleri ifade eder. (VUK, m.186</a:t>
            </a:r>
            <a:r>
              <a:rPr lang="tr-TR" sz="2000" b="1" dirty="0"/>
              <a:t>)</a:t>
            </a:r>
          </a:p>
        </p:txBody>
      </p:sp>
      <p:sp>
        <p:nvSpPr>
          <p:cNvPr id="5" name="4 Slayt Numarası Yer Tutucusu"/>
          <p:cNvSpPr>
            <a:spLocks noGrp="1"/>
          </p:cNvSpPr>
          <p:nvPr>
            <p:ph type="sldNum" sz="quarter" idx="12"/>
          </p:nvPr>
        </p:nvSpPr>
        <p:spPr/>
        <p:txBody>
          <a:bodyPr/>
          <a:lstStyle/>
          <a:p>
            <a:fld id="{FD007806-E202-4D1D-9C40-9653F041FDCC}" type="slidenum">
              <a:rPr lang="tr-TR" smtClean="0"/>
              <a:pPr/>
              <a:t>4</a:t>
            </a:fld>
            <a:endParaRPr lang="tr-TR"/>
          </a:p>
        </p:txBody>
      </p:sp>
    </p:spTree>
    <p:extLst>
      <p:ext uri="{BB962C8B-B14F-4D97-AF65-F5344CB8AC3E}">
        <p14:creationId xmlns:p14="http://schemas.microsoft.com/office/powerpoint/2010/main" val="2459693251"/>
      </p:ext>
    </p:extLst>
  </p:cSld>
  <p:clrMapOvr>
    <a:masterClrMapping/>
  </p:clrMapOvr>
  <p:transition spd="slow">
    <p:newsfla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400" y="260648"/>
            <a:ext cx="7772400" cy="1165816"/>
          </a:xfrm>
        </p:spPr>
        <p:txBody>
          <a:bodyPr>
            <a:normAutofit/>
          </a:bodyPr>
          <a:lstStyle/>
          <a:p>
            <a:r>
              <a:rPr lang="tr-TR" b="1" dirty="0" smtClean="0">
                <a:solidFill>
                  <a:srgbClr val="FF0000"/>
                </a:solidFill>
                <a:effectLst>
                  <a:outerShdw blurRad="38100" dist="38100" dir="2700000" algn="tl">
                    <a:srgbClr val="000000">
                      <a:alpha val="43137"/>
                    </a:srgbClr>
                  </a:outerShdw>
                </a:effectLst>
              </a:rPr>
              <a:t>SAN-TEZ PROJE DESTEKLERİ</a:t>
            </a:r>
            <a:endParaRPr lang="tr-TR" b="1" dirty="0">
              <a:solidFill>
                <a:srgbClr val="FF0000"/>
              </a:solidFill>
              <a:effectLst>
                <a:outerShdw blurRad="38100" dist="38100" dir="2700000" algn="tl">
                  <a:srgbClr val="000000">
                    <a:alpha val="43137"/>
                  </a:srgbClr>
                </a:outerShdw>
              </a:effectLst>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40</a:t>
            </a:fld>
            <a:endParaRPr lang="tr-TR"/>
          </a:p>
        </p:txBody>
      </p:sp>
      <p:sp>
        <p:nvSpPr>
          <p:cNvPr id="4" name="3 Akış Çizelgesi: Delikli Teyp"/>
          <p:cNvSpPr/>
          <p:nvPr/>
        </p:nvSpPr>
        <p:spPr>
          <a:xfrm>
            <a:off x="839416" y="1426464"/>
            <a:ext cx="11089232" cy="5242896"/>
          </a:xfrm>
          <a:prstGeom prst="flowChartPunchedTap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tr-TR" sz="2800" dirty="0"/>
              <a:t>Sanayi ve Ticaret Bakanlığı tarafından </a:t>
            </a:r>
            <a:r>
              <a:rPr lang="tr-TR" sz="2800" dirty="0" smtClean="0"/>
              <a:t>hibe </a:t>
            </a:r>
            <a:r>
              <a:rPr lang="tr-TR" sz="2800" dirty="0"/>
              <a:t>edilen ve 5746 sayılı Kanun uyarınca özel bir fon hesabında tutulması gereken </a:t>
            </a:r>
            <a:r>
              <a:rPr lang="tr-TR" sz="2800" b="1" dirty="0" smtClean="0">
                <a:solidFill>
                  <a:srgbClr val="FFFF00"/>
                </a:solidFill>
              </a:rPr>
              <a:t>Teknogirişim </a:t>
            </a:r>
            <a:r>
              <a:rPr lang="tr-TR" sz="2800" b="1" dirty="0">
                <a:solidFill>
                  <a:srgbClr val="FFFF00"/>
                </a:solidFill>
              </a:rPr>
              <a:t>Sermaye Desteği kurum kazancının tespitinde gelir olarak ve Ar-Ge indirimi tutarının tespitinde Ar-Ge harcaması olarak dikkate alınmayacaktır. </a:t>
            </a:r>
            <a:r>
              <a:rPr lang="tr-TR" sz="2800" dirty="0"/>
              <a:t>Ancak bu fonun, elde edildiği hesap dönemini izleyen beş yıl içinde sermayeye ilâve dışında herhangi bir şekilde başka bir hesaba nakledilmesi veya işletmeden çekilmesi halinde, zamanında tahakkuk ettirilmeyen vergiler </a:t>
            </a:r>
            <a:r>
              <a:rPr lang="tr-TR" sz="2800" dirty="0" err="1"/>
              <a:t>ziyaa</a:t>
            </a:r>
            <a:r>
              <a:rPr lang="tr-TR" sz="2800" dirty="0"/>
              <a:t> uğratılmış </a:t>
            </a:r>
            <a:r>
              <a:rPr lang="tr-TR" sz="2800" dirty="0" smtClean="0"/>
              <a:t>sayılmaktadır.</a:t>
            </a:r>
            <a:endParaRPr lang="tr-TR" sz="2800" b="1" dirty="0">
              <a:effectLst>
                <a:outerShdw blurRad="38100" dist="38100" dir="2700000" algn="tl">
                  <a:srgbClr val="000000">
                    <a:alpha val="43137"/>
                  </a:srgbClr>
                </a:outerShdw>
              </a:effectLst>
            </a:endParaRPr>
          </a:p>
        </p:txBody>
      </p:sp>
    </p:spTree>
  </p:cSld>
  <p:clrMapOvr>
    <a:masterClrMapping/>
  </p:clrMapOvr>
  <p:transition spd="slow">
    <p:newsflash/>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52662" y="285728"/>
            <a:ext cx="7772400" cy="914400"/>
          </a:xfrm>
        </p:spPr>
        <p:txBody>
          <a:bodyPr/>
          <a:lstStyle/>
          <a:p>
            <a:r>
              <a:rPr lang="tr-TR" dirty="0" smtClean="0"/>
              <a:t>FİNANSAL KİRALAMA</a:t>
            </a:r>
            <a:endParaRPr lang="tr-TR" dirty="0"/>
          </a:p>
        </p:txBody>
      </p:sp>
      <p:sp>
        <p:nvSpPr>
          <p:cNvPr id="6" name="5 Slayt Numarası Yer Tutucusu"/>
          <p:cNvSpPr>
            <a:spLocks noGrp="1"/>
          </p:cNvSpPr>
          <p:nvPr>
            <p:ph type="sldNum" sz="quarter" idx="12"/>
          </p:nvPr>
        </p:nvSpPr>
        <p:spPr/>
        <p:txBody>
          <a:bodyPr/>
          <a:lstStyle/>
          <a:p>
            <a:fld id="{FD007806-E202-4D1D-9C40-9653F041FDCC}" type="slidenum">
              <a:rPr lang="tr-TR" smtClean="0"/>
              <a:pPr/>
              <a:t>41</a:t>
            </a:fld>
            <a:endParaRPr lang="tr-TR"/>
          </a:p>
        </p:txBody>
      </p:sp>
      <p:sp>
        <p:nvSpPr>
          <p:cNvPr id="4" name="3 Dikdörtgen"/>
          <p:cNvSpPr/>
          <p:nvPr/>
        </p:nvSpPr>
        <p:spPr>
          <a:xfrm>
            <a:off x="2166910" y="1000108"/>
            <a:ext cx="9473706" cy="170881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tr-TR" sz="2400" b="1" dirty="0">
                <a:solidFill>
                  <a:srgbClr val="FF0000"/>
                </a:solidFill>
              </a:rPr>
              <a:t>13 Aralık 2012 TARİHLİ </a:t>
            </a:r>
            <a:r>
              <a:rPr lang="tr-TR" sz="2400" b="1" dirty="0">
                <a:solidFill>
                  <a:schemeClr val="bg1"/>
                </a:solidFill>
              </a:rPr>
              <a:t>FİNANSAL KİRALAMA, FAKTORİNG VE FİNANSMAN </a:t>
            </a:r>
            <a:r>
              <a:rPr lang="tr-TR" sz="2400" b="1" dirty="0" smtClean="0">
                <a:solidFill>
                  <a:schemeClr val="bg1"/>
                </a:solidFill>
              </a:rPr>
              <a:t>ŞİRKETLERİ </a:t>
            </a:r>
            <a:r>
              <a:rPr lang="tr-TR" sz="2400" b="1" dirty="0">
                <a:solidFill>
                  <a:schemeClr val="bg1"/>
                </a:solidFill>
              </a:rPr>
              <a:t>KANUNU  YAYIMLANDI. </a:t>
            </a:r>
            <a:r>
              <a:rPr lang="tr-TR" sz="2400" b="1" dirty="0" smtClean="0">
                <a:solidFill>
                  <a:schemeClr val="bg1"/>
                </a:solidFill>
              </a:rPr>
              <a:t> BU </a:t>
            </a:r>
            <a:r>
              <a:rPr lang="tr-TR" sz="2400" b="1" dirty="0">
                <a:solidFill>
                  <a:schemeClr val="bg1"/>
                </a:solidFill>
              </a:rPr>
              <a:t>KANUN KAPSAMINDA YAPILAN KİRALAMALAR FİNANSAL KİRALAMA HÜKÜMLERİNE GÖRE DEĞERLENECEKTİR.</a:t>
            </a:r>
          </a:p>
        </p:txBody>
      </p:sp>
      <p:sp>
        <p:nvSpPr>
          <p:cNvPr id="5" name="4 Paralelkenar"/>
          <p:cNvSpPr/>
          <p:nvPr/>
        </p:nvSpPr>
        <p:spPr>
          <a:xfrm>
            <a:off x="1327223" y="3068960"/>
            <a:ext cx="5357818" cy="3429000"/>
          </a:xfrm>
          <a:prstGeom prst="parallelogram">
            <a:avLst>
              <a:gd name="adj" fmla="val 10329"/>
            </a:avLst>
          </a:prstGeom>
        </p:spPr>
        <p:style>
          <a:lnRef idx="1">
            <a:schemeClr val="accent6"/>
          </a:lnRef>
          <a:fillRef idx="2">
            <a:schemeClr val="accent6"/>
          </a:fillRef>
          <a:effectRef idx="1">
            <a:schemeClr val="accent6"/>
          </a:effectRef>
          <a:fontRef idx="minor">
            <a:schemeClr val="dk1"/>
          </a:fontRef>
        </p:style>
        <p:txBody>
          <a:bodyPr rtlCol="0" anchor="t"/>
          <a:lstStyle/>
          <a:p>
            <a:r>
              <a:rPr lang="tr-TR" sz="2400" dirty="0"/>
              <a:t>Finansal kiralama sözleşmeleri ve </a:t>
            </a:r>
            <a:r>
              <a:rPr lang="tr-TR" sz="2400" b="1" dirty="0">
                <a:solidFill>
                  <a:srgbClr val="FF0000"/>
                </a:solidFill>
              </a:rPr>
              <a:t>bu sözleşmelerin devrine ve tadiline ilişkin kâğıtlar ile bunların teminatı amacıyla düzenlenen kâğıtla</a:t>
            </a:r>
            <a:r>
              <a:rPr lang="tr-TR" sz="2400" dirty="0"/>
              <a:t>r damga vergisinden, bu kâğıtlarla ilgili yapılacak işlemler harçtan müstesnadır.</a:t>
            </a:r>
          </a:p>
        </p:txBody>
      </p:sp>
      <p:sp>
        <p:nvSpPr>
          <p:cNvPr id="8" name="7 Paralelkenar"/>
          <p:cNvSpPr/>
          <p:nvPr/>
        </p:nvSpPr>
        <p:spPr>
          <a:xfrm>
            <a:off x="6685041" y="2997522"/>
            <a:ext cx="4390208" cy="3500438"/>
          </a:xfrm>
          <a:prstGeom prst="parallelogram">
            <a:avLst>
              <a:gd name="adj" fmla="val 13589"/>
            </a:avLst>
          </a:prstGeom>
        </p:spPr>
        <p:style>
          <a:lnRef idx="1">
            <a:schemeClr val="accent6"/>
          </a:lnRef>
          <a:fillRef idx="2">
            <a:schemeClr val="accent6"/>
          </a:fillRef>
          <a:effectRef idx="1">
            <a:schemeClr val="accent6"/>
          </a:effectRef>
          <a:fontRef idx="minor">
            <a:schemeClr val="dk1"/>
          </a:fontRef>
        </p:style>
        <p:txBody>
          <a:bodyPr rtlCol="0" anchor="t"/>
          <a:lstStyle/>
          <a:p>
            <a:r>
              <a:rPr lang="tr-TR" sz="2000" b="1" dirty="0"/>
              <a:t>Satıp geri kiralama yöntemi ile yapılan kiralama sözleşmeleri kapsamında kiralanan taşınmazların sözleşme süresi sonunda </a:t>
            </a:r>
            <a:r>
              <a:rPr lang="tr-TR" sz="2000" b="1" dirty="0">
                <a:solidFill>
                  <a:srgbClr val="FF0000"/>
                </a:solidFill>
              </a:rPr>
              <a:t>kiracı adına </a:t>
            </a:r>
            <a:r>
              <a:rPr lang="tr-TR" sz="2000" b="1" dirty="0"/>
              <a:t>tapuya tescili tapu harcından müstesnadır.</a:t>
            </a:r>
          </a:p>
        </p:txBody>
      </p:sp>
    </p:spTree>
  </p:cSld>
  <p:clrMapOvr>
    <a:masterClrMapping/>
  </p:clrMapOvr>
  <p:transition spd="slow">
    <p:newsflash/>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FİNANSAL KİRALAMA</a:t>
            </a:r>
            <a:endParaRPr lang="tr-TR"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42</a:t>
            </a:fld>
            <a:endParaRPr lang="tr-TR"/>
          </a:p>
        </p:txBody>
      </p:sp>
      <p:sp>
        <p:nvSpPr>
          <p:cNvPr id="4" name="3 Dikdörtgen"/>
          <p:cNvSpPr/>
          <p:nvPr/>
        </p:nvSpPr>
        <p:spPr>
          <a:xfrm>
            <a:off x="2135560" y="1268760"/>
            <a:ext cx="8208912" cy="51125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tr-TR" sz="2800" b="1" dirty="0">
                <a:solidFill>
                  <a:schemeClr val="bg1"/>
                </a:solidFill>
              </a:rPr>
              <a:t> </a:t>
            </a:r>
            <a:r>
              <a:rPr lang="tr-TR" sz="2800" b="1" dirty="0">
                <a:solidFill>
                  <a:schemeClr val="tx1"/>
                </a:solidFill>
              </a:rPr>
              <a:t>Satıp geri kiralama yöntemi ile gerçekleştirilen kiralama sözleşmeleri kapsamında kiracı tarafından </a:t>
            </a:r>
            <a:r>
              <a:rPr lang="tr-TR" sz="2800" b="1" i="1" u="sng" dirty="0">
                <a:solidFill>
                  <a:schemeClr val="accent6">
                    <a:lumMod val="75000"/>
                  </a:schemeClr>
                </a:solidFill>
              </a:rPr>
              <a:t>sözleşme süresi sonunda geri alınmak kaydıyla</a:t>
            </a:r>
            <a:r>
              <a:rPr lang="tr-TR" sz="2800" b="1" dirty="0">
                <a:solidFill>
                  <a:schemeClr val="bg1"/>
                </a:solidFill>
              </a:rPr>
              <a:t> </a:t>
            </a:r>
            <a:r>
              <a:rPr lang="tr-TR" sz="2800" b="1" dirty="0">
                <a:solidFill>
                  <a:srgbClr val="FF0000"/>
                </a:solidFill>
              </a:rPr>
              <a:t>kiralanan taşınmazların kiralayana satışı sırasında devredenden </a:t>
            </a:r>
            <a:r>
              <a:rPr lang="tr-TR" sz="2800" b="1" dirty="0">
                <a:solidFill>
                  <a:schemeClr val="tx1"/>
                </a:solidFill>
              </a:rPr>
              <a:t>(Taşınmazın herhangi bir şekilde kiracı tarafından geri alınmamasının tespiti durumunda ilgililerden (a) bendindeki oran ile bu bentteki oran arasındaki farka tekabül eden harç tutarı 213 sayılı Kanun hükümlerine göre gecikme faizi ile birlikte alınır.) </a:t>
            </a:r>
            <a:r>
              <a:rPr lang="tr-TR" sz="2800" b="1" dirty="0">
                <a:solidFill>
                  <a:schemeClr val="accent1">
                    <a:lumMod val="75000"/>
                  </a:schemeClr>
                </a:solidFill>
              </a:rPr>
              <a:t>Binde 3,96”</a:t>
            </a:r>
          </a:p>
        </p:txBody>
      </p:sp>
    </p:spTree>
  </p:cSld>
  <p:clrMapOvr>
    <a:masterClrMapping/>
  </p:clrMapOvr>
  <p:transition spd="slow">
    <p:newsflash/>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332656"/>
            <a:ext cx="10018713" cy="943000"/>
          </a:xfrm>
        </p:spPr>
        <p:txBody>
          <a:bodyPr/>
          <a:lstStyle/>
          <a:p>
            <a:r>
              <a:rPr lang="tr-TR" dirty="0" smtClean="0"/>
              <a:t>SAT GERİ KİRALAMADA KDV SORUNU</a:t>
            </a:r>
            <a:endParaRPr lang="tr-TR" dirty="0"/>
          </a:p>
        </p:txBody>
      </p:sp>
      <p:sp>
        <p:nvSpPr>
          <p:cNvPr id="4" name="Slayt Numarası Yer Tutucusu 3"/>
          <p:cNvSpPr>
            <a:spLocks noGrp="1"/>
          </p:cNvSpPr>
          <p:nvPr>
            <p:ph type="sldNum" sz="quarter" idx="12"/>
          </p:nvPr>
        </p:nvSpPr>
        <p:spPr/>
        <p:txBody>
          <a:bodyPr/>
          <a:lstStyle/>
          <a:p>
            <a:fld id="{FD007806-E202-4D1D-9C40-9653F041FDCC}" type="slidenum">
              <a:rPr lang="tr-TR" smtClean="0"/>
              <a:pPr/>
              <a:t>43</a:t>
            </a:fld>
            <a:endParaRPr lang="tr-TR"/>
          </a:p>
        </p:txBody>
      </p:sp>
      <p:sp>
        <p:nvSpPr>
          <p:cNvPr id="5" name="Sol Ok 4"/>
          <p:cNvSpPr/>
          <p:nvPr/>
        </p:nvSpPr>
        <p:spPr>
          <a:xfrm>
            <a:off x="8072237" y="1616867"/>
            <a:ext cx="4032448" cy="4387432"/>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tr-TR" sz="3200" b="1" dirty="0" smtClean="0"/>
              <a:t>KDVK, m.17/4-y</a:t>
            </a:r>
            <a:endParaRPr lang="tr-TR" sz="3200" b="1" dirty="0"/>
          </a:p>
        </p:txBody>
      </p:sp>
      <p:sp>
        <p:nvSpPr>
          <p:cNvPr id="6" name="Dikey Kaydırma 5"/>
          <p:cNvSpPr/>
          <p:nvPr/>
        </p:nvSpPr>
        <p:spPr>
          <a:xfrm>
            <a:off x="1127448" y="1362311"/>
            <a:ext cx="7056784" cy="4896544"/>
          </a:xfrm>
          <a:prstGeom prst="vertic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b="1" dirty="0"/>
              <a:t>y) </a:t>
            </a:r>
            <a:r>
              <a:rPr lang="tr-TR" sz="2000" b="1" dirty="0"/>
              <a:t>(6495 Sayılı Kanunun 29 uncu maddesiyle eklenen bent Yürürlük; 02.08.2013)21/11/2012 tarihli ve 6361 sayılı Finansal Kiralama, Faktoring ve Finansman Şirketleri Kanunu kapsamında; </a:t>
            </a:r>
            <a:r>
              <a:rPr lang="tr-TR" sz="2400" b="1" i="1" dirty="0" smtClean="0">
                <a:solidFill>
                  <a:srgbClr val="FFFF00"/>
                </a:solidFill>
                <a:effectLst>
                  <a:outerShdw blurRad="38100" dist="38100" dir="2700000" algn="tl">
                    <a:srgbClr val="000000">
                      <a:alpha val="43137"/>
                    </a:srgbClr>
                  </a:outerShdw>
                </a:effectLst>
              </a:rPr>
              <a:t>Finansal Kiralama Şirketlerince Bizzat Kiracıdan Satın Alınıp Geriye Kiralanan Taşınmazlara Uygulanmak Üzere ve </a:t>
            </a:r>
            <a:r>
              <a:rPr lang="tr-TR" sz="2400" b="1" i="1" dirty="0">
                <a:solidFill>
                  <a:srgbClr val="FFFF00"/>
                </a:solidFill>
                <a:effectLst>
                  <a:outerShdw blurRad="38100" dist="38100" dir="2700000" algn="tl">
                    <a:srgbClr val="000000">
                      <a:alpha val="43137"/>
                    </a:srgbClr>
                  </a:outerShdw>
                </a:effectLst>
              </a:rPr>
              <a:t>kiralamaya konu taşınmazın mülkiyetinin sözleşme süresi sonunda kiracıya devredilecek olması koşulu ile kiralanmaya konu taşınmazların kiralayana satılması, satan kişilere kiralanması ve devri."</a:t>
            </a:r>
            <a:endParaRPr lang="tr-TR" sz="2400" i="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49998722"/>
      </p:ext>
    </p:extLst>
  </p:cSld>
  <p:clrMapOvr>
    <a:masterClrMapping/>
  </p:clrMapOvr>
  <p:transition spd="slow">
    <p:newsflash/>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332656"/>
            <a:ext cx="10018713" cy="943000"/>
          </a:xfrm>
        </p:spPr>
        <p:txBody>
          <a:bodyPr/>
          <a:lstStyle/>
          <a:p>
            <a:r>
              <a:rPr lang="tr-TR" dirty="0" smtClean="0">
                <a:ln w="3175" cmpd="sng">
                  <a:solidFill>
                    <a:srgbClr val="FF0000"/>
                  </a:solidFill>
                </a:ln>
              </a:rPr>
              <a:t>SAT GERİ KİRALAMADA KDV SORUNU</a:t>
            </a:r>
            <a:endParaRPr lang="tr-TR" dirty="0">
              <a:ln w="3175" cmpd="sng">
                <a:solidFill>
                  <a:srgbClr val="FF0000"/>
                </a:solidFill>
              </a:ln>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44</a:t>
            </a:fld>
            <a:endParaRPr lang="tr-TR"/>
          </a:p>
        </p:txBody>
      </p:sp>
      <p:sp>
        <p:nvSpPr>
          <p:cNvPr id="5" name="Sol Ok 4"/>
          <p:cNvSpPr/>
          <p:nvPr/>
        </p:nvSpPr>
        <p:spPr>
          <a:xfrm>
            <a:off x="911424" y="1679971"/>
            <a:ext cx="4032448" cy="4387432"/>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tr-TR" sz="3200" b="1" dirty="0" smtClean="0"/>
              <a:t>TAŞINMAZ NEDENİYLE İNDİRİLEN KDV DÜZELTİLİR.</a:t>
            </a:r>
            <a:endParaRPr lang="tr-TR" sz="3200" b="1" dirty="0"/>
          </a:p>
        </p:txBody>
      </p:sp>
      <p:sp>
        <p:nvSpPr>
          <p:cNvPr id="6" name="Dikey Kaydırma 5"/>
          <p:cNvSpPr/>
          <p:nvPr/>
        </p:nvSpPr>
        <p:spPr>
          <a:xfrm>
            <a:off x="4871864" y="1556792"/>
            <a:ext cx="7128791" cy="4896544"/>
          </a:xfrm>
          <a:prstGeom prst="verticalScroll">
            <a:avLst/>
          </a:prstGeom>
          <a:scene3d>
            <a:camera prst="isometricOffAxis1Right"/>
            <a:lightRig rig="threePt" dir="t"/>
          </a:scene3d>
        </p:spPr>
        <p:style>
          <a:lnRef idx="3">
            <a:schemeClr val="lt1"/>
          </a:lnRef>
          <a:fillRef idx="1">
            <a:schemeClr val="dk1"/>
          </a:fillRef>
          <a:effectRef idx="1">
            <a:schemeClr val="dk1"/>
          </a:effectRef>
          <a:fontRef idx="minor">
            <a:schemeClr val="lt1"/>
          </a:fontRef>
        </p:style>
        <p:txBody>
          <a:bodyPr rtlCol="0" anchor="ctr"/>
          <a:lstStyle/>
          <a:p>
            <a:pPr algn="just"/>
            <a:r>
              <a:rPr lang="tr-TR" b="1" dirty="0" smtClean="0"/>
              <a:t>02.08.2013 TARİHİNDEN ÖNCEKİ SÖZLEŞMELER YARARLANABİLİR Mİ?</a:t>
            </a:r>
          </a:p>
          <a:p>
            <a:pPr algn="just"/>
            <a:endParaRPr lang="tr-TR" b="1" dirty="0" smtClean="0"/>
          </a:p>
          <a:p>
            <a:pPr algn="just"/>
            <a:r>
              <a:rPr lang="tr-TR" sz="2000" b="1" dirty="0" smtClean="0"/>
              <a:t>NET GÖRÜŞ BULUNMAMAKTADIR.</a:t>
            </a:r>
          </a:p>
          <a:p>
            <a:pPr algn="just"/>
            <a:r>
              <a:rPr lang="tr-TR" sz="2000" b="1" dirty="0" smtClean="0"/>
              <a:t>YARARLANIRSA, KDV DÜZELTMESİ YAPILMASI GÜNDEME GELEBEİLECEKTİR.</a:t>
            </a:r>
          </a:p>
          <a:p>
            <a:pPr algn="just"/>
            <a:r>
              <a:rPr lang="tr-TR" sz="2000" b="1" dirty="0" smtClean="0"/>
              <a:t>TEMEL SORUN: YASA YAPILIRKEN BU HUSUSLARIN DİKKATE ALINMAMASINDAN KAYNAKLANMAKTA OLUP, YASAL BOŞLUK BULUNMAKTADIR.</a:t>
            </a:r>
            <a:endParaRPr lang="tr-TR" sz="2000" b="1" dirty="0"/>
          </a:p>
        </p:txBody>
      </p:sp>
    </p:spTree>
    <p:extLst>
      <p:ext uri="{BB962C8B-B14F-4D97-AF65-F5344CB8AC3E}">
        <p14:creationId xmlns:p14="http://schemas.microsoft.com/office/powerpoint/2010/main" val="1086728964"/>
      </p:ext>
    </p:extLst>
  </p:cSld>
  <p:clrMapOvr>
    <a:masterClrMapping/>
  </p:clrMapOvr>
  <p:transition spd="slow">
    <p:newsflash/>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8000" dirty="0">
                <a:solidFill>
                  <a:srgbClr val="FF0000"/>
                </a:solidFill>
              </a:rPr>
              <a:t>N</a:t>
            </a:r>
            <a:r>
              <a:rPr lang="tr-TR" sz="8000" dirty="0" smtClean="0">
                <a:solidFill>
                  <a:srgbClr val="FF0000"/>
                </a:solidFill>
              </a:rPr>
              <a:t>EDENİ ?</a:t>
            </a:r>
            <a:endParaRPr lang="tr-TR" sz="8000"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45</a:t>
            </a:fld>
            <a:endParaRPr lang="tr-TR"/>
          </a:p>
        </p:txBody>
      </p:sp>
      <p:sp>
        <p:nvSpPr>
          <p:cNvPr id="5" name="Yatay Kaydırma 4"/>
          <p:cNvSpPr/>
          <p:nvPr/>
        </p:nvSpPr>
        <p:spPr>
          <a:xfrm>
            <a:off x="1631503" y="2564904"/>
            <a:ext cx="9871519" cy="3528392"/>
          </a:xfrm>
          <a:prstGeom prst="horizontalScroll">
            <a:avLst/>
          </a:prstGeom>
          <a:solidFill>
            <a:srgbClr val="7030A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smtClean="0">
                <a:solidFill>
                  <a:srgbClr val="FF0000"/>
                </a:solidFill>
                <a:effectLst>
                  <a:outerShdw blurRad="38100" dist="38100" dir="2700000" algn="tl">
                    <a:srgbClr val="000000">
                      <a:alpha val="43137"/>
                    </a:srgbClr>
                  </a:outerShdw>
                </a:effectLst>
              </a:rPr>
              <a:t>Eksik Olan Hüküm:</a:t>
            </a:r>
          </a:p>
          <a:p>
            <a:pPr algn="just"/>
            <a:r>
              <a:rPr lang="tr-TR" sz="2400" b="1" dirty="0">
                <a:solidFill>
                  <a:schemeClr val="bg1">
                    <a:lumMod val="95000"/>
                  </a:schemeClr>
                </a:solidFill>
              </a:rPr>
              <a:t>İstisna kapsamında teslim edilen kıymetlerin iktisabında yüklenilen ve teslimin yapıldığı döneme kadar indirim yoluyla giderilemeyen katma değer vergisi, teslimin yapıldığı hesap dönemine ilişkin gelir veya kurumlar vergisi matrahının tespitinde gider olarak dikkate alınır.</a:t>
            </a:r>
            <a:endParaRPr lang="tr-TR" sz="2400" dirty="0">
              <a:solidFill>
                <a:schemeClr val="bg1">
                  <a:lumMod val="95000"/>
                </a:schemeClr>
              </a:solidFill>
            </a:endParaRPr>
          </a:p>
        </p:txBody>
      </p:sp>
    </p:spTree>
    <p:extLst>
      <p:ext uri="{BB962C8B-B14F-4D97-AF65-F5344CB8AC3E}">
        <p14:creationId xmlns:p14="http://schemas.microsoft.com/office/powerpoint/2010/main" val="2877265104"/>
      </p:ext>
    </p:extLst>
  </p:cSld>
  <p:clrMapOvr>
    <a:masterClrMapping/>
  </p:clrMapOvr>
  <p:transition spd="slow">
    <p:newsflash/>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FİNANSAL KİRALAMA</a:t>
            </a:r>
            <a:endParaRPr lang="tr-TR"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46</a:t>
            </a:fld>
            <a:endParaRPr lang="tr-TR"/>
          </a:p>
        </p:txBody>
      </p:sp>
      <p:sp>
        <p:nvSpPr>
          <p:cNvPr id="4" name="3 Dikdörtgen"/>
          <p:cNvSpPr/>
          <p:nvPr/>
        </p:nvSpPr>
        <p:spPr>
          <a:xfrm>
            <a:off x="2135560" y="1268760"/>
            <a:ext cx="8208912" cy="51125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tr-TR" sz="2800" b="1" dirty="0">
                <a:solidFill>
                  <a:schemeClr val="tx1"/>
                </a:solidFill>
              </a:rPr>
              <a:t>Finansal kiralama kanunu dışında yapılan aşağıdaki kiralamalar da değerleme </a:t>
            </a:r>
            <a:r>
              <a:rPr lang="tr-TR" sz="2800" b="1" dirty="0" smtClean="0">
                <a:solidFill>
                  <a:schemeClr val="tx1"/>
                </a:solidFill>
              </a:rPr>
              <a:t>açısından </a:t>
            </a:r>
            <a:r>
              <a:rPr lang="tr-TR" sz="2800" b="1" dirty="0" err="1" smtClean="0">
                <a:solidFill>
                  <a:schemeClr val="tx1"/>
                </a:solidFill>
              </a:rPr>
              <a:t>vuk</a:t>
            </a:r>
            <a:r>
              <a:rPr lang="tr-TR" sz="2800" b="1" dirty="0" smtClean="0">
                <a:solidFill>
                  <a:schemeClr val="tx1"/>
                </a:solidFill>
              </a:rPr>
              <a:t> </a:t>
            </a:r>
            <a:r>
              <a:rPr lang="tr-TR" sz="2800" b="1" dirty="0" err="1" smtClean="0">
                <a:solidFill>
                  <a:schemeClr val="tx1"/>
                </a:solidFill>
              </a:rPr>
              <a:t>mük.m</a:t>
            </a:r>
            <a:r>
              <a:rPr lang="tr-TR" sz="2800" b="1" dirty="0" smtClean="0">
                <a:solidFill>
                  <a:schemeClr val="tx1"/>
                </a:solidFill>
              </a:rPr>
              <a:t>. 290 uyarınca finansal </a:t>
            </a:r>
            <a:r>
              <a:rPr lang="tr-TR" sz="2800" b="1" dirty="0">
                <a:solidFill>
                  <a:schemeClr val="tx1"/>
                </a:solidFill>
              </a:rPr>
              <a:t>kiralama kabul edilmektedir.</a:t>
            </a:r>
          </a:p>
          <a:p>
            <a:pPr algn="just"/>
            <a:r>
              <a:rPr lang="tr-TR" sz="2800" dirty="0">
                <a:solidFill>
                  <a:schemeClr val="tx1"/>
                </a:solidFill>
                <a:effectLst>
                  <a:outerShdw blurRad="38100" dist="38100" dir="2700000" algn="tl">
                    <a:srgbClr val="000000">
                      <a:alpha val="43137"/>
                    </a:srgbClr>
                  </a:outerShdw>
                </a:effectLst>
              </a:rPr>
              <a:t>Finansal Kiralama: Kira süresi sonunda mülkiyet hakkının kiracıya devredilip devredilmediğine bakılmaksızın, bir iktisadî kıymetin mülkiyetine sahip olmaktan kaynaklanan tüm riskler ile yararların kiracıya bırakılması sonucunu doğuran kiralamalardır.</a:t>
            </a:r>
          </a:p>
          <a:p>
            <a:pPr algn="just"/>
            <a:endParaRPr lang="tr-TR" sz="2800" b="1" dirty="0">
              <a:solidFill>
                <a:schemeClr val="accent1">
                  <a:lumMod val="75000"/>
                </a:schemeClr>
              </a:solidFill>
            </a:endParaRPr>
          </a:p>
        </p:txBody>
      </p:sp>
    </p:spTree>
  </p:cSld>
  <p:clrMapOvr>
    <a:masterClrMapping/>
  </p:clrMapOvr>
  <p:transition spd="slow">
    <p:newsflash/>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116633"/>
            <a:ext cx="10018713" cy="1152128"/>
          </a:xfrm>
        </p:spPr>
        <p:txBody>
          <a:bodyPr/>
          <a:lstStyle/>
          <a:p>
            <a:r>
              <a:rPr lang="tr-TR" dirty="0" smtClean="0"/>
              <a:t>FİNANSAL KİRALAMADA KUR FARKI VB.</a:t>
            </a:r>
            <a:endParaRPr lang="tr-TR" dirty="0"/>
          </a:p>
        </p:txBody>
      </p:sp>
      <p:sp>
        <p:nvSpPr>
          <p:cNvPr id="4" name="3 Slayt Numarası Yer Tutucusu"/>
          <p:cNvSpPr>
            <a:spLocks noGrp="1"/>
          </p:cNvSpPr>
          <p:nvPr>
            <p:ph type="sldNum" sz="quarter" idx="12"/>
          </p:nvPr>
        </p:nvSpPr>
        <p:spPr/>
        <p:txBody>
          <a:bodyPr/>
          <a:lstStyle/>
          <a:p>
            <a:fld id="{FD007806-E202-4D1D-9C40-9653F041FDCC}" type="slidenum">
              <a:rPr lang="tr-TR" smtClean="0"/>
              <a:pPr/>
              <a:t>47</a:t>
            </a:fld>
            <a:endParaRPr lang="tr-TR"/>
          </a:p>
        </p:txBody>
      </p:sp>
      <p:sp>
        <p:nvSpPr>
          <p:cNvPr id="5" name="4 Akış Çizelgesi: Delikli Teyp"/>
          <p:cNvSpPr/>
          <p:nvPr/>
        </p:nvSpPr>
        <p:spPr>
          <a:xfrm>
            <a:off x="2351584" y="1500174"/>
            <a:ext cx="7848872" cy="5025170"/>
          </a:xfrm>
          <a:prstGeom prst="flowChartPunchedTap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b="1" dirty="0">
                <a:latin typeface="Calibri" pitchFamily="34" charset="0"/>
              </a:rPr>
              <a:t>Yabancı para cinsinden yapılan finansal kiralama sözleşmelerinde kiracının sözleşme tarihinden sonra oluşan anapara kur farkları ile kiracı tarafından ödenen faizlerin, ilgili kıymetin maliyetine intikal ettirilmesi ve maliyete eklenen bu farkların ilgili kıymetin amortisman süresi içinde itfa edilmesi gerektiği Gelir İdaresince kabul edilmektedir.</a:t>
            </a:r>
            <a:endParaRPr lang="tr-TR" sz="2400" dirty="0"/>
          </a:p>
        </p:txBody>
      </p:sp>
    </p:spTree>
  </p:cSld>
  <p:clrMapOvr>
    <a:masterClrMapping/>
  </p:clrMapOvr>
  <p:transition spd="slow">
    <p:newsflash/>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31504" y="-85725"/>
            <a:ext cx="10018713" cy="1752599"/>
          </a:xfrm>
        </p:spPr>
        <p:txBody>
          <a:bodyPr/>
          <a:lstStyle/>
          <a:p>
            <a:r>
              <a:rPr lang="tr-TR" dirty="0" smtClean="0">
                <a:solidFill>
                  <a:srgbClr val="FF0000"/>
                </a:solidFill>
              </a:rPr>
              <a:t>STOK DEĞERLEME</a:t>
            </a:r>
            <a:endParaRPr lang="tr-TR" dirty="0">
              <a:solidFill>
                <a:srgbClr val="FF0000"/>
              </a:solidFill>
            </a:endParaRPr>
          </a:p>
        </p:txBody>
      </p:sp>
      <p:sp>
        <p:nvSpPr>
          <p:cNvPr id="3" name="2 İçerik Yer Tutucusu"/>
          <p:cNvSpPr>
            <a:spLocks noGrp="1"/>
          </p:cNvSpPr>
          <p:nvPr>
            <p:ph idx="1"/>
          </p:nvPr>
        </p:nvSpPr>
        <p:spPr>
          <a:xfrm>
            <a:off x="1487488" y="1353819"/>
            <a:ext cx="7772400" cy="709336"/>
          </a:xfrm>
        </p:spPr>
        <p:txBody>
          <a:bodyPr/>
          <a:lstStyle/>
          <a:p>
            <a:r>
              <a:rPr lang="tr-TR" b="1" dirty="0" smtClean="0"/>
              <a:t>Stoklar maliyet bedeli ile değerlenecektir</a:t>
            </a:r>
            <a:r>
              <a:rPr lang="tr-TR" dirty="0" smtClean="0"/>
              <a:t>.</a:t>
            </a:r>
          </a:p>
          <a:p>
            <a:endParaRPr lang="tr-TR"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48</a:t>
            </a:fld>
            <a:endParaRPr lang="tr-TR"/>
          </a:p>
        </p:txBody>
      </p:sp>
      <p:sp>
        <p:nvSpPr>
          <p:cNvPr id="4" name="3 Yuvarlatılmış Dikdörtgen"/>
          <p:cNvSpPr/>
          <p:nvPr/>
        </p:nvSpPr>
        <p:spPr>
          <a:xfrm>
            <a:off x="1709935" y="1803100"/>
            <a:ext cx="9793088" cy="4794252"/>
          </a:xfrm>
          <a:prstGeom prst="horizontalScroll">
            <a:avLst/>
          </a:prstGeom>
          <a:ln w="38100">
            <a:solidFill>
              <a:schemeClr val="tx1"/>
            </a:solidFill>
          </a:ln>
        </p:spPr>
        <p:style>
          <a:lnRef idx="1">
            <a:schemeClr val="accent1"/>
          </a:lnRef>
          <a:fillRef idx="2">
            <a:schemeClr val="accent1"/>
          </a:fillRef>
          <a:effectRef idx="1">
            <a:schemeClr val="accent1"/>
          </a:effectRef>
          <a:fontRef idx="minor">
            <a:schemeClr val="dk1"/>
          </a:fontRef>
        </p:style>
        <p:txBody>
          <a:bodyPr rtlCol="0" anchor="t"/>
          <a:lstStyle/>
          <a:p>
            <a:pPr algn="ctr"/>
            <a:r>
              <a:rPr lang="tr-TR" sz="2400" b="1" dirty="0">
                <a:latin typeface="Calibri" pitchFamily="34" charset="0"/>
              </a:rPr>
              <a:t>238 Sıra No’lu VUK GT,</a:t>
            </a:r>
          </a:p>
          <a:p>
            <a:pPr algn="just"/>
            <a:r>
              <a:rPr lang="tr-TR" sz="2800" b="1" dirty="0">
                <a:solidFill>
                  <a:srgbClr val="FF0000"/>
                </a:solidFill>
                <a:latin typeface="Calibri" pitchFamily="34" charset="0"/>
              </a:rPr>
              <a:t>Emtianın satın alınıp işletme stoklarına girdiği tarihe kadar oluşan kur farklarının maliyete intikal ettirilmesi zorunludur.</a:t>
            </a:r>
          </a:p>
          <a:p>
            <a:pPr algn="just"/>
            <a:r>
              <a:rPr lang="tr-TR" sz="2800" b="1" dirty="0">
                <a:solidFill>
                  <a:srgbClr val="FF0000"/>
                </a:solidFill>
                <a:latin typeface="Calibri" pitchFamily="34" charset="0"/>
              </a:rPr>
              <a:t>İşletmelerin finansman temini maksadıyla bankalardan veya benzeri kredi müesseselerinden aldıkları krediler için ödedikleri faiz ve komisyon giderlerinden, dönem sonu stoklarına pay vermeleri zorunlu bulunmamaktadır</a:t>
            </a:r>
            <a:r>
              <a:rPr lang="tr-TR" sz="2800" b="1" dirty="0">
                <a:latin typeface="Calibri" pitchFamily="34" charset="0"/>
              </a:rPr>
              <a:t>. </a:t>
            </a:r>
            <a:endParaRPr lang="tr-TR" sz="2800" dirty="0"/>
          </a:p>
        </p:txBody>
      </p:sp>
    </p:spTree>
  </p:cSld>
  <p:clrMapOvr>
    <a:masterClrMapping/>
  </p:clrMapOvr>
  <p:transition spd="slow">
    <p:newsflash/>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399" y="260648"/>
            <a:ext cx="9064623" cy="1165816"/>
          </a:xfrm>
        </p:spPr>
        <p:txBody>
          <a:bodyPr>
            <a:normAutofit fontScale="90000"/>
          </a:bodyPr>
          <a:lstStyle/>
          <a:p>
            <a:r>
              <a:rPr lang="tr-TR" b="1" dirty="0" smtClean="0">
                <a:solidFill>
                  <a:srgbClr val="FF0000"/>
                </a:solidFill>
              </a:rPr>
              <a:t>DEPOZİTO KARŞILIĞINDA VERİLEN STOKLAR</a:t>
            </a:r>
            <a:endParaRPr lang="tr-TR" b="1" dirty="0">
              <a:solidFill>
                <a:srgbClr val="FF0000"/>
              </a:solidFill>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49</a:t>
            </a:fld>
            <a:endParaRPr lang="tr-TR"/>
          </a:p>
        </p:txBody>
      </p:sp>
      <p:sp>
        <p:nvSpPr>
          <p:cNvPr id="4" name="3 Katlanmış Nesne"/>
          <p:cNvSpPr/>
          <p:nvPr/>
        </p:nvSpPr>
        <p:spPr>
          <a:xfrm>
            <a:off x="1271464" y="1586910"/>
            <a:ext cx="10359973" cy="4623229"/>
          </a:xfrm>
          <a:prstGeom prst="flowChartPunchedCard">
            <a:avLst/>
          </a:prstGeom>
          <a:solidFill>
            <a:srgbClr val="002060"/>
          </a:solidFill>
          <a:scene3d>
            <a:camera prst="obliqueTopRight"/>
            <a:lightRig rig="threePt" dir="t"/>
          </a:scene3d>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just"/>
            <a:r>
              <a:rPr lang="tr-TR" sz="2400" b="1" dirty="0">
                <a:solidFill>
                  <a:srgbClr val="FFFF00"/>
                </a:solidFill>
              </a:rPr>
              <a:t>Bu mallar işletmenin varlığı olup, değerlemeye tabidir. Bu mallar bir yıldan fazla kullanılabilmekte ise (TÜP GİBİ) demirbaş olarak kaydedilmelidir.</a:t>
            </a:r>
          </a:p>
          <a:p>
            <a:pPr algn="just"/>
            <a:r>
              <a:rPr lang="tr-TR" sz="2400" dirty="0">
                <a:ln>
                  <a:solidFill>
                    <a:schemeClr val="bg1">
                      <a:lumMod val="95000"/>
                    </a:schemeClr>
                  </a:solidFill>
                </a:ln>
                <a:solidFill>
                  <a:srgbClr val="FFFF00"/>
                </a:solidFill>
              </a:rPr>
              <a:t>Ayrıca, bu malların NAZIM </a:t>
            </a:r>
            <a:r>
              <a:rPr lang="tr-TR" sz="2400" dirty="0" err="1">
                <a:ln>
                  <a:solidFill>
                    <a:schemeClr val="bg1">
                      <a:lumMod val="95000"/>
                    </a:schemeClr>
                  </a:solidFill>
                </a:ln>
                <a:solidFill>
                  <a:srgbClr val="FFFF00"/>
                </a:solidFill>
              </a:rPr>
              <a:t>HESAPLAR’da</a:t>
            </a:r>
            <a:r>
              <a:rPr lang="tr-TR" sz="2400" dirty="0">
                <a:ln>
                  <a:solidFill>
                    <a:schemeClr val="bg1">
                      <a:lumMod val="95000"/>
                    </a:schemeClr>
                  </a:solidFill>
                </a:ln>
                <a:solidFill>
                  <a:srgbClr val="FFFF00"/>
                </a:solidFill>
              </a:rPr>
              <a:t> da izlenmesi gerekmektedir.</a:t>
            </a:r>
          </a:p>
          <a:p>
            <a:pPr algn="just"/>
            <a:r>
              <a:rPr lang="tr-TR" sz="2400" dirty="0">
                <a:ln>
                  <a:solidFill>
                    <a:schemeClr val="bg1">
                      <a:lumMod val="95000"/>
                    </a:schemeClr>
                  </a:solidFill>
                </a:ln>
                <a:solidFill>
                  <a:srgbClr val="FFFF00"/>
                </a:solidFill>
                <a:latin typeface="Calibri" pitchFamily="34" charset="0"/>
              </a:rPr>
              <a:t>Geri getirilmek üzere, depozito karşılığı verilen ambalaj maddeleri bir kısmı değişik nedenlerle geri gelmez ise bu ambalaj maddelerinin amortisman konusunu teşkil eden kıymetlerden olması durumunda Bu ambalaj maddeleri mal olarak değil, demirbaş olarak aktifleştirilmek suretiyle değerlenmeleri gerekir. </a:t>
            </a:r>
          </a:p>
          <a:p>
            <a:pPr algn="just"/>
            <a:endParaRPr lang="tr-TR" sz="2400" b="1" dirty="0"/>
          </a:p>
          <a:p>
            <a:pPr algn="just"/>
            <a:endParaRPr lang="tr-TR" sz="2400" b="1" dirty="0"/>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63552" y="332656"/>
            <a:ext cx="10018713" cy="1015008"/>
          </a:xfrm>
          <a:scene3d>
            <a:camera prst="perspectiveRight"/>
            <a:lightRig rig="threePt" dir="t"/>
          </a:scene3d>
        </p:spPr>
        <p:txBody>
          <a:bodyPr>
            <a:normAutofit/>
          </a:bodyPr>
          <a:lstStyle/>
          <a:p>
            <a:r>
              <a:rPr lang="tr-TR" sz="6000" b="1" dirty="0" smtClean="0">
                <a:solidFill>
                  <a:srgbClr val="FF0000"/>
                </a:solidFill>
              </a:rPr>
              <a:t>ENVANTER</a:t>
            </a:r>
            <a:endParaRPr lang="tr-TR" sz="6000" b="1" dirty="0">
              <a:solidFill>
                <a:srgbClr val="FF0000"/>
              </a:solidFill>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5</a:t>
            </a:fld>
            <a:endParaRPr lang="tr-TR"/>
          </a:p>
        </p:txBody>
      </p:sp>
      <p:sp>
        <p:nvSpPr>
          <p:cNvPr id="4" name="3 Akış Çizelgesi: Sıralı Erişimli Depolama"/>
          <p:cNvSpPr/>
          <p:nvPr/>
        </p:nvSpPr>
        <p:spPr>
          <a:xfrm>
            <a:off x="2279576" y="1700808"/>
            <a:ext cx="10081120" cy="4752528"/>
          </a:xfrm>
          <a:prstGeom prst="foldedCorner">
            <a:avLst/>
          </a:prstGeom>
          <a:scene3d>
            <a:camera prst="perspectiveRight"/>
            <a:lightRig rig="threePt" dir="t"/>
          </a:scene3d>
        </p:spPr>
        <p:style>
          <a:lnRef idx="1">
            <a:schemeClr val="accent2"/>
          </a:lnRef>
          <a:fillRef idx="2">
            <a:schemeClr val="accent2"/>
          </a:fillRef>
          <a:effectRef idx="1">
            <a:schemeClr val="accent2"/>
          </a:effectRef>
          <a:fontRef idx="minor">
            <a:schemeClr val="dk1"/>
          </a:fontRef>
        </p:style>
        <p:txBody>
          <a:bodyPr rtlCol="0" anchor="ctr"/>
          <a:lstStyle/>
          <a:p>
            <a:pPr algn="ctr">
              <a:lnSpc>
                <a:spcPct val="90000"/>
              </a:lnSpc>
              <a:spcBef>
                <a:spcPct val="0"/>
              </a:spcBef>
              <a:buFontTx/>
              <a:buNone/>
            </a:pPr>
            <a:r>
              <a:rPr lang="tr-TR" sz="3200" b="1" dirty="0">
                <a:solidFill>
                  <a:srgbClr val="000000"/>
                </a:solidFill>
                <a:effectLst>
                  <a:outerShdw blurRad="38100" dist="38100" dir="2700000" algn="tl">
                    <a:srgbClr val="C0C0C0"/>
                  </a:outerShdw>
                </a:effectLst>
                <a:latin typeface="Verdana" pitchFamily="34" charset="0"/>
              </a:rPr>
              <a:t>Bilanço günündeki</a:t>
            </a:r>
            <a:r>
              <a:rPr lang="tr-TR" b="1" dirty="0">
                <a:solidFill>
                  <a:srgbClr val="000000"/>
                </a:solidFill>
                <a:effectLst>
                  <a:outerShdw blurRad="38100" dist="38100" dir="2700000" algn="tl">
                    <a:srgbClr val="C0C0C0"/>
                  </a:outerShdw>
                </a:effectLst>
                <a:latin typeface="Verdana" pitchFamily="34" charset="0"/>
              </a:rPr>
              <a:t> </a:t>
            </a:r>
          </a:p>
          <a:p>
            <a:pPr algn="ctr">
              <a:lnSpc>
                <a:spcPct val="90000"/>
              </a:lnSpc>
              <a:spcBef>
                <a:spcPct val="0"/>
              </a:spcBef>
              <a:buFontTx/>
              <a:buNone/>
            </a:pPr>
            <a:endParaRPr lang="tr-TR" sz="1600" b="1" dirty="0">
              <a:solidFill>
                <a:srgbClr val="000000"/>
              </a:solidFill>
              <a:effectLst>
                <a:outerShdw blurRad="38100" dist="38100" dir="2700000" algn="tl">
                  <a:srgbClr val="C0C0C0"/>
                </a:outerShdw>
              </a:effectLst>
              <a:latin typeface="Verdana" pitchFamily="34" charset="0"/>
            </a:endParaRPr>
          </a:p>
          <a:p>
            <a:pPr lvl="4">
              <a:lnSpc>
                <a:spcPct val="90000"/>
              </a:lnSpc>
              <a:spcBef>
                <a:spcPct val="0"/>
              </a:spcBef>
              <a:buFont typeface="Webdings" pitchFamily="18" charset="2"/>
              <a:buChar char="Ò"/>
            </a:pPr>
            <a:r>
              <a:rPr lang="tr-TR" sz="2800" b="1" dirty="0">
                <a:solidFill>
                  <a:srgbClr val="FF0000"/>
                </a:solidFill>
                <a:effectLst>
                  <a:outerShdw blurRad="38100" dist="38100" dir="2700000" algn="tl">
                    <a:srgbClr val="C0C0C0"/>
                  </a:outerShdw>
                </a:effectLst>
                <a:latin typeface="Verdana" pitchFamily="34" charset="0"/>
              </a:rPr>
              <a:t>Mevcutları, </a:t>
            </a:r>
          </a:p>
          <a:p>
            <a:pPr lvl="4">
              <a:lnSpc>
                <a:spcPct val="90000"/>
              </a:lnSpc>
              <a:spcBef>
                <a:spcPct val="0"/>
              </a:spcBef>
              <a:buFont typeface="Webdings" pitchFamily="18" charset="2"/>
              <a:buChar char="Ò"/>
            </a:pPr>
            <a:r>
              <a:rPr lang="tr-TR" sz="2800" b="1" dirty="0">
                <a:solidFill>
                  <a:srgbClr val="FF0000"/>
                </a:solidFill>
                <a:effectLst>
                  <a:outerShdw blurRad="38100" dist="38100" dir="2700000" algn="tl">
                    <a:srgbClr val="C0C0C0"/>
                  </a:outerShdw>
                </a:effectLst>
                <a:latin typeface="Verdana" pitchFamily="34" charset="0"/>
              </a:rPr>
              <a:t>Alacakları,</a:t>
            </a:r>
          </a:p>
          <a:p>
            <a:pPr lvl="4">
              <a:lnSpc>
                <a:spcPct val="90000"/>
              </a:lnSpc>
              <a:spcBef>
                <a:spcPct val="0"/>
              </a:spcBef>
              <a:buFont typeface="Webdings" pitchFamily="18" charset="2"/>
              <a:buChar char="Ò"/>
            </a:pPr>
            <a:r>
              <a:rPr lang="tr-TR" sz="2800" b="1" dirty="0">
                <a:solidFill>
                  <a:srgbClr val="FF0000"/>
                </a:solidFill>
                <a:effectLst>
                  <a:outerShdw blurRad="38100" dist="38100" dir="2700000" algn="tl">
                    <a:srgbClr val="C0C0C0"/>
                  </a:outerShdw>
                </a:effectLst>
                <a:latin typeface="Verdana" pitchFamily="34" charset="0"/>
              </a:rPr>
              <a:t>Borçları; </a:t>
            </a:r>
          </a:p>
          <a:p>
            <a:pPr algn="ctr">
              <a:lnSpc>
                <a:spcPct val="90000"/>
              </a:lnSpc>
              <a:spcBef>
                <a:spcPct val="0"/>
              </a:spcBef>
              <a:buFontTx/>
              <a:buNone/>
            </a:pPr>
            <a:endParaRPr lang="tr-TR" b="1" dirty="0">
              <a:solidFill>
                <a:srgbClr val="CC0000"/>
              </a:solidFill>
              <a:effectLst>
                <a:outerShdw blurRad="38100" dist="38100" dir="2700000" algn="tl">
                  <a:srgbClr val="C0C0C0"/>
                </a:outerShdw>
              </a:effectLst>
              <a:latin typeface="Verdana" pitchFamily="34" charset="0"/>
            </a:endParaRPr>
          </a:p>
          <a:p>
            <a:pPr algn="ctr">
              <a:lnSpc>
                <a:spcPct val="90000"/>
              </a:lnSpc>
              <a:spcBef>
                <a:spcPct val="0"/>
              </a:spcBef>
              <a:buFontTx/>
              <a:buNone/>
            </a:pPr>
            <a:r>
              <a:rPr lang="tr-TR" sz="3200" b="1" dirty="0">
                <a:solidFill>
                  <a:srgbClr val="000000"/>
                </a:solidFill>
                <a:effectLst>
                  <a:outerShdw blurRad="38100" dist="38100" dir="2700000" algn="tl">
                    <a:srgbClr val="C0C0C0"/>
                  </a:outerShdw>
                </a:effectLst>
                <a:latin typeface="Verdana" pitchFamily="34" charset="0"/>
              </a:rPr>
              <a:t>  </a:t>
            </a:r>
            <a:r>
              <a:rPr lang="tr-TR" sz="4000" b="1" dirty="0">
                <a:solidFill>
                  <a:srgbClr val="000000"/>
                </a:solidFill>
                <a:effectLst>
                  <a:outerShdw blurRad="38100" dist="38100" dir="2700000" algn="tl">
                    <a:srgbClr val="C0C0C0"/>
                  </a:outerShdw>
                </a:effectLst>
                <a:latin typeface="Calibri" pitchFamily="34" charset="0"/>
              </a:rPr>
              <a:t>Saymak, ölçmek tartmak ve değerlemek Suretiyle kesin bir şekilde ve müfredatlı Olarak tespit etmektir</a:t>
            </a:r>
          </a:p>
        </p:txBody>
      </p:sp>
    </p:spTree>
  </p:cSld>
  <p:clrMapOvr>
    <a:masterClrMapping/>
  </p:clrMapOvr>
  <p:transition spd="slow">
    <p:newsflash/>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399" y="260648"/>
            <a:ext cx="9064623" cy="1165816"/>
          </a:xfrm>
        </p:spPr>
        <p:txBody>
          <a:bodyPr>
            <a:normAutofit/>
          </a:bodyPr>
          <a:lstStyle/>
          <a:p>
            <a:r>
              <a:rPr lang="tr-TR" b="1" dirty="0" smtClean="0">
                <a:solidFill>
                  <a:srgbClr val="FF0000"/>
                </a:solidFill>
              </a:rPr>
              <a:t>SU DAMACANALARI</a:t>
            </a:r>
            <a:endParaRPr lang="tr-TR" b="1" dirty="0">
              <a:solidFill>
                <a:srgbClr val="FF0000"/>
              </a:solidFill>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50</a:t>
            </a:fld>
            <a:endParaRPr lang="tr-TR"/>
          </a:p>
        </p:txBody>
      </p:sp>
      <p:sp>
        <p:nvSpPr>
          <p:cNvPr id="4" name="3 Katlanmış Nesne"/>
          <p:cNvSpPr/>
          <p:nvPr/>
        </p:nvSpPr>
        <p:spPr>
          <a:xfrm>
            <a:off x="1271464" y="1574747"/>
            <a:ext cx="10359973" cy="4623229"/>
          </a:xfrm>
          <a:prstGeom prst="flowChartPunchedCard">
            <a:avLst/>
          </a:prstGeom>
        </p:spPr>
        <p:style>
          <a:lnRef idx="1">
            <a:schemeClr val="accent2"/>
          </a:lnRef>
          <a:fillRef idx="1002">
            <a:schemeClr val="lt2"/>
          </a:fillRef>
          <a:effectRef idx="1">
            <a:schemeClr val="accent2"/>
          </a:effectRef>
          <a:fontRef idx="minor">
            <a:schemeClr val="dk1"/>
          </a:fontRef>
        </p:style>
        <p:txBody>
          <a:bodyPr rtlCol="0" anchor="t">
            <a:scene3d>
              <a:camera prst="orthographicFront"/>
              <a:lightRig rig="threePt" dir="t"/>
            </a:scene3d>
            <a:sp3d extrusionH="57150">
              <a:bevelT w="82550" h="38100" prst="coolSlant"/>
            </a:sp3d>
          </a:bodyPr>
          <a:lstStyle/>
          <a:p>
            <a:pPr algn="just"/>
            <a:r>
              <a:rPr lang="tr-TR" sz="2800" dirty="0">
                <a:ln w="0">
                  <a:solidFill>
                    <a:schemeClr val="tx1"/>
                  </a:solidFill>
                </a:ln>
                <a:solidFill>
                  <a:schemeClr val="tx1"/>
                </a:solidFill>
                <a:effectLst>
                  <a:outerShdw blurRad="38100" dist="19050" dir="2700000" algn="tl" rotWithShape="0">
                    <a:schemeClr val="dk1">
                      <a:alpha val="40000"/>
                    </a:schemeClr>
                  </a:outerShdw>
                </a:effectLst>
              </a:rPr>
              <a:t>D</a:t>
            </a:r>
            <a:r>
              <a:rPr lang="tr-TR" sz="2800" dirty="0" smtClean="0">
                <a:ln w="0">
                  <a:solidFill>
                    <a:schemeClr val="tx1"/>
                  </a:solidFill>
                </a:ln>
                <a:solidFill>
                  <a:schemeClr val="tx1"/>
                </a:solidFill>
                <a:effectLst>
                  <a:outerShdw blurRad="38100" dist="19050" dir="2700000" algn="tl" rotWithShape="0">
                    <a:schemeClr val="dk1">
                      <a:alpha val="40000"/>
                    </a:schemeClr>
                  </a:outerShdw>
                </a:effectLst>
              </a:rPr>
              <a:t>amacanaların </a:t>
            </a:r>
            <a:r>
              <a:rPr lang="tr-TR" sz="2800" dirty="0">
                <a:ln w="0">
                  <a:solidFill>
                    <a:schemeClr val="tx1"/>
                  </a:solidFill>
                </a:ln>
                <a:solidFill>
                  <a:schemeClr val="tx1"/>
                </a:solidFill>
                <a:effectLst>
                  <a:outerShdw blurRad="38100" dist="19050" dir="2700000" algn="tl" rotWithShape="0">
                    <a:schemeClr val="dk1">
                      <a:alpha val="40000"/>
                    </a:schemeClr>
                  </a:outerShdw>
                </a:effectLst>
              </a:rPr>
              <a:t>depozito olarak değerlendirilmesi halinde, teslim damacanaları da ihtiva edecek şekilde su teslimi sayılacak, düzenlenecek faturada damacanalar için ayrıca KDV hesaplanmayacaktır</a:t>
            </a:r>
            <a:r>
              <a:rPr lang="tr-TR" sz="2800" dirty="0" smtClean="0">
                <a:ln w="0">
                  <a:solidFill>
                    <a:schemeClr val="tx1"/>
                  </a:solidFill>
                </a:ln>
                <a:solidFill>
                  <a:schemeClr val="tx1"/>
                </a:solidFill>
                <a:effectLst>
                  <a:outerShdw blurRad="38100" dist="19050" dir="2700000" algn="tl" rotWithShape="0">
                    <a:schemeClr val="dk1">
                      <a:alpha val="40000"/>
                    </a:schemeClr>
                  </a:outerShdw>
                </a:effectLst>
              </a:rPr>
              <a:t>. Ancak</a:t>
            </a:r>
            <a:r>
              <a:rPr lang="tr-TR" sz="2800" dirty="0">
                <a:ln w="0">
                  <a:solidFill>
                    <a:schemeClr val="tx1"/>
                  </a:solidFill>
                </a:ln>
                <a:solidFill>
                  <a:schemeClr val="tx1"/>
                </a:solidFill>
                <a:effectLst>
                  <a:outerShdw blurRad="38100" dist="19050" dir="2700000" algn="tl" rotWithShape="0">
                    <a:schemeClr val="dk1">
                      <a:alpha val="40000"/>
                    </a:schemeClr>
                  </a:outerShdw>
                </a:effectLst>
              </a:rPr>
              <a:t>, söz konusu damacanaların işletme açısından ticari mal olarak değerlendirilmesi halinde teslime ilişkin faturada damacanalar ayrıca gösterilerek % 18 oranında KDV hesaplanacaktır.</a:t>
            </a:r>
          </a:p>
          <a:p>
            <a:pPr algn="just"/>
            <a:endParaRPr lang="tr-TR" sz="2400" dirty="0">
              <a:ln w="0">
                <a:solidFill>
                  <a:schemeClr val="tx1"/>
                </a:solidFill>
              </a:ln>
              <a:solidFill>
                <a:schemeClr val="tx1"/>
              </a:solidFill>
              <a:effectLst>
                <a:outerShdw blurRad="38100" dist="19050" dir="2700000" algn="tl" rotWithShape="0">
                  <a:schemeClr val="dk1">
                    <a:alpha val="40000"/>
                  </a:schemeClr>
                </a:outerShdw>
              </a:effectLst>
            </a:endParaRPr>
          </a:p>
          <a:p>
            <a:pPr algn="just"/>
            <a:endParaRPr lang="tr-TR" sz="2400" b="1" dirty="0"/>
          </a:p>
        </p:txBody>
      </p:sp>
    </p:spTree>
    <p:extLst>
      <p:ext uri="{BB962C8B-B14F-4D97-AF65-F5344CB8AC3E}">
        <p14:creationId xmlns:p14="http://schemas.microsoft.com/office/powerpoint/2010/main" val="2358166541"/>
      </p:ext>
    </p:extLst>
  </p:cSld>
  <p:clrMapOvr>
    <a:masterClrMapping/>
  </p:clrMapOvr>
  <p:transition spd="slow">
    <p:newsflash/>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351584" y="188640"/>
            <a:ext cx="7772400" cy="648072"/>
          </a:xfrm>
        </p:spPr>
        <p:txBody>
          <a:bodyPr>
            <a:normAutofit fontScale="90000"/>
          </a:bodyPr>
          <a:lstStyle/>
          <a:p>
            <a:r>
              <a:rPr lang="tr-TR" dirty="0" smtClean="0">
                <a:solidFill>
                  <a:srgbClr val="FF0000"/>
                </a:solidFill>
              </a:rPr>
              <a:t>AMORTİSMAN</a:t>
            </a:r>
            <a:endParaRPr lang="tr-TR" dirty="0">
              <a:solidFill>
                <a:srgbClr val="FF0000"/>
              </a:solidFill>
            </a:endParaRPr>
          </a:p>
        </p:txBody>
      </p:sp>
      <p:sp>
        <p:nvSpPr>
          <p:cNvPr id="3" name="2 İçerik Yer Tutucusu"/>
          <p:cNvSpPr>
            <a:spLocks noGrp="1"/>
          </p:cNvSpPr>
          <p:nvPr>
            <p:ph idx="1"/>
          </p:nvPr>
        </p:nvSpPr>
        <p:spPr>
          <a:xfrm>
            <a:off x="1343473" y="836712"/>
            <a:ext cx="10159550" cy="1224136"/>
          </a:xfrm>
        </p:spPr>
        <p:txBody>
          <a:bodyPr>
            <a:normAutofit/>
          </a:bodyPr>
          <a:lstStyle/>
          <a:p>
            <a:r>
              <a:rPr lang="tr-TR" b="1" dirty="0" smtClean="0"/>
              <a:t>VUK, hükümlerine göre ayırmak zorunlu değildir. Ancak, TMS ve UFRS uyarınca zorunludur.</a:t>
            </a:r>
            <a:endParaRPr lang="tr-TR" b="1"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51</a:t>
            </a:fld>
            <a:endParaRPr lang="tr-TR"/>
          </a:p>
        </p:txBody>
      </p:sp>
      <p:sp>
        <p:nvSpPr>
          <p:cNvPr id="4" name="3 Oval"/>
          <p:cNvSpPr/>
          <p:nvPr/>
        </p:nvSpPr>
        <p:spPr>
          <a:xfrm>
            <a:off x="1003200" y="1365286"/>
            <a:ext cx="10501386" cy="5500726"/>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80000"/>
              </a:lnSpc>
              <a:buFont typeface="Wingdings" pitchFamily="2" charset="2"/>
              <a:buBlip>
                <a:blip r:embed="rId2"/>
              </a:buBlip>
            </a:pPr>
            <a:r>
              <a:rPr lang="tr-TR" sz="2800" b="1" dirty="0">
                <a:solidFill>
                  <a:srgbClr val="000000"/>
                </a:solidFill>
                <a:latin typeface="Calibri" pitchFamily="34" charset="0"/>
                <a:cs typeface="Times New Roman" pitchFamily="18" charset="0"/>
              </a:rPr>
              <a:t>Gayrimenkul (mütemmim cüzü ve teferruat</a:t>
            </a:r>
            <a:r>
              <a:rPr lang="tr-TR" sz="2800" b="1" dirty="0">
                <a:solidFill>
                  <a:srgbClr val="000000"/>
                </a:solidFill>
                <a:latin typeface="Calibri" pitchFamily="34" charset="0"/>
              </a:rPr>
              <a:t>ı </a:t>
            </a:r>
            <a:r>
              <a:rPr lang="tr-TR" sz="2800" b="1" dirty="0">
                <a:solidFill>
                  <a:srgbClr val="000000"/>
                </a:solidFill>
                <a:latin typeface="Calibri" pitchFamily="34" charset="0"/>
                <a:cs typeface="Times New Roman" pitchFamily="18" charset="0"/>
              </a:rPr>
              <a:t>dahil) ve gayrimenkul gibi de</a:t>
            </a:r>
            <a:r>
              <a:rPr lang="tr-TR" sz="2800" b="1" dirty="0">
                <a:solidFill>
                  <a:srgbClr val="000000"/>
                </a:solidFill>
                <a:latin typeface="Calibri" pitchFamily="34" charset="0"/>
              </a:rPr>
              <a:t>ğ</a:t>
            </a:r>
            <a:r>
              <a:rPr lang="tr-TR" sz="2800" b="1" dirty="0">
                <a:solidFill>
                  <a:srgbClr val="000000"/>
                </a:solidFill>
                <a:latin typeface="Calibri" pitchFamily="34" charset="0"/>
                <a:cs typeface="Times New Roman" pitchFamily="18" charset="0"/>
              </a:rPr>
              <a:t>erlenen iktisadi kıymetler (maden ocakları, petrol kuyuları, makine ve tesisat, gemiler ve di</a:t>
            </a:r>
            <a:r>
              <a:rPr lang="tr-TR" sz="2800" b="1" dirty="0">
                <a:solidFill>
                  <a:srgbClr val="000000"/>
                </a:solidFill>
                <a:latin typeface="Calibri" pitchFamily="34" charset="0"/>
              </a:rPr>
              <a:t>ğ</a:t>
            </a:r>
            <a:r>
              <a:rPr lang="tr-TR" sz="2800" b="1" dirty="0">
                <a:solidFill>
                  <a:srgbClr val="000000"/>
                </a:solidFill>
                <a:latin typeface="Calibri" pitchFamily="34" charset="0"/>
                <a:cs typeface="Times New Roman" pitchFamily="18" charset="0"/>
              </a:rPr>
              <a:t>er ta</a:t>
            </a:r>
            <a:r>
              <a:rPr lang="tr-TR" sz="2800" b="1" dirty="0">
                <a:solidFill>
                  <a:srgbClr val="000000"/>
                </a:solidFill>
                <a:latin typeface="Calibri" pitchFamily="34" charset="0"/>
              </a:rPr>
              <a:t>ş</a:t>
            </a:r>
            <a:r>
              <a:rPr lang="tr-TR" sz="2800" b="1" dirty="0">
                <a:solidFill>
                  <a:srgbClr val="000000"/>
                </a:solidFill>
                <a:latin typeface="Calibri" pitchFamily="34" charset="0"/>
                <a:cs typeface="Times New Roman" pitchFamily="18" charset="0"/>
              </a:rPr>
              <a:t>ıt araçları, patent, telif, ihtira,imtiyaz v.b gayri maddi haklar) alet, edevat, mefruşat, demirb</a:t>
            </a:r>
            <a:r>
              <a:rPr lang="tr-TR" sz="2800" b="1" dirty="0">
                <a:solidFill>
                  <a:srgbClr val="000000"/>
                </a:solidFill>
                <a:latin typeface="Calibri" pitchFamily="34" charset="0"/>
              </a:rPr>
              <a:t>aş</a:t>
            </a:r>
            <a:r>
              <a:rPr lang="tr-TR" sz="2800" b="1" dirty="0">
                <a:solidFill>
                  <a:srgbClr val="000000"/>
                </a:solidFill>
                <a:latin typeface="Calibri" pitchFamily="34" charset="0"/>
                <a:cs typeface="Times New Roman" pitchFamily="18" charset="0"/>
              </a:rPr>
              <a:t> ve sinema filmlerinin,</a:t>
            </a:r>
            <a:endParaRPr lang="tr-TR" sz="2800" b="1" dirty="0">
              <a:latin typeface="Calibri" pitchFamily="34" charset="0"/>
              <a:cs typeface="Arial" charset="0"/>
            </a:endParaRPr>
          </a:p>
          <a:p>
            <a:pPr lvl="1" algn="just">
              <a:lnSpc>
                <a:spcPct val="80000"/>
              </a:lnSpc>
              <a:buClr>
                <a:srgbClr val="FF0000"/>
              </a:buClr>
              <a:buFont typeface="Wingdings" pitchFamily="2" charset="2"/>
              <a:buChar char="#"/>
            </a:pPr>
            <a:r>
              <a:rPr lang="tr-TR" sz="2400" b="1" dirty="0">
                <a:ln>
                  <a:solidFill>
                    <a:srgbClr val="FF0000"/>
                  </a:solidFill>
                </a:ln>
                <a:solidFill>
                  <a:srgbClr val="000066"/>
                </a:solidFill>
                <a:latin typeface="Calibri" pitchFamily="34" charset="0"/>
                <a:cs typeface="Arial" charset="0"/>
              </a:rPr>
              <a:t>İşletmede bir yıldan fazla kullanıl</a:t>
            </a:r>
            <a:r>
              <a:rPr lang="tr-TR" sz="2400" b="1" dirty="0">
                <a:ln>
                  <a:solidFill>
                    <a:srgbClr val="FF0000"/>
                  </a:solidFill>
                </a:ln>
                <a:solidFill>
                  <a:srgbClr val="000066"/>
                </a:solidFill>
                <a:latin typeface="Calibri" pitchFamily="34" charset="0"/>
              </a:rPr>
              <a:t>abilir olması,</a:t>
            </a:r>
            <a:endParaRPr lang="tr-TR" sz="2400" b="1" dirty="0">
              <a:ln>
                <a:solidFill>
                  <a:srgbClr val="FF0000"/>
                </a:solidFill>
              </a:ln>
              <a:solidFill>
                <a:srgbClr val="000066"/>
              </a:solidFill>
              <a:latin typeface="Calibri" pitchFamily="34" charset="0"/>
              <a:cs typeface="Times New Roman" pitchFamily="18" charset="0"/>
            </a:endParaRPr>
          </a:p>
          <a:p>
            <a:pPr lvl="1" algn="just">
              <a:lnSpc>
                <a:spcPct val="80000"/>
              </a:lnSpc>
              <a:buClr>
                <a:srgbClr val="FF0000"/>
              </a:buClr>
              <a:buFont typeface="Wingdings" pitchFamily="2" charset="2"/>
              <a:buChar char="#"/>
            </a:pPr>
            <a:r>
              <a:rPr lang="tr-TR" sz="2400" b="1" dirty="0">
                <a:ln>
                  <a:solidFill>
                    <a:srgbClr val="FF0000"/>
                  </a:solidFill>
                </a:ln>
                <a:solidFill>
                  <a:srgbClr val="000066"/>
                </a:solidFill>
                <a:latin typeface="Calibri" pitchFamily="34" charset="0"/>
                <a:cs typeface="Arial" charset="0"/>
              </a:rPr>
              <a:t> Yıpranma</a:t>
            </a:r>
            <a:r>
              <a:rPr lang="tr-TR" sz="2400" b="1" dirty="0">
                <a:ln>
                  <a:solidFill>
                    <a:srgbClr val="FF0000"/>
                  </a:solidFill>
                </a:ln>
                <a:solidFill>
                  <a:srgbClr val="000066"/>
                </a:solidFill>
                <a:latin typeface="Calibri" pitchFamily="34" charset="0"/>
              </a:rPr>
              <a:t>ya</a:t>
            </a:r>
            <a:r>
              <a:rPr lang="tr-TR" sz="2400" b="1" dirty="0">
                <a:ln>
                  <a:solidFill>
                    <a:srgbClr val="FF0000"/>
                  </a:solidFill>
                </a:ln>
                <a:solidFill>
                  <a:srgbClr val="000066"/>
                </a:solidFill>
                <a:latin typeface="Calibri" pitchFamily="34" charset="0"/>
                <a:cs typeface="Arial" charset="0"/>
              </a:rPr>
              <a:t>, aşınma</a:t>
            </a:r>
            <a:r>
              <a:rPr lang="tr-TR" sz="2400" b="1" dirty="0">
                <a:ln>
                  <a:solidFill>
                    <a:srgbClr val="FF0000"/>
                  </a:solidFill>
                </a:ln>
                <a:solidFill>
                  <a:srgbClr val="000066"/>
                </a:solidFill>
                <a:latin typeface="Calibri" pitchFamily="34" charset="0"/>
              </a:rPr>
              <a:t>ya</a:t>
            </a:r>
            <a:r>
              <a:rPr lang="tr-TR" sz="2400" b="1" dirty="0">
                <a:ln>
                  <a:solidFill>
                    <a:srgbClr val="FF0000"/>
                  </a:solidFill>
                </a:ln>
                <a:solidFill>
                  <a:srgbClr val="000066"/>
                </a:solidFill>
                <a:latin typeface="Calibri" pitchFamily="34" charset="0"/>
                <a:cs typeface="Arial" charset="0"/>
              </a:rPr>
              <a:t> veya kıymetten düşmeye  maruz bulunma</a:t>
            </a:r>
            <a:r>
              <a:rPr lang="tr-TR" sz="2400" b="1" dirty="0">
                <a:ln>
                  <a:solidFill>
                    <a:srgbClr val="FF0000"/>
                  </a:solidFill>
                </a:ln>
                <a:solidFill>
                  <a:srgbClr val="000066"/>
                </a:solidFill>
                <a:latin typeface="Calibri" pitchFamily="34" charset="0"/>
              </a:rPr>
              <a:t>sı</a:t>
            </a:r>
          </a:p>
          <a:p>
            <a:pPr lvl="1" algn="just">
              <a:lnSpc>
                <a:spcPct val="80000"/>
              </a:lnSpc>
              <a:buClr>
                <a:srgbClr val="FF0000"/>
              </a:buClr>
              <a:buFont typeface="Wingdings" pitchFamily="2" charset="2"/>
              <a:buChar char="#"/>
            </a:pPr>
            <a:r>
              <a:rPr lang="tr-TR" sz="2400" b="1" dirty="0">
                <a:ln>
                  <a:solidFill>
                    <a:srgbClr val="FF0000"/>
                  </a:solidFill>
                </a:ln>
                <a:solidFill>
                  <a:srgbClr val="000066"/>
                </a:solidFill>
                <a:latin typeface="Calibri" pitchFamily="34" charset="0"/>
                <a:cs typeface="Arial" charset="0"/>
              </a:rPr>
              <a:t> Envantere dahil olma</a:t>
            </a:r>
            <a:r>
              <a:rPr lang="tr-TR" sz="2400" b="1" dirty="0">
                <a:ln>
                  <a:solidFill>
                    <a:srgbClr val="FF0000"/>
                  </a:solidFill>
                </a:ln>
                <a:solidFill>
                  <a:srgbClr val="000066"/>
                </a:solidFill>
                <a:latin typeface="Calibri" pitchFamily="34" charset="0"/>
              </a:rPr>
              <a:t>sı,</a:t>
            </a:r>
          </a:p>
          <a:p>
            <a:pPr lvl="1" algn="just">
              <a:lnSpc>
                <a:spcPct val="80000"/>
              </a:lnSpc>
              <a:buClr>
                <a:srgbClr val="FF0000"/>
              </a:buClr>
              <a:buFont typeface="Wingdings" pitchFamily="2" charset="2"/>
              <a:buChar char="#"/>
            </a:pPr>
            <a:r>
              <a:rPr lang="tr-TR" sz="2400" b="1" dirty="0">
                <a:ln>
                  <a:solidFill>
                    <a:srgbClr val="FF0000"/>
                  </a:solidFill>
                </a:ln>
                <a:solidFill>
                  <a:srgbClr val="000066"/>
                </a:solidFill>
                <a:latin typeface="Calibri" pitchFamily="34" charset="0"/>
              </a:rPr>
              <a:t>Kullanılmaya hazır olması,</a:t>
            </a:r>
          </a:p>
          <a:p>
            <a:pPr lvl="1" algn="just">
              <a:lnSpc>
                <a:spcPct val="80000"/>
              </a:lnSpc>
              <a:buClr>
                <a:srgbClr val="FF0000"/>
              </a:buClr>
              <a:buFont typeface="Wingdings" pitchFamily="2" charset="2"/>
              <a:buChar char="#"/>
            </a:pPr>
            <a:r>
              <a:rPr lang="tr-TR" sz="2400" b="1" dirty="0">
                <a:ln>
                  <a:solidFill>
                    <a:srgbClr val="FF0000"/>
                  </a:solidFill>
                </a:ln>
                <a:solidFill>
                  <a:srgbClr val="000066"/>
                </a:solidFill>
                <a:latin typeface="Calibri" pitchFamily="34" charset="0"/>
                <a:cs typeface="Arial" charset="0"/>
              </a:rPr>
              <a:t> İktisadi kıymetin değerinin belli bir tutarı aşması. </a:t>
            </a:r>
            <a:r>
              <a:rPr lang="tr-TR" sz="2000" b="1" dirty="0">
                <a:ln>
                  <a:solidFill>
                    <a:srgbClr val="FF0000"/>
                  </a:solidFill>
                </a:ln>
                <a:solidFill>
                  <a:schemeClr val="accent1">
                    <a:lumMod val="75000"/>
                  </a:schemeClr>
                </a:solidFill>
                <a:latin typeface="Calibri" pitchFamily="34" charset="0"/>
                <a:cs typeface="Arial" charset="0"/>
              </a:rPr>
              <a:t>(</a:t>
            </a:r>
            <a:r>
              <a:rPr lang="tr-TR" sz="2000" b="1" dirty="0" smtClean="0">
                <a:ln>
                  <a:solidFill>
                    <a:srgbClr val="FF0000"/>
                  </a:solidFill>
                </a:ln>
                <a:solidFill>
                  <a:schemeClr val="accent1">
                    <a:lumMod val="75000"/>
                  </a:schemeClr>
                </a:solidFill>
                <a:latin typeface="Calibri" pitchFamily="34" charset="0"/>
                <a:cs typeface="Arial" charset="0"/>
              </a:rPr>
              <a:t>2013 800 </a:t>
            </a:r>
            <a:r>
              <a:rPr lang="tr-TR" sz="2000" b="1" dirty="0">
                <a:ln>
                  <a:solidFill>
                    <a:srgbClr val="FF0000"/>
                  </a:solidFill>
                </a:ln>
                <a:solidFill>
                  <a:schemeClr val="accent1">
                    <a:lumMod val="75000"/>
                  </a:schemeClr>
                </a:solidFill>
                <a:latin typeface="Calibri" pitchFamily="34" charset="0"/>
                <a:cs typeface="Arial" charset="0"/>
              </a:rPr>
              <a:t>TL)</a:t>
            </a:r>
          </a:p>
        </p:txBody>
      </p:sp>
    </p:spTree>
  </p:cSld>
  <p:clrMapOvr>
    <a:masterClrMapping/>
  </p:clrMapOvr>
  <p:transition spd="slow">
    <p:newsflash/>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59496" y="332656"/>
            <a:ext cx="10018713" cy="870992"/>
          </a:xfrm>
        </p:spPr>
        <p:txBody>
          <a:bodyPr>
            <a:normAutofit fontScale="90000"/>
          </a:bodyPr>
          <a:lstStyle/>
          <a:p>
            <a:r>
              <a:rPr lang="tr-TR" b="1" dirty="0" smtClean="0">
                <a:solidFill>
                  <a:srgbClr val="FF0000"/>
                </a:solidFill>
              </a:rPr>
              <a:t>AMORTİSMAN AYRILIRKEN ORANIN BELİRLENMESİ</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52</a:t>
            </a:fld>
            <a:endParaRPr lang="tr-TR"/>
          </a:p>
        </p:txBody>
      </p:sp>
      <p:sp>
        <p:nvSpPr>
          <p:cNvPr id="5" name="Sağ Ok 4"/>
          <p:cNvSpPr/>
          <p:nvPr/>
        </p:nvSpPr>
        <p:spPr>
          <a:xfrm>
            <a:off x="1199456" y="2564904"/>
            <a:ext cx="5040560" cy="23762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t>Mülkiyeti İşletmeye Ait ise veya Finansal Kiralamaya Konu ise</a:t>
            </a:r>
            <a:endParaRPr lang="tr-TR" sz="2400" b="1" dirty="0"/>
          </a:p>
        </p:txBody>
      </p:sp>
      <p:sp>
        <p:nvSpPr>
          <p:cNvPr id="6" name="Dikdörtgen 5"/>
          <p:cNvSpPr/>
          <p:nvPr/>
        </p:nvSpPr>
        <p:spPr>
          <a:xfrm>
            <a:off x="6568852" y="1916832"/>
            <a:ext cx="4783732" cy="36724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b="1" dirty="0" smtClean="0"/>
              <a:t>Maliye Bakanlığı’nca ilgili iktisadi kıymet için belirlenen amortisman oranı uygulanarak amortisman hesaplanacaktır</a:t>
            </a:r>
            <a:r>
              <a:rPr lang="tr-TR" sz="2800" dirty="0" smtClean="0"/>
              <a:t>.</a:t>
            </a:r>
            <a:endParaRPr lang="tr-TR" sz="2800" dirty="0"/>
          </a:p>
        </p:txBody>
      </p:sp>
    </p:spTree>
    <p:extLst>
      <p:ext uri="{BB962C8B-B14F-4D97-AF65-F5344CB8AC3E}">
        <p14:creationId xmlns:p14="http://schemas.microsoft.com/office/powerpoint/2010/main" val="3809626177"/>
      </p:ext>
    </p:extLst>
  </p:cSld>
  <p:clrMapOvr>
    <a:masterClrMapping/>
  </p:clrMapOvr>
  <p:transition spd="slow">
    <p:newsflash/>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59496" y="332656"/>
            <a:ext cx="10018713" cy="870992"/>
          </a:xfrm>
        </p:spPr>
        <p:txBody>
          <a:bodyPr>
            <a:normAutofit fontScale="90000"/>
          </a:bodyPr>
          <a:lstStyle/>
          <a:p>
            <a:r>
              <a:rPr lang="tr-TR" b="1" dirty="0" smtClean="0">
                <a:solidFill>
                  <a:srgbClr val="FF0000"/>
                </a:solidFill>
              </a:rPr>
              <a:t>AMORTİSMAN AYRILIRKEN ORANIN BELİRLENMESİ</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53</a:t>
            </a:fld>
            <a:endParaRPr lang="tr-TR"/>
          </a:p>
        </p:txBody>
      </p:sp>
      <p:sp>
        <p:nvSpPr>
          <p:cNvPr id="5" name="Sağ Ok 4"/>
          <p:cNvSpPr/>
          <p:nvPr/>
        </p:nvSpPr>
        <p:spPr>
          <a:xfrm>
            <a:off x="1703512" y="2564904"/>
            <a:ext cx="4536504" cy="23762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t>Mülkiyeti İşletmeye Ait OLMAYIP KİRALANMIŞ İSE, </a:t>
            </a:r>
            <a:endParaRPr lang="tr-TR" sz="2400" b="1" dirty="0"/>
          </a:p>
        </p:txBody>
      </p:sp>
      <p:sp>
        <p:nvSpPr>
          <p:cNvPr id="6" name="Dikdörtgen 5"/>
          <p:cNvSpPr/>
          <p:nvPr/>
        </p:nvSpPr>
        <p:spPr>
          <a:xfrm>
            <a:off x="6568852" y="1916832"/>
            <a:ext cx="4783732" cy="36724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2800" dirty="0" smtClean="0"/>
              <a:t>Özel Maliyet Bedeli </a:t>
            </a:r>
          </a:p>
          <a:p>
            <a:pPr algn="ctr"/>
            <a:r>
              <a:rPr lang="tr-TR" sz="2800" dirty="0" smtClean="0"/>
              <a:t>(Kira  veya işletme hakkı süresi)</a:t>
            </a:r>
            <a:endParaRPr lang="tr-TR" sz="2800" dirty="0"/>
          </a:p>
        </p:txBody>
      </p:sp>
    </p:spTree>
    <p:extLst>
      <p:ext uri="{BB962C8B-B14F-4D97-AF65-F5344CB8AC3E}">
        <p14:creationId xmlns:p14="http://schemas.microsoft.com/office/powerpoint/2010/main" val="1305112385"/>
      </p:ext>
    </p:extLst>
  </p:cSld>
  <p:clrMapOvr>
    <a:masterClrMapping/>
  </p:clrMapOvr>
  <p:transition spd="slow">
    <p:newsflash/>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188640"/>
            <a:ext cx="10018713" cy="1368152"/>
          </a:xfrm>
        </p:spPr>
        <p:txBody>
          <a:bodyPr>
            <a:noAutofit/>
          </a:bodyPr>
          <a:lstStyle/>
          <a:p>
            <a:r>
              <a:rPr lang="tr-TR" sz="4400" b="1" dirty="0" smtClean="0">
                <a:solidFill>
                  <a:srgbClr val="FF0000"/>
                </a:solidFill>
                <a:effectLst>
                  <a:outerShdw blurRad="38100" dist="38100" dir="2700000" algn="tl">
                    <a:srgbClr val="000000">
                      <a:alpha val="43137"/>
                    </a:srgbClr>
                  </a:outerShdw>
                </a:effectLst>
              </a:rPr>
              <a:t>BENZİN İSTASYONLARI</a:t>
            </a:r>
            <a:endParaRPr lang="tr-TR" sz="4400" b="1" dirty="0">
              <a:solidFill>
                <a:srgbClr val="FF0000"/>
              </a:solidFill>
              <a:effectLst>
                <a:outerShdw blurRad="38100" dist="38100" dir="2700000" algn="tl">
                  <a:srgbClr val="000000">
                    <a:alpha val="43137"/>
                  </a:srgbClr>
                </a:outerShdw>
              </a:effectLst>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54</a:t>
            </a:fld>
            <a:endParaRPr lang="tr-TR"/>
          </a:p>
        </p:txBody>
      </p:sp>
      <p:sp>
        <p:nvSpPr>
          <p:cNvPr id="5" name="Yatay Kaydırma 4"/>
          <p:cNvSpPr/>
          <p:nvPr/>
        </p:nvSpPr>
        <p:spPr>
          <a:xfrm>
            <a:off x="2063552" y="1929904"/>
            <a:ext cx="8424936" cy="395029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smtClean="0">
                <a:effectLst>
                  <a:outerShdw blurRad="38100" dist="38100" dir="2700000" algn="tl">
                    <a:srgbClr val="000000">
                      <a:alpha val="43137"/>
                    </a:srgbClr>
                  </a:outerShdw>
                </a:effectLst>
              </a:rPr>
              <a:t>MÜLKİYET SAHİBİ Mİ, KİRACI MI BUNA GÖRE AMORTİSMAN ORANI BELİRLENECEKTİR.</a:t>
            </a:r>
            <a:endParaRPr lang="tr-TR"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05822718"/>
      </p:ext>
    </p:extLst>
  </p:cSld>
  <p:clrMapOvr>
    <a:masterClrMapping/>
  </p:clrMapOvr>
  <p:transition spd="slow">
    <p:newsflash/>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381224" y="0"/>
            <a:ext cx="7772400" cy="914400"/>
          </a:xfrm>
        </p:spPr>
        <p:txBody>
          <a:bodyPr/>
          <a:lstStyle/>
          <a:p>
            <a:r>
              <a:rPr lang="tr-TR" sz="2800" b="1" dirty="0"/>
              <a:t>ÖZEL MALİYET BEDELİ </a:t>
            </a:r>
            <a:r>
              <a:rPr lang="tr-TR" sz="2800" b="1" dirty="0">
                <a:solidFill>
                  <a:srgbClr val="FF0000"/>
                </a:solidFill>
              </a:rPr>
              <a:t>(adi kiralama)</a:t>
            </a:r>
          </a:p>
        </p:txBody>
      </p:sp>
      <p:sp>
        <p:nvSpPr>
          <p:cNvPr id="5" name="4 Slayt Numarası Yer Tutucusu"/>
          <p:cNvSpPr>
            <a:spLocks noGrp="1"/>
          </p:cNvSpPr>
          <p:nvPr>
            <p:ph type="sldNum" sz="quarter" idx="12"/>
          </p:nvPr>
        </p:nvSpPr>
        <p:spPr/>
        <p:txBody>
          <a:bodyPr/>
          <a:lstStyle/>
          <a:p>
            <a:fld id="{FD007806-E202-4D1D-9C40-9653F041FDCC}" type="slidenum">
              <a:rPr lang="tr-TR" smtClean="0"/>
              <a:pPr/>
              <a:t>55</a:t>
            </a:fld>
            <a:endParaRPr lang="tr-TR"/>
          </a:p>
        </p:txBody>
      </p:sp>
      <p:sp>
        <p:nvSpPr>
          <p:cNvPr id="4" name="3 Aynı Yan Köşesi Kesik Dikdörtgen"/>
          <p:cNvSpPr/>
          <p:nvPr/>
        </p:nvSpPr>
        <p:spPr>
          <a:xfrm>
            <a:off x="1095340" y="831558"/>
            <a:ext cx="9144000" cy="6026442"/>
          </a:xfrm>
          <a:prstGeom prst="snip2SameRect">
            <a:avLst/>
          </a:prstGeom>
          <a:solidFill>
            <a:srgbClr val="FFFF00"/>
          </a:solidFill>
          <a:scene3d>
            <a:camera prst="perspective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tr-TR" sz="2800" b="1" dirty="0">
                <a:solidFill>
                  <a:srgbClr val="000000"/>
                </a:solidFill>
                <a:latin typeface="Calibri" pitchFamily="34" charset="0"/>
                <a:cs typeface="Times New Roman" pitchFamily="18" charset="0"/>
              </a:rPr>
              <a:t>Kirac</a:t>
            </a:r>
            <a:r>
              <a:rPr lang="tr-TR" sz="2800" b="1" dirty="0">
                <a:solidFill>
                  <a:srgbClr val="000000"/>
                </a:solidFill>
                <a:latin typeface="Calibri" pitchFamily="34" charset="0"/>
              </a:rPr>
              <a:t>ı</a:t>
            </a:r>
            <a:r>
              <a:rPr lang="tr-TR" sz="2800" b="1" dirty="0">
                <a:solidFill>
                  <a:srgbClr val="000000"/>
                </a:solidFill>
                <a:latin typeface="Calibri" pitchFamily="34" charset="0"/>
                <a:cs typeface="Times New Roman" pitchFamily="18" charset="0"/>
              </a:rPr>
              <a:t> </a:t>
            </a:r>
            <a:r>
              <a:rPr lang="tr-TR" sz="2800" b="1" dirty="0">
                <a:solidFill>
                  <a:srgbClr val="000000"/>
                </a:solidFill>
                <a:latin typeface="Calibri" pitchFamily="34" charset="0"/>
              </a:rPr>
              <a:t>tarafından kiralanan gayrimenkul için yapılan ve gayrimenkulün normal tamir, bakım ve temizleme giderleri dışında kalan, </a:t>
            </a:r>
            <a:r>
              <a:rPr lang="tr-TR" sz="2800" b="1" u="sng" dirty="0" err="1">
                <a:solidFill>
                  <a:srgbClr val="FF0000"/>
                </a:solidFill>
                <a:effectLst>
                  <a:outerShdw blurRad="38100" dist="38100" dir="2700000" algn="tl">
                    <a:srgbClr val="C0C0C0"/>
                  </a:outerShdw>
                </a:effectLst>
                <a:latin typeface="Calibri" pitchFamily="34" charset="0"/>
              </a:rPr>
              <a:t>gayrimenkulu</a:t>
            </a:r>
            <a:r>
              <a:rPr lang="tr-TR" sz="2800" b="1" u="sng" dirty="0">
                <a:solidFill>
                  <a:srgbClr val="FF0000"/>
                </a:solidFill>
                <a:effectLst>
                  <a:outerShdw blurRad="38100" dist="38100" dir="2700000" algn="tl">
                    <a:srgbClr val="C0C0C0"/>
                  </a:outerShdw>
                </a:effectLst>
                <a:latin typeface="Calibri" pitchFamily="34" charset="0"/>
              </a:rPr>
              <a:t> genişletmek ve değerini devamlı olarak artırmak</a:t>
            </a:r>
            <a:r>
              <a:rPr lang="tr-TR" sz="2800" b="1" dirty="0">
                <a:solidFill>
                  <a:srgbClr val="000000"/>
                </a:solidFill>
                <a:latin typeface="Calibri" pitchFamily="34" charset="0"/>
              </a:rPr>
              <a:t> amacıyla yapılan giderler Özel Maliyet Bedeli Olarak Aktifleştirilecektir.</a:t>
            </a:r>
          </a:p>
          <a:p>
            <a:pPr algn="just"/>
            <a:endParaRPr lang="tr-TR" sz="2800" b="1" dirty="0">
              <a:solidFill>
                <a:srgbClr val="000000"/>
              </a:solidFill>
              <a:latin typeface="Calibri" pitchFamily="34" charset="0"/>
            </a:endParaRPr>
          </a:p>
          <a:p>
            <a:r>
              <a:rPr lang="tr-TR" sz="2800" b="1" dirty="0">
                <a:solidFill>
                  <a:srgbClr val="000000"/>
                </a:solidFill>
                <a:latin typeface="Calibri" pitchFamily="34" charset="0"/>
              </a:rPr>
              <a:t>Kira süresi belli ise kira süresi içinde, kira süresi belli değilse 5 yılda eşit olarak amortisman ayrılacaktır. Opsiyonlu kira sözleşmelerinde ise opsiyon dikkate alınmayacaktır. Ancak, kira süresinin uzamasından sonra yapılan özel maliyet bedeli harcamaları ise yapıldığı yıl itibariyle kalan kira süresi içinde itfa edilecektir.</a:t>
            </a:r>
          </a:p>
        </p:txBody>
      </p:sp>
    </p:spTree>
  </p:cSld>
  <p:clrMapOvr>
    <a:masterClrMapping/>
  </p:clrMapOvr>
  <p:transition spd="slow">
    <p:newsflash/>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ÖDEME KAYDEDİCİ CİHAZ MALİYET BEDELLERİ</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56</a:t>
            </a:fld>
            <a:endParaRPr lang="tr-TR"/>
          </a:p>
        </p:txBody>
      </p:sp>
      <p:sp>
        <p:nvSpPr>
          <p:cNvPr id="6" name="Yatay Kaydırma 5"/>
          <p:cNvSpPr/>
          <p:nvPr/>
        </p:nvSpPr>
        <p:spPr>
          <a:xfrm>
            <a:off x="1271464" y="1844824"/>
            <a:ext cx="10441160" cy="4387432"/>
          </a:xfrm>
          <a:prstGeom prst="horizontalScroll">
            <a:avLst/>
          </a:prstGeom>
          <a:solidFill>
            <a:srgbClr val="00206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tr-TR" sz="2800" b="1" dirty="0" smtClean="0">
                <a:ln>
                  <a:solidFill>
                    <a:srgbClr val="FFFF00"/>
                  </a:solidFill>
                </a:ln>
                <a:solidFill>
                  <a:srgbClr val="FFFF00"/>
                </a:solidFill>
              </a:rPr>
              <a:t>3100 SY Kanun , M.7/1</a:t>
            </a:r>
          </a:p>
          <a:p>
            <a:pPr algn="ctr"/>
            <a:endParaRPr lang="tr-TR" sz="2800" b="1" dirty="0" smtClean="0">
              <a:ln>
                <a:solidFill>
                  <a:srgbClr val="FFFF00"/>
                </a:solidFill>
              </a:ln>
              <a:solidFill>
                <a:srgbClr val="FFFF00"/>
              </a:solidFill>
            </a:endParaRPr>
          </a:p>
          <a:p>
            <a:pPr algn="just"/>
            <a:r>
              <a:rPr lang="tr-TR" sz="2400" b="1" dirty="0" smtClean="0"/>
              <a:t>Mükellefler </a:t>
            </a:r>
            <a:r>
              <a:rPr lang="tr-TR" sz="2400" b="1" dirty="0"/>
              <a:t>kullanmak üzere satın aldıkları ödeme kaydedici cihazlar için (5281 sayılı Kanunun 43/11. maddesiyle değiştirilen ibare. Yürürlük: 31.12.2004) </a:t>
            </a:r>
            <a:r>
              <a:rPr lang="tr-TR" sz="2400" b="1" dirty="0">
                <a:solidFill>
                  <a:srgbClr val="FFFF00"/>
                </a:solidFill>
                <a:effectLst>
                  <a:outerShdw blurRad="38100" dist="38100" dir="2700000" algn="tl">
                    <a:srgbClr val="000000">
                      <a:alpha val="43137"/>
                    </a:srgbClr>
                  </a:outerShdw>
                </a:effectLst>
              </a:rPr>
              <a:t>%100'e kadar amortisman oranı seçebilirler, </a:t>
            </a:r>
            <a:r>
              <a:rPr lang="tr-TR" sz="2400" b="1" dirty="0"/>
              <a:t>amortisman ayırma imkanı bulunmayanlar ise alış bedellerinin tamamını vergiye tabi kazançlarının tespitinde indirim konusu yaparlar.(*)</a:t>
            </a:r>
          </a:p>
        </p:txBody>
      </p:sp>
    </p:spTree>
    <p:extLst>
      <p:ext uri="{BB962C8B-B14F-4D97-AF65-F5344CB8AC3E}">
        <p14:creationId xmlns:p14="http://schemas.microsoft.com/office/powerpoint/2010/main" val="3203718577"/>
      </p:ext>
    </p:extLst>
  </p:cSld>
  <p:clrMapOvr>
    <a:masterClrMapping/>
  </p:clrMapOvr>
  <p:transition spd="slow">
    <p:newsflash/>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84310" y="188641"/>
            <a:ext cx="10018713" cy="1382972"/>
          </a:xfrm>
        </p:spPr>
        <p:txBody>
          <a:bodyPr/>
          <a:lstStyle/>
          <a:p>
            <a:r>
              <a:rPr lang="tr-TR" b="1" dirty="0" smtClean="0">
                <a:solidFill>
                  <a:srgbClr val="FF0000"/>
                </a:solidFill>
                <a:effectLst>
                  <a:outerShdw blurRad="38100" dist="38100" dir="2700000" algn="tl">
                    <a:srgbClr val="C0C0C0"/>
                  </a:outerShdw>
                </a:effectLst>
                <a:latin typeface="Tekton Pro" pitchFamily="34" charset="0"/>
              </a:rPr>
              <a:t>YENİLEME FONU</a:t>
            </a:r>
            <a:endParaRPr lang="tr-TR" dirty="0">
              <a:solidFill>
                <a:srgbClr val="FF0000"/>
              </a:solidFill>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57</a:t>
            </a:fld>
            <a:endParaRPr lang="tr-TR"/>
          </a:p>
        </p:txBody>
      </p:sp>
      <p:sp>
        <p:nvSpPr>
          <p:cNvPr id="4" name="3 Katlanmış Nesne"/>
          <p:cNvSpPr/>
          <p:nvPr/>
        </p:nvSpPr>
        <p:spPr>
          <a:xfrm>
            <a:off x="983432" y="1571613"/>
            <a:ext cx="10912156" cy="4732008"/>
          </a:xfrm>
          <a:prstGeom prst="foldedCorner">
            <a:avLst/>
          </a:prstGeom>
          <a:solidFill>
            <a:schemeClr val="bg2"/>
          </a:solidFill>
          <a:ln>
            <a:solidFill>
              <a:schemeClr val="bg2"/>
            </a:solidFill>
          </a:ln>
          <a:scene3d>
            <a:camera prst="perspectiveAbove"/>
            <a:lightRig rig="threePt" dir="t"/>
          </a:scene3d>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just"/>
            <a:endParaRPr lang="tr-TR" sz="2400" b="1" dirty="0">
              <a:solidFill>
                <a:schemeClr val="tx1"/>
              </a:solidFill>
              <a:latin typeface="Calibri" pitchFamily="34" charset="0"/>
            </a:endParaRPr>
          </a:p>
          <a:p>
            <a:pPr algn="just"/>
            <a:r>
              <a:rPr lang="tr-TR" sz="2400" b="1" dirty="0">
                <a:solidFill>
                  <a:schemeClr val="tx1"/>
                </a:solidFill>
                <a:latin typeface="Calibri" pitchFamily="34" charset="0"/>
              </a:rPr>
              <a:t>Satılan ya da elden çıkan iktisadi kıymetlerin yenilenmesi, </a:t>
            </a:r>
          </a:p>
          <a:p>
            <a:pPr algn="just">
              <a:buClr>
                <a:srgbClr val="FF0000"/>
              </a:buClr>
              <a:buFont typeface="Wingdings" pitchFamily="2" charset="2"/>
              <a:buChar char="Ä"/>
            </a:pPr>
            <a:r>
              <a:rPr lang="tr-TR" sz="2400" b="1" dirty="0">
                <a:solidFill>
                  <a:schemeClr val="tx1"/>
                </a:solidFill>
                <a:latin typeface="Calibri" pitchFamily="34" charset="0"/>
              </a:rPr>
              <a:t>İşin mahiyetine göre zaruri bulunur veya </a:t>
            </a:r>
          </a:p>
          <a:p>
            <a:pPr algn="just">
              <a:buClr>
                <a:srgbClr val="FF0000"/>
              </a:buClr>
              <a:buFont typeface="Wingdings" pitchFamily="2" charset="2"/>
              <a:buChar char="Ä"/>
            </a:pPr>
            <a:r>
              <a:rPr lang="tr-TR" sz="2400" b="1" dirty="0">
                <a:solidFill>
                  <a:schemeClr val="tx1"/>
                </a:solidFill>
                <a:latin typeface="Calibri" pitchFamily="34" charset="0"/>
              </a:rPr>
              <a:t>Bu hususta işletmeyi idare edenlerce karar verilmiş ve teşebbüse geçilmiş olursa </a:t>
            </a:r>
          </a:p>
          <a:p>
            <a:pPr algn="just"/>
            <a:r>
              <a:rPr lang="tr-TR" sz="2400" b="1" dirty="0">
                <a:solidFill>
                  <a:schemeClr val="tx1"/>
                </a:solidFill>
                <a:latin typeface="Calibri" pitchFamily="34" charset="0"/>
              </a:rPr>
              <a:t>bu takdirde, satıştan </a:t>
            </a:r>
            <a:r>
              <a:rPr lang="tr-TR" sz="2400" b="1" dirty="0" err="1">
                <a:solidFill>
                  <a:schemeClr val="tx1"/>
                </a:solidFill>
                <a:latin typeface="Calibri" pitchFamily="34" charset="0"/>
              </a:rPr>
              <a:t>tahassül</a:t>
            </a:r>
            <a:r>
              <a:rPr lang="tr-TR" sz="2400" b="1" dirty="0">
                <a:solidFill>
                  <a:schemeClr val="tx1"/>
                </a:solidFill>
                <a:latin typeface="Calibri" pitchFamily="34" charset="0"/>
              </a:rPr>
              <a:t> eden kar, yenileme giderlerini karşılamak üzere, pasifte geçici bir hesapta azami üç yıl süre ile tutulabilir. Her ne sebeple olursa olsun bu süre içinde kullanılmamış olan karlar üçüncü yılın vergi matrahına eklenir. Üç yıldan önce işin terki, devri veya işletmenin tasfiyesi halinde bu karlar o yılın matrahına eklenir.</a:t>
            </a:r>
          </a:p>
        </p:txBody>
      </p:sp>
    </p:spTree>
  </p:cSld>
  <p:clrMapOvr>
    <a:masterClrMapping/>
  </p:clrMapOvr>
  <p:transition spd="slow">
    <p:newsflash/>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solidFill>
                  <a:srgbClr val="FF0000"/>
                </a:solidFill>
                <a:effectLst>
                  <a:outerShdw blurRad="38100" dist="38100" dir="2700000" algn="tl">
                    <a:srgbClr val="C0C0C0"/>
                  </a:outerShdw>
                </a:effectLst>
                <a:latin typeface="Tekton Pro" pitchFamily="34" charset="0"/>
              </a:rPr>
              <a:t>ENFLASYON DÜZELTMESİNDEN DOĞAN FARKLAR</a:t>
            </a:r>
            <a:endParaRPr lang="tr-TR" sz="3200" dirty="0">
              <a:solidFill>
                <a:srgbClr val="FF0000"/>
              </a:solidFill>
            </a:endParaRPr>
          </a:p>
        </p:txBody>
      </p:sp>
      <p:sp>
        <p:nvSpPr>
          <p:cNvPr id="3" name="2 İçerik Yer Tutucusu"/>
          <p:cNvSpPr>
            <a:spLocks noGrp="1"/>
          </p:cNvSpPr>
          <p:nvPr>
            <p:ph idx="1"/>
          </p:nvPr>
        </p:nvSpPr>
        <p:spPr/>
        <p:txBody>
          <a:bodyPr>
            <a:normAutofit/>
          </a:bodyPr>
          <a:lstStyle/>
          <a:p>
            <a:pPr algn="just"/>
            <a:r>
              <a:rPr lang="tr-TR" b="1" u="sng" dirty="0" smtClean="0">
                <a:solidFill>
                  <a:srgbClr val="FF0000"/>
                </a:solidFill>
                <a:effectLst>
                  <a:outerShdw blurRad="38100" dist="38100" dir="2700000" algn="tl">
                    <a:srgbClr val="C0C0C0"/>
                  </a:outerShdw>
                </a:effectLst>
                <a:latin typeface="Calibri" pitchFamily="34" charset="0"/>
              </a:rPr>
              <a:t>Pasif kalemlere ait enflasyon fark hesapları</a:t>
            </a:r>
            <a:r>
              <a:rPr lang="tr-TR" b="1" dirty="0" smtClean="0">
                <a:solidFill>
                  <a:srgbClr val="FF0000"/>
                </a:solidFill>
                <a:latin typeface="Calibri" pitchFamily="34" charset="0"/>
              </a:rPr>
              <a:t>,</a:t>
            </a:r>
            <a:r>
              <a:rPr lang="tr-TR" b="1" dirty="0" smtClean="0">
                <a:latin typeface="Calibri" pitchFamily="34" charset="0"/>
              </a:rPr>
              <a:t> herhangi bir suretle başka bir hesaba nakledildiği veya işletmeden çekildiği takdirde, bu işlemlerin yapıldığı dönemlerin kazancı ile ilişkilendirilmeksizin, bu dönemde vergiye tabi tutulur. </a:t>
            </a:r>
            <a:r>
              <a:rPr lang="tr-TR" b="1" u="sng" dirty="0" smtClean="0">
                <a:latin typeface="Calibri" pitchFamily="34" charset="0"/>
              </a:rPr>
              <a:t>Ancak öz sermaye kalemlerine ait enflasyon farkları düzeltme sonucu oluşan geçmiş yıl zararlarına mahsup edilebilir veya kurumlar vergisi mükelleflerince sermayeye ilave edilebilir; bu işlemler kar dağıtımı sayılmaz</a:t>
            </a:r>
          </a:p>
          <a:p>
            <a:endParaRPr lang="tr-TR" dirty="0"/>
          </a:p>
        </p:txBody>
      </p:sp>
      <p:sp>
        <p:nvSpPr>
          <p:cNvPr id="4" name="3 Slayt Numarası Yer Tutucusu"/>
          <p:cNvSpPr>
            <a:spLocks noGrp="1"/>
          </p:cNvSpPr>
          <p:nvPr>
            <p:ph type="sldNum" sz="quarter" idx="12"/>
          </p:nvPr>
        </p:nvSpPr>
        <p:spPr/>
        <p:txBody>
          <a:bodyPr/>
          <a:lstStyle/>
          <a:p>
            <a:fld id="{FD007806-E202-4D1D-9C40-9653F041FDCC}" type="slidenum">
              <a:rPr lang="tr-TR" smtClean="0"/>
              <a:pPr/>
              <a:t>58</a:t>
            </a:fld>
            <a:endParaRPr lang="tr-TR"/>
          </a:p>
        </p:txBody>
      </p:sp>
    </p:spTree>
  </p:cSld>
  <p:clrMapOvr>
    <a:masterClrMapping/>
  </p:clrMapOvr>
  <p:transition spd="slow">
    <p:newsflash/>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62771" y="285470"/>
            <a:ext cx="10018713" cy="1752599"/>
          </a:xfrm>
        </p:spPr>
        <p:txBody>
          <a:bodyPr>
            <a:normAutofit/>
          </a:bodyPr>
          <a:lstStyle/>
          <a:p>
            <a:r>
              <a:rPr lang="tr-TR" sz="3200" b="1" dirty="0">
                <a:solidFill>
                  <a:srgbClr val="FF0000"/>
                </a:solidFill>
                <a:effectLst>
                  <a:outerShdw blurRad="38100" dist="38100" dir="2700000" algn="tl">
                    <a:srgbClr val="C0C0C0"/>
                  </a:outerShdw>
                </a:effectLst>
                <a:latin typeface="Tekton Pro" pitchFamily="34" charset="0"/>
              </a:rPr>
              <a:t>ENFLASYON DÜZELTMESİNDEN DOĞAN </a:t>
            </a:r>
            <a:r>
              <a:rPr lang="tr-TR" sz="3200" b="1" dirty="0" smtClean="0">
                <a:solidFill>
                  <a:srgbClr val="FF0000"/>
                </a:solidFill>
                <a:effectLst>
                  <a:outerShdw blurRad="38100" dist="38100" dir="2700000" algn="tl">
                    <a:srgbClr val="C0C0C0"/>
                  </a:outerShdw>
                </a:effectLst>
                <a:latin typeface="Tekton Pro" pitchFamily="34" charset="0"/>
              </a:rPr>
              <a:t>FARKLARIN ZARARLARA !!! MAHSUBU</a:t>
            </a:r>
            <a:endParaRPr lang="tr-TR" sz="3200" dirty="0">
              <a:solidFill>
                <a:srgbClr val="FF0000"/>
              </a:solidFill>
            </a:endParaRPr>
          </a:p>
        </p:txBody>
      </p:sp>
      <p:sp>
        <p:nvSpPr>
          <p:cNvPr id="4" name="3 Slayt Numarası Yer Tutucusu"/>
          <p:cNvSpPr>
            <a:spLocks noGrp="1"/>
          </p:cNvSpPr>
          <p:nvPr>
            <p:ph type="sldNum" sz="quarter" idx="12"/>
          </p:nvPr>
        </p:nvSpPr>
        <p:spPr/>
        <p:txBody>
          <a:bodyPr/>
          <a:lstStyle/>
          <a:p>
            <a:fld id="{FD007806-E202-4D1D-9C40-9653F041FDCC}" type="slidenum">
              <a:rPr lang="tr-TR" smtClean="0"/>
              <a:pPr/>
              <a:t>59</a:t>
            </a:fld>
            <a:endParaRPr lang="tr-TR"/>
          </a:p>
        </p:txBody>
      </p:sp>
      <p:sp>
        <p:nvSpPr>
          <p:cNvPr id="6" name="Yatay Kaydırma 5"/>
          <p:cNvSpPr/>
          <p:nvPr/>
        </p:nvSpPr>
        <p:spPr>
          <a:xfrm>
            <a:off x="1127448" y="1484784"/>
            <a:ext cx="10729192" cy="4968552"/>
          </a:xfrm>
          <a:prstGeom prst="horizontalScrol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tr-TR" sz="3200" b="1" dirty="0"/>
              <a:t>T</a:t>
            </a:r>
            <a:r>
              <a:rPr lang="tr-TR" sz="3200" b="1" dirty="0" smtClean="0"/>
              <a:t>asfiyeye </a:t>
            </a:r>
            <a:r>
              <a:rPr lang="tr-TR" sz="3200" b="1" dirty="0"/>
              <a:t>giren </a:t>
            </a:r>
            <a:r>
              <a:rPr lang="tr-TR" sz="3200" b="1" dirty="0" smtClean="0"/>
              <a:t>ŞİRKETİN  </a:t>
            </a:r>
            <a:r>
              <a:rPr lang="tr-TR" sz="3200" b="1" dirty="0"/>
              <a:t>2003 ve 2004 yıllarında enflasyon düzeltmesi yapılması nedeniyle oluşan sermaye düzeltmesi olumlu farklarının, </a:t>
            </a:r>
            <a:r>
              <a:rPr lang="tr-TR" sz="3200" b="1" u="sng" dirty="0">
                <a:solidFill>
                  <a:srgbClr val="FFFF00"/>
                </a:solidFill>
                <a:effectLst>
                  <a:outerShdw blurRad="38100" dist="38100" dir="2700000" algn="tl">
                    <a:srgbClr val="000000">
                      <a:alpha val="43137"/>
                    </a:srgbClr>
                  </a:outerShdw>
                </a:effectLst>
              </a:rPr>
              <a:t>DÜZELTME SONUCU OLUŞAN GEÇMİŞ YIL ZARARLARINA</a:t>
            </a:r>
            <a:r>
              <a:rPr lang="tr-TR" sz="3200" b="1" dirty="0">
                <a:solidFill>
                  <a:srgbClr val="FFFF00"/>
                </a:solidFill>
                <a:effectLst>
                  <a:outerShdw blurRad="38100" dist="38100" dir="2700000" algn="tl">
                    <a:srgbClr val="000000">
                      <a:alpha val="43137"/>
                    </a:srgbClr>
                  </a:outerShdw>
                </a:effectLst>
              </a:rPr>
              <a:t> MAHSUP EDİLMESİ MÜMKÜN BULUNMAKTADIR. </a:t>
            </a:r>
            <a:r>
              <a:rPr lang="tr-TR" sz="3200" b="1" dirty="0"/>
              <a:t>Ayrıca bu işlem kâr dağıtımı sayılmayacağından kurumlar vergisi kesintisi yapılması da söz konusu olmayacaktır. </a:t>
            </a:r>
          </a:p>
        </p:txBody>
      </p:sp>
    </p:spTree>
    <p:extLst>
      <p:ext uri="{BB962C8B-B14F-4D97-AF65-F5344CB8AC3E}">
        <p14:creationId xmlns:p14="http://schemas.microsoft.com/office/powerpoint/2010/main" val="1895061703"/>
      </p:ext>
    </p:extLst>
  </p:cSld>
  <p:clrMapOvr>
    <a:masterClrMapping/>
  </p:clrMapOvr>
  <p:transition spd="slow">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24000" y="188640"/>
            <a:ext cx="9144000" cy="1025782"/>
          </a:xfrm>
        </p:spPr>
        <p:txBody>
          <a:bodyPr>
            <a:normAutofit fontScale="90000"/>
          </a:bodyPr>
          <a:lstStyle/>
          <a:p>
            <a:r>
              <a:rPr lang="tr-TR" b="1" dirty="0" smtClean="0">
                <a:effectLst>
                  <a:outerShdw blurRad="38100" dist="38100" dir="2700000" algn="tl">
                    <a:srgbClr val="C0C0C0"/>
                  </a:outerShdw>
                </a:effectLst>
              </a:rPr>
              <a:t>  MUHASEBEDE DÖNEM SONU İŞLEMLERİ</a:t>
            </a:r>
            <a:r>
              <a:rPr lang="tr-TR" dirty="0" smtClean="0">
                <a:effectLst>
                  <a:outerShdw blurRad="38100" dist="38100" dir="2700000" algn="tl">
                    <a:srgbClr val="C0C0C0"/>
                  </a:outerShdw>
                </a:effectLst>
              </a:rPr>
              <a:t/>
            </a:r>
            <a:br>
              <a:rPr lang="tr-TR" dirty="0" smtClean="0">
                <a:effectLst>
                  <a:outerShdw blurRad="38100" dist="38100" dir="2700000" algn="tl">
                    <a:srgbClr val="C0C0C0"/>
                  </a:outerShdw>
                </a:effectLst>
              </a:rPr>
            </a:br>
            <a:endParaRPr lang="tr-TR"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6</a:t>
            </a:fld>
            <a:endParaRPr lang="tr-TR"/>
          </a:p>
        </p:txBody>
      </p:sp>
      <p:sp>
        <p:nvSpPr>
          <p:cNvPr id="4" name="3 Akış Çizelgesi: Kart"/>
          <p:cNvSpPr/>
          <p:nvPr/>
        </p:nvSpPr>
        <p:spPr>
          <a:xfrm>
            <a:off x="1919535" y="1340768"/>
            <a:ext cx="9583487" cy="5256584"/>
          </a:xfrm>
          <a:prstGeom prst="homePlate">
            <a:avLst/>
          </a:prstGeom>
          <a:solidFill>
            <a:srgbClr val="FFFF00"/>
          </a:solidFill>
        </p:spPr>
        <p:style>
          <a:lnRef idx="1">
            <a:schemeClr val="accent1"/>
          </a:lnRef>
          <a:fillRef idx="2">
            <a:schemeClr val="accent1"/>
          </a:fillRef>
          <a:effectRef idx="1">
            <a:schemeClr val="accent1"/>
          </a:effectRef>
          <a:fontRef idx="minor">
            <a:schemeClr val="dk1"/>
          </a:fontRef>
        </p:style>
        <p:txBody>
          <a:bodyPr rtlCol="0" anchor="ctr"/>
          <a:lstStyle/>
          <a:p>
            <a:pPr algn="just"/>
            <a:endParaRPr lang="tr-TR" sz="2800" b="1" dirty="0" smtClean="0">
              <a:solidFill>
                <a:schemeClr val="tx1"/>
              </a:solidFill>
              <a:latin typeface="Calibri" pitchFamily="34" charset="0"/>
            </a:endParaRPr>
          </a:p>
          <a:p>
            <a:pPr algn="just"/>
            <a:endParaRPr lang="tr-TR" sz="2800" b="1" dirty="0">
              <a:solidFill>
                <a:schemeClr val="tx1"/>
              </a:solidFill>
              <a:latin typeface="Calibri" pitchFamily="34" charset="0"/>
            </a:endParaRPr>
          </a:p>
          <a:p>
            <a:pPr algn="just"/>
            <a:r>
              <a:rPr lang="tr-TR" sz="2800" b="1" dirty="0" smtClean="0">
                <a:ln w="0"/>
                <a:solidFill>
                  <a:schemeClr val="tx1"/>
                </a:solidFill>
                <a:effectLst>
                  <a:outerShdw blurRad="38100" dist="19050" dir="2700000" algn="tl" rotWithShape="0">
                    <a:schemeClr val="dk1">
                      <a:alpha val="40000"/>
                    </a:schemeClr>
                  </a:outerShdw>
                </a:effectLst>
                <a:latin typeface="Calibri" pitchFamily="34" charset="0"/>
              </a:rPr>
              <a:t>1-  </a:t>
            </a:r>
            <a:r>
              <a:rPr lang="tr-TR" sz="2800" b="1" dirty="0">
                <a:ln w="0"/>
                <a:solidFill>
                  <a:schemeClr val="tx1"/>
                </a:solidFill>
                <a:effectLst>
                  <a:outerShdw blurRad="38100" dist="19050" dir="2700000" algn="tl" rotWithShape="0">
                    <a:schemeClr val="dk1">
                      <a:alpha val="40000"/>
                    </a:schemeClr>
                  </a:outerShdw>
                </a:effectLst>
                <a:latin typeface="Calibri" pitchFamily="34" charset="0"/>
              </a:rPr>
              <a:t>Envanter işlemleri (sayım, tarım vb.),</a:t>
            </a:r>
          </a:p>
          <a:p>
            <a:pPr algn="just"/>
            <a:r>
              <a:rPr lang="tr-TR" sz="2800" b="1" dirty="0">
                <a:ln w="0"/>
                <a:solidFill>
                  <a:schemeClr val="tx1"/>
                </a:solidFill>
                <a:effectLst>
                  <a:outerShdw blurRad="38100" dist="19050" dir="2700000" algn="tl" rotWithShape="0">
                    <a:schemeClr val="dk1">
                      <a:alpha val="40000"/>
                    </a:schemeClr>
                  </a:outerShdw>
                </a:effectLst>
                <a:latin typeface="Calibri" pitchFamily="34" charset="0"/>
              </a:rPr>
              <a:t>2- DEĞERLEME İŞLEMLERİ</a:t>
            </a:r>
          </a:p>
          <a:p>
            <a:pPr algn="just"/>
            <a:r>
              <a:rPr lang="tr-TR" sz="2800" b="1" dirty="0" smtClean="0">
                <a:ln w="0"/>
                <a:solidFill>
                  <a:schemeClr val="tx1"/>
                </a:solidFill>
                <a:effectLst>
                  <a:outerShdw blurRad="38100" dist="19050" dir="2700000" algn="tl" rotWithShape="0">
                    <a:schemeClr val="dk1">
                      <a:alpha val="40000"/>
                    </a:schemeClr>
                  </a:outerShdw>
                </a:effectLst>
                <a:latin typeface="Calibri" pitchFamily="34" charset="0"/>
              </a:rPr>
              <a:t>3-DÖNEMSELLİK </a:t>
            </a:r>
            <a:r>
              <a:rPr lang="tr-TR" sz="2800" b="1" dirty="0">
                <a:ln w="0"/>
                <a:solidFill>
                  <a:schemeClr val="tx1"/>
                </a:solidFill>
                <a:effectLst>
                  <a:outerShdw blurRad="38100" dist="19050" dir="2700000" algn="tl" rotWithShape="0">
                    <a:schemeClr val="dk1">
                      <a:alpha val="40000"/>
                    </a:schemeClr>
                  </a:outerShdw>
                </a:effectLst>
                <a:latin typeface="Calibri" pitchFamily="34" charset="0"/>
              </a:rPr>
              <a:t>KAVRAMI GEREĞİ YAPILMASI İŞLEMLER,</a:t>
            </a:r>
          </a:p>
          <a:p>
            <a:pPr algn="just"/>
            <a:r>
              <a:rPr lang="tr-TR" sz="2800" b="1" dirty="0">
                <a:ln w="0"/>
                <a:solidFill>
                  <a:schemeClr val="tx1"/>
                </a:solidFill>
                <a:effectLst>
                  <a:outerShdw blurRad="38100" dist="19050" dir="2700000" algn="tl" rotWithShape="0">
                    <a:schemeClr val="dk1">
                      <a:alpha val="40000"/>
                    </a:schemeClr>
                  </a:outerShdw>
                </a:effectLst>
                <a:latin typeface="Calibri" pitchFamily="34" charset="0"/>
              </a:rPr>
              <a:t>4- AMORTİSMANLARIN HESAPLANMASI</a:t>
            </a:r>
          </a:p>
          <a:p>
            <a:r>
              <a:rPr lang="tr-TR" sz="2800" b="1" dirty="0">
                <a:ln w="0"/>
                <a:solidFill>
                  <a:schemeClr val="tx1"/>
                </a:solidFill>
                <a:effectLst>
                  <a:outerShdw blurRad="38100" dist="19050" dir="2700000" algn="tl" rotWithShape="0">
                    <a:schemeClr val="dk1">
                      <a:alpha val="40000"/>
                    </a:schemeClr>
                  </a:outerShdw>
                </a:effectLst>
                <a:latin typeface="Calibri" pitchFamily="34" charset="0"/>
              </a:rPr>
              <a:t>5- GELİR VE GİDER HESAPLARININ DÖNEM SONU İŞLEMLERİ,</a:t>
            </a:r>
          </a:p>
          <a:p>
            <a:pPr algn="just"/>
            <a:r>
              <a:rPr lang="tr-TR" sz="2800" b="1" dirty="0">
                <a:ln w="0"/>
                <a:solidFill>
                  <a:schemeClr val="tx1"/>
                </a:solidFill>
                <a:effectLst>
                  <a:outerShdw blurRad="38100" dist="19050" dir="2700000" algn="tl" rotWithShape="0">
                    <a:schemeClr val="dk1">
                      <a:alpha val="40000"/>
                    </a:schemeClr>
                  </a:outerShdw>
                </a:effectLst>
                <a:latin typeface="Calibri" pitchFamily="34" charset="0"/>
              </a:rPr>
              <a:t>6- DÖNEM SONU İŞLEMLERİNE YÖNELİK HESAPLARIN KAYITLARA YANSITILMASI,</a:t>
            </a:r>
          </a:p>
          <a:p>
            <a:pPr algn="just"/>
            <a:r>
              <a:rPr lang="tr-TR" sz="2800" b="1" dirty="0">
                <a:ln w="0"/>
                <a:solidFill>
                  <a:schemeClr val="tx1"/>
                </a:solidFill>
                <a:effectLst>
                  <a:outerShdw blurRad="38100" dist="19050" dir="2700000" algn="tl" rotWithShape="0">
                    <a:schemeClr val="dk1">
                      <a:alpha val="40000"/>
                    </a:schemeClr>
                  </a:outerShdw>
                </a:effectLst>
                <a:latin typeface="Calibri" pitchFamily="34" charset="0"/>
              </a:rPr>
              <a:t>6- FİNANSAL TABLOLARIN DÜZENLENMESİ</a:t>
            </a:r>
            <a:r>
              <a:rPr lang="tr-TR" sz="2800" dirty="0">
                <a:ln w="0"/>
                <a:solidFill>
                  <a:schemeClr val="bg2"/>
                </a:solidFill>
                <a:effectLst>
                  <a:outerShdw blurRad="38100" dist="19050" dir="2700000" algn="tl" rotWithShape="0">
                    <a:schemeClr val="dk1">
                      <a:alpha val="40000"/>
                    </a:schemeClr>
                  </a:outerShdw>
                </a:effectLst>
                <a:latin typeface="Calibri" pitchFamily="34" charset="0"/>
              </a:rPr>
              <a:t>,</a:t>
            </a:r>
          </a:p>
          <a:p>
            <a:pPr algn="just"/>
            <a:endParaRPr lang="tr-TR" sz="2800" b="1" dirty="0">
              <a:solidFill>
                <a:schemeClr val="tx1"/>
              </a:solidFill>
              <a:effectLst>
                <a:outerShdw blurRad="38100" dist="38100" dir="2700000" algn="tl">
                  <a:srgbClr val="C0C0C0"/>
                </a:outerShdw>
              </a:effectLst>
              <a:latin typeface="Calibri" pitchFamily="34" charset="0"/>
            </a:endParaRPr>
          </a:p>
          <a:p>
            <a:pPr algn="ctr"/>
            <a:r>
              <a:rPr lang="tr-TR" sz="2800" dirty="0"/>
              <a:t> </a:t>
            </a:r>
          </a:p>
        </p:txBody>
      </p:sp>
    </p:spTree>
  </p:cSld>
  <p:clrMapOvr>
    <a:masterClrMapping/>
  </p:clrMapOvr>
  <p:transition spd="slow">
    <p:newsflash/>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306836" y="354793"/>
            <a:ext cx="8258204" cy="1356156"/>
          </a:xfrm>
        </p:spPr>
        <p:txBody>
          <a:bodyPr>
            <a:noAutofit/>
          </a:bodyPr>
          <a:lstStyle/>
          <a:p>
            <a:r>
              <a:rPr lang="tr-TR" sz="4400" b="1" dirty="0" smtClean="0"/>
              <a:t>ÖRTÜLÜ KAZANÇ VE ÖRTÜLÜ SERMAYE</a:t>
            </a:r>
            <a:endParaRPr lang="tr-TR" sz="4400" b="1" i="1" dirty="0">
              <a:solidFill>
                <a:srgbClr val="FF0000"/>
              </a:solidFill>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60</a:t>
            </a:fld>
            <a:endParaRPr lang="tr-TR"/>
          </a:p>
        </p:txBody>
      </p:sp>
      <p:sp>
        <p:nvSpPr>
          <p:cNvPr id="3" name="Yuvarlatılmış Dikdörtgen 2"/>
          <p:cNvSpPr/>
          <p:nvPr/>
        </p:nvSpPr>
        <p:spPr>
          <a:xfrm>
            <a:off x="2279576" y="1988840"/>
            <a:ext cx="8672280" cy="3600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400" b="1" dirty="0" smtClean="0"/>
              <a:t>DÖNEM SONU İŞLEMLERİ SIRASINDA GÖZÖNÜNDE BULUNDURULMALIDIR.</a:t>
            </a:r>
            <a:endParaRPr lang="tr-TR" sz="4400" b="1" dirty="0"/>
          </a:p>
        </p:txBody>
      </p:sp>
    </p:spTree>
  </p:cSld>
  <p:clrMapOvr>
    <a:masterClrMapping/>
  </p:clrMapOvr>
  <p:transition spd="slow">
    <p:newsflash/>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309786" y="0"/>
            <a:ext cx="7772400" cy="914400"/>
          </a:xfrm>
        </p:spPr>
        <p:txBody>
          <a:bodyPr/>
          <a:lstStyle/>
          <a:p>
            <a:r>
              <a:rPr lang="tr-TR" b="1" dirty="0" smtClean="0">
                <a:ln w="3175" cmpd="sng">
                  <a:solidFill>
                    <a:srgbClr val="FF0000"/>
                  </a:solidFill>
                </a:ln>
              </a:rPr>
              <a:t>VUK, m.283 VE m.287</a:t>
            </a:r>
            <a:endParaRPr lang="tr-TR" b="1" dirty="0">
              <a:ln w="3175" cmpd="sng">
                <a:solidFill>
                  <a:srgbClr val="FF0000"/>
                </a:solidFill>
              </a:ln>
            </a:endParaRPr>
          </a:p>
        </p:txBody>
      </p:sp>
      <p:sp>
        <p:nvSpPr>
          <p:cNvPr id="6" name="5 Slayt Numarası Yer Tutucusu"/>
          <p:cNvSpPr>
            <a:spLocks noGrp="1"/>
          </p:cNvSpPr>
          <p:nvPr>
            <p:ph type="sldNum" sz="quarter" idx="12"/>
          </p:nvPr>
        </p:nvSpPr>
        <p:spPr/>
        <p:txBody>
          <a:bodyPr/>
          <a:lstStyle/>
          <a:p>
            <a:fld id="{FD007806-E202-4D1D-9C40-9653F041FDCC}" type="slidenum">
              <a:rPr lang="tr-TR" smtClean="0"/>
              <a:pPr/>
              <a:t>61</a:t>
            </a:fld>
            <a:endParaRPr lang="tr-TR"/>
          </a:p>
        </p:txBody>
      </p:sp>
      <p:sp>
        <p:nvSpPr>
          <p:cNvPr id="4" name="3 Dikey Kaydırma"/>
          <p:cNvSpPr/>
          <p:nvPr/>
        </p:nvSpPr>
        <p:spPr>
          <a:xfrm>
            <a:off x="1686796" y="914400"/>
            <a:ext cx="4788024" cy="5666972"/>
          </a:xfrm>
          <a:prstGeom prst="foldedCorner">
            <a:avLst/>
          </a:prstGeom>
        </p:spPr>
        <p:style>
          <a:lnRef idx="1">
            <a:schemeClr val="accent2"/>
          </a:lnRef>
          <a:fillRef idx="2">
            <a:schemeClr val="accent2"/>
          </a:fillRef>
          <a:effectRef idx="1">
            <a:schemeClr val="accent2"/>
          </a:effectRef>
          <a:fontRef idx="minor">
            <a:schemeClr val="dk1"/>
          </a:fontRef>
        </p:style>
        <p:txBody>
          <a:bodyPr rtlCol="0" anchor="t"/>
          <a:lstStyle/>
          <a:p>
            <a:r>
              <a:rPr lang="tr-TR" sz="3200" b="1" dirty="0">
                <a:solidFill>
                  <a:srgbClr val="FF0000"/>
                </a:solidFill>
              </a:rPr>
              <a:t>m.283; </a:t>
            </a:r>
            <a:r>
              <a:rPr lang="tr-TR" sz="2400" b="1" dirty="0">
                <a:solidFill>
                  <a:srgbClr val="FF0000"/>
                </a:solidFill>
              </a:rPr>
              <a:t>AKTİF GEÇİCİ HESAPLAR</a:t>
            </a:r>
          </a:p>
          <a:p>
            <a:pPr algn="just"/>
            <a:r>
              <a:rPr lang="tr-TR" sz="2400" b="1" dirty="0"/>
              <a:t>Gelecek bir hesap dönemine ait olarak peşin ödenen giderler ile cari hesap dönemine ait olup da henüz tahsil edilmemiş olan hasılat, mukayyet değerleri üzerinden aktifleştirilmek suretiyle değerlenir. </a:t>
            </a:r>
          </a:p>
          <a:p>
            <a:pPr algn="just"/>
            <a:r>
              <a:rPr lang="tr-TR" sz="2400" b="1" dirty="0"/>
              <a:t>Zirai işletmelerde henüz idrak edilmemiş olan mahsuller için yapılan giderler (Hazırlık işleri giderleri gibi) de bu madde hükmüne göre aktifleştirilerek değerlenir.</a:t>
            </a:r>
          </a:p>
        </p:txBody>
      </p:sp>
      <p:sp>
        <p:nvSpPr>
          <p:cNvPr id="5" name="4 Dikey Kaydırma"/>
          <p:cNvSpPr/>
          <p:nvPr/>
        </p:nvSpPr>
        <p:spPr>
          <a:xfrm>
            <a:off x="6789254" y="928892"/>
            <a:ext cx="5139393" cy="5303364"/>
          </a:xfrm>
          <a:prstGeom prst="flowChartInternalStorage">
            <a:avLst/>
          </a:prstGeom>
        </p:spPr>
        <p:style>
          <a:lnRef idx="1">
            <a:schemeClr val="accent1"/>
          </a:lnRef>
          <a:fillRef idx="2">
            <a:schemeClr val="accent1"/>
          </a:fillRef>
          <a:effectRef idx="1">
            <a:schemeClr val="accent1"/>
          </a:effectRef>
          <a:fontRef idx="minor">
            <a:schemeClr val="dk1"/>
          </a:fontRef>
        </p:style>
        <p:txBody>
          <a:bodyPr rtlCol="0" anchor="t"/>
          <a:lstStyle/>
          <a:p>
            <a:r>
              <a:rPr lang="tr-TR" sz="3600" b="1" dirty="0">
                <a:solidFill>
                  <a:srgbClr val="FF0000"/>
                </a:solidFill>
              </a:rPr>
              <a:t>m.287;  </a:t>
            </a:r>
            <a:r>
              <a:rPr lang="tr-TR" sz="2800" b="1" dirty="0">
                <a:solidFill>
                  <a:srgbClr val="FF0000"/>
                </a:solidFill>
              </a:rPr>
              <a:t>PASİF  GEÇİCİ HESAPLAR</a:t>
            </a:r>
          </a:p>
          <a:p>
            <a:r>
              <a:rPr lang="tr-TR" sz="2800" b="1" dirty="0"/>
              <a:t>Gelecek hesap dönemlerine ait olarak peşin tahsil olunan hasılat ile cari hesap dönemine ait olup henüz ödenmemiş olan giderler </a:t>
            </a:r>
            <a:r>
              <a:rPr lang="tr-TR" sz="2800" b="1" dirty="0" err="1"/>
              <a:t>mukayyed</a:t>
            </a:r>
            <a:r>
              <a:rPr lang="tr-TR" sz="2800" b="1" dirty="0"/>
              <a:t> değerleri üzerinden pasifleştirilmek suretiyle değerlenir</a:t>
            </a:r>
            <a:r>
              <a:rPr lang="tr-TR" sz="2000" b="1" dirty="0"/>
              <a:t>.</a:t>
            </a:r>
          </a:p>
        </p:txBody>
      </p:sp>
    </p:spTree>
  </p:cSld>
  <p:clrMapOvr>
    <a:masterClrMapping/>
  </p:clrMapOvr>
  <p:transition spd="slow">
    <p:newsflash/>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188641"/>
            <a:ext cx="10018713" cy="1296144"/>
          </a:xfrm>
        </p:spPr>
        <p:txBody>
          <a:bodyPr>
            <a:normAutofit fontScale="90000"/>
          </a:bodyPr>
          <a:lstStyle/>
          <a:p>
            <a:r>
              <a:rPr lang="tr-TR" b="1" dirty="0"/>
              <a:t>Peşin satış teşvik primi karşılığında düzenlenen </a:t>
            </a:r>
            <a:r>
              <a:rPr lang="tr-TR" b="1" dirty="0" smtClean="0"/>
              <a:t>FATURANIN GELİR KAYDI</a:t>
            </a:r>
            <a:endParaRPr lang="tr-TR" dirty="0"/>
          </a:p>
        </p:txBody>
      </p:sp>
      <p:sp>
        <p:nvSpPr>
          <p:cNvPr id="4" name="Slayt Numarası Yer Tutucusu 3"/>
          <p:cNvSpPr>
            <a:spLocks noGrp="1"/>
          </p:cNvSpPr>
          <p:nvPr>
            <p:ph type="sldNum" sz="quarter" idx="12"/>
          </p:nvPr>
        </p:nvSpPr>
        <p:spPr/>
        <p:txBody>
          <a:bodyPr/>
          <a:lstStyle/>
          <a:p>
            <a:fld id="{FD007806-E202-4D1D-9C40-9653F041FDCC}" type="slidenum">
              <a:rPr lang="tr-TR" smtClean="0"/>
              <a:pPr/>
              <a:t>62</a:t>
            </a:fld>
            <a:endParaRPr lang="tr-TR"/>
          </a:p>
        </p:txBody>
      </p:sp>
      <p:sp>
        <p:nvSpPr>
          <p:cNvPr id="5" name="Sağ Ok 4"/>
          <p:cNvSpPr/>
          <p:nvPr/>
        </p:nvSpPr>
        <p:spPr>
          <a:xfrm>
            <a:off x="1484309" y="2996952"/>
            <a:ext cx="3099523" cy="208823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tr-TR" sz="4000" b="1" dirty="0" smtClean="0">
                <a:effectLst>
                  <a:outerShdw blurRad="38100" dist="38100" dir="2700000" algn="tl">
                    <a:srgbClr val="000000">
                      <a:alpha val="43137"/>
                    </a:srgbClr>
                  </a:outerShdw>
                </a:effectLst>
              </a:rPr>
              <a:t>ÖZELGE</a:t>
            </a:r>
            <a:endParaRPr lang="tr-TR" sz="4000" b="1" dirty="0">
              <a:effectLst>
                <a:outerShdw blurRad="38100" dist="38100" dir="2700000" algn="tl">
                  <a:srgbClr val="000000">
                    <a:alpha val="43137"/>
                  </a:srgbClr>
                </a:outerShdw>
              </a:effectLst>
            </a:endParaRPr>
          </a:p>
        </p:txBody>
      </p:sp>
      <p:sp>
        <p:nvSpPr>
          <p:cNvPr id="6" name="Dikey Kaydırma 5"/>
          <p:cNvSpPr/>
          <p:nvPr/>
        </p:nvSpPr>
        <p:spPr>
          <a:xfrm>
            <a:off x="4583832" y="1772816"/>
            <a:ext cx="7200800" cy="4824536"/>
          </a:xfrm>
          <a:prstGeom prst="verticalScroll">
            <a:avLst/>
          </a:prstGeom>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b="1" dirty="0" smtClean="0"/>
              <a:t>Ticari </a:t>
            </a:r>
            <a:r>
              <a:rPr lang="tr-TR" sz="2800" b="1" dirty="0"/>
              <a:t>kazancın tespitinde tahakkuk esası cari olduğundan ...... </a:t>
            </a:r>
            <a:r>
              <a:rPr lang="tr-TR" sz="2800" b="1" dirty="0" err="1"/>
              <a:t>A.Ş.'den</a:t>
            </a:r>
            <a:r>
              <a:rPr lang="tr-TR" sz="2800" b="1" dirty="0"/>
              <a:t>, (yapılan </a:t>
            </a:r>
            <a:r>
              <a:rPr lang="tr-TR" sz="2800" b="1" dirty="0" err="1"/>
              <a:t>işleticilik</a:t>
            </a:r>
            <a:r>
              <a:rPr lang="tr-TR" sz="2800" b="1" dirty="0"/>
              <a:t> anlaşması ve protokol gereği </a:t>
            </a:r>
            <a:r>
              <a:rPr lang="tr-TR" sz="2800" b="1" dirty="0">
                <a:solidFill>
                  <a:srgbClr val="FF0000"/>
                </a:solidFill>
              </a:rPr>
              <a:t>5 yıl süre ile </a:t>
            </a:r>
            <a:r>
              <a:rPr lang="tr-TR" sz="2800" b="1" dirty="0"/>
              <a:t>ticari faaliyetinize destek olmak üzere) alınan 125.000-TL + KDV  </a:t>
            </a:r>
            <a:r>
              <a:rPr lang="tr-TR" sz="2800" b="1" dirty="0">
                <a:solidFill>
                  <a:srgbClr val="FF0000"/>
                </a:solidFill>
              </a:rPr>
              <a:t>peşin satış teşvik primine ilişkin gelir kaydının fatura tarihi itibariyle yapılması gerekmektedir.  </a:t>
            </a:r>
          </a:p>
        </p:txBody>
      </p:sp>
    </p:spTree>
    <p:extLst>
      <p:ext uri="{BB962C8B-B14F-4D97-AF65-F5344CB8AC3E}">
        <p14:creationId xmlns:p14="http://schemas.microsoft.com/office/powerpoint/2010/main" val="3757336944"/>
      </p:ext>
    </p:extLst>
  </p:cSld>
  <p:clrMapOvr>
    <a:masterClrMapping/>
  </p:clrMapOvr>
  <p:transition spd="slow">
    <p:newsflash/>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188641"/>
            <a:ext cx="10018713" cy="1296144"/>
          </a:xfrm>
        </p:spPr>
        <p:txBody>
          <a:bodyPr>
            <a:normAutofit/>
          </a:bodyPr>
          <a:lstStyle/>
          <a:p>
            <a:r>
              <a:rPr lang="tr-TR" b="1" dirty="0"/>
              <a:t>Peşin </a:t>
            </a:r>
            <a:r>
              <a:rPr lang="tr-TR" b="1" dirty="0" smtClean="0"/>
              <a:t>Ödenen Teminat Mektubu Komisyonu</a:t>
            </a:r>
            <a:endParaRPr lang="tr-TR" dirty="0"/>
          </a:p>
        </p:txBody>
      </p:sp>
      <p:sp>
        <p:nvSpPr>
          <p:cNvPr id="4" name="Slayt Numarası Yer Tutucusu 3"/>
          <p:cNvSpPr>
            <a:spLocks noGrp="1"/>
          </p:cNvSpPr>
          <p:nvPr>
            <p:ph type="sldNum" sz="quarter" idx="12"/>
          </p:nvPr>
        </p:nvSpPr>
        <p:spPr/>
        <p:txBody>
          <a:bodyPr/>
          <a:lstStyle/>
          <a:p>
            <a:fld id="{FD007806-E202-4D1D-9C40-9653F041FDCC}" type="slidenum">
              <a:rPr lang="tr-TR" smtClean="0"/>
              <a:pPr/>
              <a:t>63</a:t>
            </a:fld>
            <a:endParaRPr lang="tr-TR"/>
          </a:p>
        </p:txBody>
      </p:sp>
      <p:sp>
        <p:nvSpPr>
          <p:cNvPr id="5" name="Sağ Ok 4"/>
          <p:cNvSpPr/>
          <p:nvPr/>
        </p:nvSpPr>
        <p:spPr>
          <a:xfrm>
            <a:off x="1127448" y="2996952"/>
            <a:ext cx="3099523" cy="208823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tr-TR" sz="4000" b="1" dirty="0" smtClean="0">
                <a:effectLst>
                  <a:outerShdw blurRad="38100" dist="38100" dir="2700000" algn="tl">
                    <a:srgbClr val="000000">
                      <a:alpha val="43137"/>
                    </a:srgbClr>
                  </a:outerShdw>
                </a:effectLst>
              </a:rPr>
              <a:t>ÖZELGE</a:t>
            </a:r>
            <a:endParaRPr lang="tr-TR" sz="4000" b="1" dirty="0">
              <a:effectLst>
                <a:outerShdw blurRad="38100" dist="38100" dir="2700000" algn="tl">
                  <a:srgbClr val="000000">
                    <a:alpha val="43137"/>
                  </a:srgbClr>
                </a:outerShdw>
              </a:effectLst>
            </a:endParaRPr>
          </a:p>
        </p:txBody>
      </p:sp>
      <p:sp>
        <p:nvSpPr>
          <p:cNvPr id="6" name="Dikey Kaydırma 5"/>
          <p:cNvSpPr/>
          <p:nvPr/>
        </p:nvSpPr>
        <p:spPr>
          <a:xfrm>
            <a:off x="4007768" y="1484785"/>
            <a:ext cx="7920880" cy="5112567"/>
          </a:xfrm>
          <a:prstGeom prst="verticalScroll">
            <a:avLst/>
          </a:prstGeom>
          <a:scene3d>
            <a:camera prst="perspectiveBelow"/>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b="1" dirty="0" smtClean="0"/>
              <a:t>Ticari </a:t>
            </a:r>
            <a:r>
              <a:rPr lang="tr-TR" sz="2800" b="1" dirty="0"/>
              <a:t>faaliyetleri kapsamında alınan </a:t>
            </a:r>
            <a:r>
              <a:rPr lang="tr-TR" sz="2800" b="1" dirty="0">
                <a:solidFill>
                  <a:srgbClr val="FF0000"/>
                </a:solidFill>
              </a:rPr>
              <a:t>bir yıl vadeli teminat mektubu için ödenen komisyon bedelinin </a:t>
            </a:r>
            <a:r>
              <a:rPr lang="tr-TR" sz="2800" b="1" dirty="0"/>
              <a:t>ticari kazancın elde edilmesi ve idame ettirilmesi için yapılan genel gider kapsamında değerlendirilmesi ve </a:t>
            </a:r>
            <a:r>
              <a:rPr lang="tr-TR" sz="2800" b="1" dirty="0">
                <a:solidFill>
                  <a:srgbClr val="FF0000"/>
                </a:solidFill>
              </a:rPr>
              <a:t>söz konusu komisyon bedeli tek seferde peşin olarak ödendiği tarihte tahakkuk ettiğinden bu yılın kurum kazancının tespitinde mukayyet değerleri üzerinden gider olarak dikkate alınması mümkün bulunmaktadır.</a:t>
            </a:r>
            <a:r>
              <a:rPr lang="tr-TR" sz="2800" b="1" dirty="0" smtClean="0">
                <a:solidFill>
                  <a:srgbClr val="FF0000"/>
                </a:solidFill>
              </a:rPr>
              <a:t> </a:t>
            </a:r>
            <a:endParaRPr lang="tr-TR" sz="2800" b="1" dirty="0">
              <a:solidFill>
                <a:srgbClr val="FF0000"/>
              </a:solidFill>
            </a:endParaRPr>
          </a:p>
        </p:txBody>
      </p:sp>
    </p:spTree>
    <p:extLst>
      <p:ext uri="{BB962C8B-B14F-4D97-AF65-F5344CB8AC3E}">
        <p14:creationId xmlns:p14="http://schemas.microsoft.com/office/powerpoint/2010/main" val="1708713945"/>
      </p:ext>
    </p:extLst>
  </p:cSld>
  <p:clrMapOvr>
    <a:masterClrMapping/>
  </p:clrMapOvr>
  <p:transition spd="slow">
    <p:newsflash/>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24100" y="285728"/>
            <a:ext cx="7772400" cy="914400"/>
          </a:xfrm>
        </p:spPr>
        <p:txBody>
          <a:bodyPr>
            <a:normAutofit fontScale="90000"/>
          </a:bodyPr>
          <a:lstStyle/>
          <a:p>
            <a:r>
              <a:rPr lang="tr-TR" dirty="0" smtClean="0"/>
              <a:t>İNTİFA HAKKI ÖDEMESİNİN GV STOPAJI KARŞISINDAKİ DURUMU</a:t>
            </a:r>
            <a:endParaRPr lang="tr-TR" dirty="0"/>
          </a:p>
        </p:txBody>
      </p:sp>
      <p:sp>
        <p:nvSpPr>
          <p:cNvPr id="6" name="5 Slayt Numarası Yer Tutucusu"/>
          <p:cNvSpPr>
            <a:spLocks noGrp="1"/>
          </p:cNvSpPr>
          <p:nvPr>
            <p:ph type="sldNum" sz="quarter" idx="12"/>
          </p:nvPr>
        </p:nvSpPr>
        <p:spPr/>
        <p:txBody>
          <a:bodyPr/>
          <a:lstStyle/>
          <a:p>
            <a:fld id="{FD007806-E202-4D1D-9C40-9653F041FDCC}" type="slidenum">
              <a:rPr lang="tr-TR" smtClean="0"/>
              <a:pPr/>
              <a:t>64</a:t>
            </a:fld>
            <a:endParaRPr lang="tr-TR"/>
          </a:p>
        </p:txBody>
      </p:sp>
      <p:sp>
        <p:nvSpPr>
          <p:cNvPr id="4" name="3 Tek Köşesi Kesik ve Yuvarlatılmış Dikdörtgen"/>
          <p:cNvSpPr/>
          <p:nvPr/>
        </p:nvSpPr>
        <p:spPr>
          <a:xfrm>
            <a:off x="2063552" y="1916832"/>
            <a:ext cx="7961538" cy="1800200"/>
          </a:xfrm>
          <a:prstGeom prst="snipRoundRect">
            <a:avLst/>
          </a:prstGeom>
          <a:scene3d>
            <a:camera prst="isometricOffAxis2Left"/>
            <a:lightRig rig="threePt" dir="t"/>
          </a:scene3d>
        </p:spPr>
        <p:style>
          <a:lnRef idx="1">
            <a:schemeClr val="accent2"/>
          </a:lnRef>
          <a:fillRef idx="2">
            <a:schemeClr val="accent2"/>
          </a:fillRef>
          <a:effectRef idx="1">
            <a:schemeClr val="accent2"/>
          </a:effectRef>
          <a:fontRef idx="minor">
            <a:schemeClr val="dk1"/>
          </a:fontRef>
        </p:style>
        <p:txBody>
          <a:bodyPr rtlCol="0" anchor="ctr"/>
          <a:lstStyle/>
          <a:p>
            <a:pPr algn="ctr"/>
            <a:r>
              <a:rPr lang="tr-TR" sz="3200" b="1" dirty="0">
                <a:solidFill>
                  <a:srgbClr val="FF0000"/>
                </a:solidFill>
              </a:rPr>
              <a:t>Gelir İdaresi;</a:t>
            </a:r>
          </a:p>
          <a:p>
            <a:pPr algn="ctr"/>
            <a:r>
              <a:rPr lang="tr-TR" sz="2400" b="1" dirty="0">
                <a:solidFill>
                  <a:srgbClr val="FF0000"/>
                </a:solidFill>
              </a:rPr>
              <a:t> Özel mal varlığına konu taşınmazın kiralaması işlemi , gayrimenkul sermaye iradı olup GVK, m.94 /5 uyarınca tevkifata tabidir.</a:t>
            </a:r>
          </a:p>
        </p:txBody>
      </p:sp>
      <p:sp>
        <p:nvSpPr>
          <p:cNvPr id="5" name="4 Yatay Kaydırma"/>
          <p:cNvSpPr/>
          <p:nvPr/>
        </p:nvSpPr>
        <p:spPr>
          <a:xfrm>
            <a:off x="2524100" y="4049688"/>
            <a:ext cx="8143900" cy="2808312"/>
          </a:xfrm>
          <a:prstGeom prst="horizontalScroll">
            <a:avLst/>
          </a:prstGeom>
        </p:spPr>
        <p:style>
          <a:lnRef idx="3">
            <a:schemeClr val="lt1"/>
          </a:lnRef>
          <a:fillRef idx="1">
            <a:schemeClr val="dk1"/>
          </a:fillRef>
          <a:effectRef idx="1">
            <a:schemeClr val="dk1"/>
          </a:effectRef>
          <a:fontRef idx="minor">
            <a:schemeClr val="lt1"/>
          </a:fontRef>
        </p:style>
        <p:txBody>
          <a:bodyPr rtlCol="0" anchor="ctr"/>
          <a:lstStyle/>
          <a:p>
            <a:pPr algn="ctr"/>
            <a:r>
              <a:rPr lang="tr-TR" sz="2400" dirty="0"/>
              <a:t>Danıştay;</a:t>
            </a:r>
          </a:p>
          <a:p>
            <a:pPr algn="ctr"/>
            <a:r>
              <a:rPr lang="tr-TR" sz="2400" dirty="0"/>
              <a:t>Özel mülkiyete konu olan ve ticari işletmenin aktifine kayıtlı olmayan  taşınmazlar üzerinde intifa hakkı tesisi işlemlerinden elde edilen gelir nedeniyle kira tevkifatı yapılamaz.</a:t>
            </a:r>
          </a:p>
        </p:txBody>
      </p:sp>
    </p:spTree>
  </p:cSld>
  <p:clrMapOvr>
    <a:masterClrMapping/>
  </p:clrMapOvr>
  <p:transition spd="slow">
    <p:newsflash/>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87488" y="188640"/>
            <a:ext cx="9144000" cy="914400"/>
          </a:xfrm>
        </p:spPr>
        <p:txBody>
          <a:bodyPr>
            <a:noAutofit/>
          </a:bodyPr>
          <a:lstStyle/>
          <a:p>
            <a:pPr algn="ctr"/>
            <a:r>
              <a:rPr lang="tr-TR" sz="3600" dirty="0">
                <a:ln w="3175" cmpd="sng">
                  <a:solidFill>
                    <a:srgbClr val="FF0000"/>
                  </a:solidFill>
                </a:ln>
              </a:rPr>
              <a:t>İNTİFA HAKKININ KDV KARŞISINDAKİ DURUMU</a:t>
            </a:r>
          </a:p>
        </p:txBody>
      </p:sp>
      <p:sp>
        <p:nvSpPr>
          <p:cNvPr id="5" name="4 Slayt Numarası Yer Tutucusu"/>
          <p:cNvSpPr>
            <a:spLocks noGrp="1"/>
          </p:cNvSpPr>
          <p:nvPr>
            <p:ph type="sldNum" sz="quarter" idx="12"/>
          </p:nvPr>
        </p:nvSpPr>
        <p:spPr/>
        <p:txBody>
          <a:bodyPr/>
          <a:lstStyle/>
          <a:p>
            <a:fld id="{FD007806-E202-4D1D-9C40-9653F041FDCC}" type="slidenum">
              <a:rPr lang="tr-TR" smtClean="0"/>
              <a:pPr/>
              <a:t>65</a:t>
            </a:fld>
            <a:endParaRPr lang="tr-TR"/>
          </a:p>
        </p:txBody>
      </p:sp>
      <p:sp>
        <p:nvSpPr>
          <p:cNvPr id="4" name="3 Katlanmış Nesne"/>
          <p:cNvSpPr/>
          <p:nvPr/>
        </p:nvSpPr>
        <p:spPr>
          <a:xfrm>
            <a:off x="1991544" y="1285860"/>
            <a:ext cx="9217024" cy="4946396"/>
          </a:xfrm>
          <a:prstGeom prst="foldedCorner">
            <a:avLst/>
          </a:prstGeom>
        </p:spPr>
        <p:style>
          <a:lnRef idx="1">
            <a:schemeClr val="accent6"/>
          </a:lnRef>
          <a:fillRef idx="3">
            <a:schemeClr val="accent6"/>
          </a:fillRef>
          <a:effectRef idx="2">
            <a:schemeClr val="accent6"/>
          </a:effectRef>
          <a:fontRef idx="minor">
            <a:schemeClr val="lt1"/>
          </a:fontRef>
        </p:style>
        <p:txBody>
          <a:bodyPr rtlCol="0" anchor="t"/>
          <a:lstStyle/>
          <a:p>
            <a:pPr algn="ctr"/>
            <a:r>
              <a:rPr lang="tr-TR" sz="4400" dirty="0"/>
              <a:t>60 NO’LU KDV SİRKÜLERİ;</a:t>
            </a:r>
          </a:p>
          <a:p>
            <a:pPr algn="just"/>
            <a:r>
              <a:rPr lang="tr-TR" sz="3600" dirty="0"/>
              <a:t>….., </a:t>
            </a:r>
            <a:r>
              <a:rPr lang="tr-TR" sz="3600" b="1" dirty="0">
                <a:solidFill>
                  <a:srgbClr val="FFFF00"/>
                </a:solidFill>
              </a:rPr>
              <a:t>gelir vergisi açısından gayrimenkul sermaye iradı olarak tanımlansa dahi </a:t>
            </a:r>
            <a:r>
              <a:rPr lang="tr-TR" sz="3600" b="1" dirty="0"/>
              <a:t>bir işletme veya müessesenin belirli bir bedel ve süre dahilinde başkasının kullanımına bırakılması şeklindeki işletme hakkının kiralanması işlemleri Kanunun 1/3-f maddesine göre KDV'ye tabi tutulacaktır.</a:t>
            </a:r>
          </a:p>
          <a:p>
            <a:endParaRPr lang="tr-TR" sz="3600" dirty="0"/>
          </a:p>
        </p:txBody>
      </p:sp>
    </p:spTree>
  </p:cSld>
  <p:clrMapOvr>
    <a:masterClrMapping/>
  </p:clrMapOvr>
  <p:transition spd="slow">
    <p:newsflash/>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09720" y="512064"/>
            <a:ext cx="8401080" cy="914400"/>
          </a:xfrm>
        </p:spPr>
        <p:txBody>
          <a:bodyPr>
            <a:noAutofit/>
          </a:bodyPr>
          <a:lstStyle/>
          <a:p>
            <a:pPr algn="ctr"/>
            <a:r>
              <a:rPr lang="tr-TR" sz="3600" dirty="0"/>
              <a:t>İNTİFA HAKKININ KDV KARŞISINDAKİ DURUMU</a:t>
            </a:r>
          </a:p>
        </p:txBody>
      </p:sp>
      <p:sp>
        <p:nvSpPr>
          <p:cNvPr id="5" name="4 Slayt Numarası Yer Tutucusu"/>
          <p:cNvSpPr>
            <a:spLocks noGrp="1"/>
          </p:cNvSpPr>
          <p:nvPr>
            <p:ph type="sldNum" sz="quarter" idx="12"/>
          </p:nvPr>
        </p:nvSpPr>
        <p:spPr/>
        <p:txBody>
          <a:bodyPr/>
          <a:lstStyle/>
          <a:p>
            <a:fld id="{FD007806-E202-4D1D-9C40-9653F041FDCC}" type="slidenum">
              <a:rPr lang="tr-TR" smtClean="0"/>
              <a:pPr/>
              <a:t>66</a:t>
            </a:fld>
            <a:endParaRPr lang="tr-TR"/>
          </a:p>
        </p:txBody>
      </p:sp>
      <p:sp>
        <p:nvSpPr>
          <p:cNvPr id="4" name="3 Katlanmış Nesne"/>
          <p:cNvSpPr/>
          <p:nvPr/>
        </p:nvSpPr>
        <p:spPr>
          <a:xfrm>
            <a:off x="2238348" y="1484784"/>
            <a:ext cx="8106124" cy="5016050"/>
          </a:xfrm>
          <a:prstGeom prst="foldedCorner">
            <a:avLst/>
          </a:prstGeom>
          <a:scene3d>
            <a:camera prst="perspectiveRelaxedModerately"/>
            <a:lightRig rig="threePt" dir="t"/>
          </a:scene3d>
        </p:spPr>
        <p:style>
          <a:lnRef idx="2">
            <a:schemeClr val="dk1">
              <a:shade val="50000"/>
            </a:schemeClr>
          </a:lnRef>
          <a:fillRef idx="1">
            <a:schemeClr val="dk1"/>
          </a:fillRef>
          <a:effectRef idx="0">
            <a:schemeClr val="dk1"/>
          </a:effectRef>
          <a:fontRef idx="minor">
            <a:schemeClr val="lt1"/>
          </a:fontRef>
        </p:style>
        <p:txBody>
          <a:bodyPr rtlCol="0" anchor="t"/>
          <a:lstStyle/>
          <a:p>
            <a:pPr algn="ctr"/>
            <a:r>
              <a:rPr lang="tr-TR" sz="4000" dirty="0">
                <a:solidFill>
                  <a:srgbClr val="FF0000"/>
                </a:solidFill>
              </a:rPr>
              <a:t>60 NO’LU KDV SİRKÜLERİ;</a:t>
            </a:r>
          </a:p>
          <a:p>
            <a:pPr algn="just"/>
            <a:r>
              <a:rPr lang="tr-TR" sz="3200" dirty="0"/>
              <a:t>ÖRNEK; Belediye veya bir devlet üniversitesine ait arsanın kiraya verilmesi KDV Kanununun 17/4-d maddesine göre KDV'den müstesnadır. Ancak arsanın, bu kurumların iktisadi işletmesine dahil olması veya bu kiralama işlemi nedeniyle bir iktisadi işletme oluşması halinde, söz konusu kiralama işlemi Kanunun 1/1 inci maddesine göre KDV'ye tabi olacaktır.</a:t>
            </a:r>
          </a:p>
        </p:txBody>
      </p:sp>
    </p:spTree>
  </p:cSld>
  <p:clrMapOvr>
    <a:masterClrMapping/>
  </p:clrMapOvr>
  <p:transition spd="slow">
    <p:newsflash/>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476672"/>
            <a:ext cx="10018713" cy="1752599"/>
          </a:xfrm>
        </p:spPr>
        <p:txBody>
          <a:bodyPr/>
          <a:lstStyle/>
          <a:p>
            <a:r>
              <a:rPr lang="tr-TR" b="1" dirty="0" smtClean="0">
                <a:solidFill>
                  <a:srgbClr val="FF0000"/>
                </a:solidFill>
              </a:rPr>
              <a:t>KULLANMA AMAÇLI ALINAN BİLGİSAYAR YAZILIMLARI</a:t>
            </a:r>
            <a:endParaRPr lang="tr-TR" b="1" dirty="0">
              <a:solidFill>
                <a:srgbClr val="FF0000"/>
              </a:solidFill>
            </a:endParaRPr>
          </a:p>
        </p:txBody>
      </p:sp>
      <p:sp>
        <p:nvSpPr>
          <p:cNvPr id="3" name="İçerik Yer Tutucusu 2"/>
          <p:cNvSpPr>
            <a:spLocks noGrp="1"/>
          </p:cNvSpPr>
          <p:nvPr>
            <p:ph idx="1"/>
          </p:nvPr>
        </p:nvSpPr>
        <p:spPr/>
        <p:txBody>
          <a:bodyPr>
            <a:normAutofit fontScale="92500"/>
          </a:bodyPr>
          <a:lstStyle/>
          <a:p>
            <a:pPr algn="just"/>
            <a:r>
              <a:rPr lang="tr-TR" sz="3200" b="1" dirty="0" err="1"/>
              <a:t>G</a:t>
            </a:r>
            <a:r>
              <a:rPr lang="tr-TR" sz="3200" b="1" dirty="0" err="1" smtClean="0"/>
              <a:t>ayrimaddi</a:t>
            </a:r>
            <a:r>
              <a:rPr lang="tr-TR" sz="3200" b="1" dirty="0" smtClean="0"/>
              <a:t> </a:t>
            </a:r>
            <a:r>
              <a:rPr lang="tr-TR" sz="3200" b="1" dirty="0"/>
              <a:t>hak iktisabı mahiyeti taşımadan, sadece kullanma amaçlı olarak iktisap edilen bilgisayar yazılımlarının uyarlama vb. harcamaları dâhil maliyet bedelinin </a:t>
            </a:r>
            <a:r>
              <a:rPr lang="tr-TR" sz="3200" b="1" dirty="0" smtClean="0"/>
              <a:t>amortisman  listesinin</a:t>
            </a:r>
            <a:r>
              <a:rPr lang="tr-TR" sz="3200" b="1" dirty="0"/>
              <a:t>, </a:t>
            </a:r>
            <a:r>
              <a:rPr lang="tr-TR" sz="3200" b="1" i="1" dirty="0"/>
              <a:t>"4.3. Bilgisayar Yazılımları" </a:t>
            </a:r>
            <a:r>
              <a:rPr lang="tr-TR" sz="3200" b="1" dirty="0"/>
              <a:t>sınıflandırması uyarınca aktifleştirilerek 3 yılda ve % 33,33 amortisman oranı ile itfa edilmesi gerekmektedir. </a:t>
            </a:r>
          </a:p>
        </p:txBody>
      </p:sp>
      <p:sp>
        <p:nvSpPr>
          <p:cNvPr id="4" name="Slayt Numarası Yer Tutucusu 3"/>
          <p:cNvSpPr>
            <a:spLocks noGrp="1"/>
          </p:cNvSpPr>
          <p:nvPr>
            <p:ph type="sldNum" sz="quarter" idx="12"/>
          </p:nvPr>
        </p:nvSpPr>
        <p:spPr/>
        <p:txBody>
          <a:bodyPr/>
          <a:lstStyle/>
          <a:p>
            <a:fld id="{FD007806-E202-4D1D-9C40-9653F041FDCC}" type="slidenum">
              <a:rPr lang="tr-TR" smtClean="0"/>
              <a:pPr/>
              <a:t>67</a:t>
            </a:fld>
            <a:endParaRPr lang="tr-TR"/>
          </a:p>
        </p:txBody>
      </p:sp>
    </p:spTree>
    <p:extLst>
      <p:ext uri="{BB962C8B-B14F-4D97-AF65-F5344CB8AC3E}">
        <p14:creationId xmlns:p14="http://schemas.microsoft.com/office/powerpoint/2010/main" val="1558633916"/>
      </p:ext>
    </p:extLst>
  </p:cSld>
  <p:clrMapOvr>
    <a:masterClrMapping/>
  </p:clrMapOvr>
  <p:transition spd="slow">
    <p:newsflash/>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16689" y="332656"/>
            <a:ext cx="10018713" cy="1752599"/>
          </a:xfrm>
        </p:spPr>
        <p:txBody>
          <a:bodyPr/>
          <a:lstStyle/>
          <a:p>
            <a:r>
              <a:rPr lang="tr-TR" b="1" dirty="0" smtClean="0">
                <a:solidFill>
                  <a:srgbClr val="FF0000"/>
                </a:solidFill>
              </a:rPr>
              <a:t>YURT DIŞINDA ALINAN BELGELERİN DEFTERLER KAYDI</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68</a:t>
            </a:fld>
            <a:endParaRPr lang="tr-TR"/>
          </a:p>
        </p:txBody>
      </p:sp>
      <p:sp>
        <p:nvSpPr>
          <p:cNvPr id="5" name="Yatay Kaydırma 4"/>
          <p:cNvSpPr/>
          <p:nvPr/>
        </p:nvSpPr>
        <p:spPr>
          <a:xfrm>
            <a:off x="983432" y="1340769"/>
            <a:ext cx="10551970" cy="5328592"/>
          </a:xfrm>
          <a:prstGeom prst="horizontalScroll">
            <a:avLst/>
          </a:prstGeom>
          <a:scene3d>
            <a:camera prst="perspectiveAbove"/>
            <a:lightRig rig="threePt" dir="t"/>
          </a:scene3d>
        </p:spPr>
        <p:style>
          <a:lnRef idx="1">
            <a:schemeClr val="accent2"/>
          </a:lnRef>
          <a:fillRef idx="2">
            <a:schemeClr val="accent2"/>
          </a:fillRef>
          <a:effectRef idx="1">
            <a:schemeClr val="accent2"/>
          </a:effectRef>
          <a:fontRef idx="minor">
            <a:schemeClr val="dk1"/>
          </a:fontRef>
        </p:style>
        <p:txBody>
          <a:bodyPr rtlCol="0" anchor="ctr"/>
          <a:lstStyle/>
          <a:p>
            <a:pPr algn="just"/>
            <a:r>
              <a:rPr lang="tr-TR" sz="2800" b="1" dirty="0"/>
              <a:t>253 Sıra Numaralı Vergi Usul Kanunu Genel </a:t>
            </a:r>
            <a:r>
              <a:rPr lang="tr-TR" sz="2800" b="1" dirty="0" smtClean="0"/>
              <a:t>Tebliği: Yurt dışından alınan belgelerin </a:t>
            </a:r>
            <a:r>
              <a:rPr lang="tr-TR" sz="2800" b="1" dirty="0"/>
              <a:t>defter kayıtlarında gider olarak göstermeleri sırasında belgelerde yazılı bedelleri, </a:t>
            </a:r>
            <a:r>
              <a:rPr lang="tr-TR" sz="2800" b="1" dirty="0">
                <a:solidFill>
                  <a:srgbClr val="FF0000"/>
                </a:solidFill>
              </a:rPr>
              <a:t>belgelerin düzenlendiği günde Merkez Bankasınca belirlenen döviz alış kuru üzerinden Türk Lirasına çevirerek kayıtlarında </a:t>
            </a:r>
            <a:r>
              <a:rPr lang="tr-TR" sz="2800" b="1" dirty="0" smtClean="0">
                <a:solidFill>
                  <a:srgbClr val="FF0000"/>
                </a:solidFill>
              </a:rPr>
              <a:t>gösterecekler</a:t>
            </a:r>
            <a:r>
              <a:rPr lang="tr-TR" sz="2800" b="1" dirty="0" smtClean="0"/>
              <a:t>, </a:t>
            </a:r>
            <a:r>
              <a:rPr lang="tr-TR" sz="2800" b="1" dirty="0"/>
              <a:t>ancak inceleme sırasında inceleme elemanınca lüzum görülmesi halinde, mükelleflerin bu belgelerini tercüme ettirmek </a:t>
            </a:r>
            <a:r>
              <a:rPr lang="tr-TR" sz="2800" b="1" dirty="0" smtClean="0"/>
              <a:t>zorundadırlar.</a:t>
            </a:r>
            <a:endParaRPr lang="tr-TR" sz="2800" b="1" dirty="0"/>
          </a:p>
        </p:txBody>
      </p:sp>
    </p:spTree>
    <p:extLst>
      <p:ext uri="{BB962C8B-B14F-4D97-AF65-F5344CB8AC3E}">
        <p14:creationId xmlns:p14="http://schemas.microsoft.com/office/powerpoint/2010/main" val="3239452664"/>
      </p:ext>
    </p:extLst>
  </p:cSld>
  <p:clrMapOvr>
    <a:masterClrMapping/>
  </p:clrMapOvr>
  <p:transition spd="slow">
    <p:newsflash/>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16689" y="332656"/>
            <a:ext cx="10018713" cy="1752599"/>
          </a:xfrm>
        </p:spPr>
        <p:txBody>
          <a:bodyPr/>
          <a:lstStyle/>
          <a:p>
            <a:r>
              <a:rPr lang="tr-TR" b="1" dirty="0" smtClean="0">
                <a:solidFill>
                  <a:srgbClr val="FF0000"/>
                </a:solidFill>
              </a:rPr>
              <a:t>ORTAKLARDAN ALACAKLAR</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69</a:t>
            </a:fld>
            <a:endParaRPr lang="tr-TR"/>
          </a:p>
        </p:txBody>
      </p:sp>
      <p:sp>
        <p:nvSpPr>
          <p:cNvPr id="5" name="Yatay Kaydırma 4"/>
          <p:cNvSpPr/>
          <p:nvPr/>
        </p:nvSpPr>
        <p:spPr>
          <a:xfrm>
            <a:off x="983432" y="1340769"/>
            <a:ext cx="10551970" cy="5328592"/>
          </a:xfrm>
          <a:prstGeom prst="horizontalScroll">
            <a:avLst/>
          </a:prstGeom>
          <a:scene3d>
            <a:camera prst="perspectiveAbove"/>
            <a:lightRig rig="threePt" dir="t"/>
          </a:scene3d>
        </p:spPr>
        <p:style>
          <a:lnRef idx="1">
            <a:schemeClr val="accent2"/>
          </a:lnRef>
          <a:fillRef idx="2">
            <a:schemeClr val="accent2"/>
          </a:fillRef>
          <a:effectRef idx="1">
            <a:schemeClr val="accent2"/>
          </a:effectRef>
          <a:fontRef idx="minor">
            <a:schemeClr val="dk1"/>
          </a:fontRef>
        </p:style>
        <p:txBody>
          <a:bodyPr rtlCol="0" anchor="ctr"/>
          <a:lstStyle/>
          <a:p>
            <a:pPr algn="just"/>
            <a:r>
              <a:rPr lang="tr-TR" sz="2800" b="1" dirty="0" smtClean="0"/>
              <a:t>1- Merkez Bankası Reeskont Faiz Oranı üzerinden faiz hesaplanması</a:t>
            </a:r>
            <a:r>
              <a:rPr lang="tr-TR" sz="2800" b="1" dirty="0" smtClean="0"/>
              <a:t>, </a:t>
            </a:r>
            <a:r>
              <a:rPr lang="tr-TR" sz="2800" b="1" dirty="0" smtClean="0">
                <a:solidFill>
                  <a:srgbClr val="FF0000"/>
                </a:solidFill>
              </a:rPr>
              <a:t>(27.12.2013 RG % 11,75)</a:t>
            </a:r>
            <a:endParaRPr lang="tr-TR" sz="2800" b="1" dirty="0" smtClean="0"/>
          </a:p>
          <a:p>
            <a:pPr algn="just"/>
            <a:r>
              <a:rPr lang="tr-TR" sz="2800" b="1" dirty="0" smtClean="0"/>
              <a:t>2- Hesaplanan faiz tutarı üzerinden  % 18 oranında KDV hesaplanması,</a:t>
            </a:r>
          </a:p>
          <a:p>
            <a:pPr algn="just"/>
            <a:r>
              <a:rPr lang="tr-TR" sz="2800" b="1" dirty="0" smtClean="0"/>
              <a:t>3- Fatura düzenlenmesi,</a:t>
            </a:r>
          </a:p>
          <a:p>
            <a:pPr algn="just"/>
            <a:r>
              <a:rPr lang="tr-TR" sz="2800" b="1" dirty="0" smtClean="0"/>
              <a:t>4- Ortak nezdinde icra takibine başlanır ise şüpheli alacak addolunarak karşılık ayrılması mümkündür.</a:t>
            </a:r>
            <a:endParaRPr lang="tr-TR" sz="2800" b="1" dirty="0"/>
          </a:p>
        </p:txBody>
      </p:sp>
    </p:spTree>
    <p:extLst>
      <p:ext uri="{BB962C8B-B14F-4D97-AF65-F5344CB8AC3E}">
        <p14:creationId xmlns:p14="http://schemas.microsoft.com/office/powerpoint/2010/main" val="183329899"/>
      </p:ext>
    </p:extLst>
  </p:cSld>
  <p:clrMapOvr>
    <a:masterClrMapping/>
  </p:clrMapOvr>
  <p:transition spd="slow">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60648"/>
            <a:ext cx="10018713" cy="798984"/>
          </a:xfrm>
        </p:spPr>
        <p:txBody>
          <a:bodyPr/>
          <a:lstStyle/>
          <a:p>
            <a:r>
              <a:rPr lang="tr-TR" b="1" dirty="0" smtClean="0">
                <a:solidFill>
                  <a:srgbClr val="FF0000"/>
                </a:solidFill>
              </a:rPr>
              <a:t>DEĞERLEME</a:t>
            </a:r>
            <a:endParaRPr lang="tr-TR" b="1" dirty="0">
              <a:solidFill>
                <a:srgbClr val="FF0000"/>
              </a:solidFill>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7</a:t>
            </a:fld>
            <a:endParaRPr lang="tr-TR"/>
          </a:p>
        </p:txBody>
      </p:sp>
      <p:sp>
        <p:nvSpPr>
          <p:cNvPr id="4" name="3 Beşgen"/>
          <p:cNvSpPr/>
          <p:nvPr/>
        </p:nvSpPr>
        <p:spPr>
          <a:xfrm>
            <a:off x="1127448" y="1059632"/>
            <a:ext cx="10801200" cy="5609728"/>
          </a:xfrm>
          <a:prstGeom prst="flowChartPunchedTape">
            <a:avLst/>
          </a:prstGeom>
        </p:spPr>
        <p:style>
          <a:lnRef idx="1">
            <a:schemeClr val="accent1"/>
          </a:lnRef>
          <a:fillRef idx="2">
            <a:schemeClr val="accent1"/>
          </a:fillRef>
          <a:effectRef idx="1">
            <a:schemeClr val="accent1"/>
          </a:effectRef>
          <a:fontRef idx="minor">
            <a:schemeClr val="dk1"/>
          </a:fontRef>
        </p:style>
        <p:txBody>
          <a:bodyPr rtlCol="0" anchor="t"/>
          <a:lstStyle/>
          <a:p>
            <a:pPr lvl="1" algn="just">
              <a:lnSpc>
                <a:spcPct val="90000"/>
              </a:lnSpc>
            </a:pPr>
            <a:r>
              <a:rPr lang="tr-TR" sz="2400" b="1" dirty="0">
                <a:solidFill>
                  <a:srgbClr val="FF0000"/>
                </a:solidFill>
                <a:effectLst>
                  <a:outerShdw blurRad="38100" dist="38100" dir="2700000" algn="tl">
                    <a:srgbClr val="C0C0C0"/>
                  </a:outerShdw>
                </a:effectLst>
                <a:latin typeface="Calibri" pitchFamily="34" charset="0"/>
              </a:rPr>
              <a:t>Değerleme,</a:t>
            </a:r>
            <a:r>
              <a:rPr lang="tr-TR" sz="2400" b="1" i="1" dirty="0">
                <a:solidFill>
                  <a:srgbClr val="000000"/>
                </a:solidFill>
                <a:latin typeface="Calibri" pitchFamily="34" charset="0"/>
              </a:rPr>
              <a:t> </a:t>
            </a:r>
            <a:r>
              <a:rPr lang="tr-TR" sz="2400" b="1" dirty="0">
                <a:solidFill>
                  <a:srgbClr val="000000"/>
                </a:solidFill>
                <a:effectLst>
                  <a:outerShdw blurRad="38100" dist="38100" dir="2700000" algn="tl">
                    <a:srgbClr val="C0C0C0"/>
                  </a:outerShdw>
                </a:effectLst>
                <a:latin typeface="Calibri" pitchFamily="34" charset="0"/>
              </a:rPr>
              <a:t>vergi matrahlarının </a:t>
            </a:r>
          </a:p>
          <a:p>
            <a:pPr lvl="1" algn="just">
              <a:lnSpc>
                <a:spcPct val="90000"/>
              </a:lnSpc>
            </a:pPr>
            <a:r>
              <a:rPr lang="tr-TR" sz="2400" b="1" dirty="0">
                <a:solidFill>
                  <a:srgbClr val="000000"/>
                </a:solidFill>
                <a:effectLst>
                  <a:outerShdw blurRad="38100" dist="38100" dir="2700000" algn="tl">
                    <a:srgbClr val="C0C0C0"/>
                  </a:outerShdw>
                </a:effectLst>
                <a:latin typeface="Calibri" pitchFamily="34" charset="0"/>
              </a:rPr>
              <a:t>hesaplanmasıyla </a:t>
            </a:r>
          </a:p>
          <a:p>
            <a:pPr lvl="1" algn="just">
              <a:lnSpc>
                <a:spcPct val="90000"/>
              </a:lnSpc>
            </a:pPr>
            <a:r>
              <a:rPr lang="tr-TR" sz="2400" b="1" dirty="0">
                <a:solidFill>
                  <a:srgbClr val="000000"/>
                </a:solidFill>
                <a:effectLst>
                  <a:outerShdw blurRad="38100" dist="38100" dir="2700000" algn="tl">
                    <a:srgbClr val="C0C0C0"/>
                  </a:outerShdw>
                </a:effectLst>
                <a:latin typeface="Calibri" pitchFamily="34" charset="0"/>
              </a:rPr>
              <a:t>ilgili iktisadi kıymetlerin takdir ve tespitidir.</a:t>
            </a:r>
          </a:p>
          <a:p>
            <a:pPr lvl="1" algn="just">
              <a:lnSpc>
                <a:spcPct val="90000"/>
              </a:lnSpc>
            </a:pPr>
            <a:r>
              <a:rPr lang="tr-TR" sz="2400" b="1" dirty="0">
                <a:solidFill>
                  <a:srgbClr val="000000"/>
                </a:solidFill>
                <a:effectLst>
                  <a:outerShdw blurRad="38100" dist="38100" dir="2700000" algn="tl">
                    <a:srgbClr val="C0C0C0"/>
                  </a:outerShdw>
                </a:effectLst>
                <a:latin typeface="Calibri" pitchFamily="34" charset="0"/>
              </a:rPr>
              <a:t>Tanım uyarınca değerleme</a:t>
            </a:r>
          </a:p>
          <a:p>
            <a:pPr lvl="1" algn="just">
              <a:lnSpc>
                <a:spcPct val="90000"/>
              </a:lnSpc>
            </a:pPr>
            <a:r>
              <a:rPr lang="tr-TR" sz="2400" b="1" dirty="0">
                <a:solidFill>
                  <a:srgbClr val="0000CC"/>
                </a:solidFill>
                <a:effectLst>
                  <a:outerShdw blurRad="38100" dist="38100" dir="2700000" algn="tl">
                    <a:srgbClr val="C0C0C0"/>
                  </a:outerShdw>
                </a:effectLst>
                <a:latin typeface="Calibri" pitchFamily="34" charset="0"/>
              </a:rPr>
              <a:t>A) Tespit </a:t>
            </a:r>
          </a:p>
          <a:p>
            <a:pPr lvl="1" algn="just">
              <a:lnSpc>
                <a:spcPct val="90000"/>
              </a:lnSpc>
            </a:pPr>
            <a:r>
              <a:rPr lang="tr-TR" sz="2400" b="1" dirty="0">
                <a:solidFill>
                  <a:srgbClr val="0000CC"/>
                </a:solidFill>
                <a:effectLst>
                  <a:outerShdw blurRad="38100" dist="38100" dir="2700000" algn="tl">
                    <a:srgbClr val="C0C0C0"/>
                  </a:outerShdw>
                </a:effectLst>
                <a:latin typeface="Calibri" pitchFamily="34" charset="0"/>
              </a:rPr>
              <a:t>B) Takdir</a:t>
            </a:r>
          </a:p>
          <a:p>
            <a:pPr lvl="1" algn="just">
              <a:lnSpc>
                <a:spcPct val="90000"/>
              </a:lnSpc>
            </a:pPr>
            <a:r>
              <a:rPr lang="tr-TR" sz="2400" b="1" dirty="0">
                <a:solidFill>
                  <a:srgbClr val="000000"/>
                </a:solidFill>
                <a:effectLst>
                  <a:outerShdw blurRad="38100" dist="38100" dir="2700000" algn="tl">
                    <a:srgbClr val="C0C0C0"/>
                  </a:outerShdw>
                </a:effectLst>
                <a:latin typeface="Calibri" pitchFamily="34" charset="0"/>
              </a:rPr>
              <a:t>Şeklinde yapılmaktadır. </a:t>
            </a:r>
          </a:p>
          <a:p>
            <a:pPr lvl="1" algn="just">
              <a:lnSpc>
                <a:spcPct val="90000"/>
              </a:lnSpc>
            </a:pPr>
            <a:r>
              <a:rPr lang="tr-TR" sz="2400" b="1" dirty="0">
                <a:solidFill>
                  <a:srgbClr val="CC0000"/>
                </a:solidFill>
                <a:effectLst>
                  <a:outerShdw blurRad="38100" dist="38100" dir="2700000" algn="tl">
                    <a:srgbClr val="C0C0C0"/>
                  </a:outerShdw>
                </a:effectLst>
                <a:latin typeface="Calibri" pitchFamily="34" charset="0"/>
              </a:rPr>
              <a:t>Tespit,</a:t>
            </a:r>
            <a:r>
              <a:rPr lang="tr-TR" sz="2400" b="1" dirty="0">
                <a:solidFill>
                  <a:srgbClr val="000000"/>
                </a:solidFill>
                <a:effectLst>
                  <a:outerShdw blurRad="38100" dist="38100" dir="2700000" algn="tl">
                    <a:srgbClr val="C0C0C0"/>
                  </a:outerShdw>
                </a:effectLst>
                <a:latin typeface="Calibri" pitchFamily="34" charset="0"/>
              </a:rPr>
              <a:t> mükelleflerce </a:t>
            </a:r>
            <a:r>
              <a:rPr lang="tr-TR" sz="2400" b="1" dirty="0" err="1">
                <a:solidFill>
                  <a:srgbClr val="000000"/>
                </a:solidFill>
                <a:effectLst>
                  <a:outerShdw blurRad="38100" dist="38100" dir="2700000" algn="tl">
                    <a:srgbClr val="C0C0C0"/>
                  </a:outerShdw>
                </a:effectLst>
                <a:latin typeface="Calibri" pitchFamily="34" charset="0"/>
              </a:rPr>
              <a:t>VUK’nunda</a:t>
            </a:r>
            <a:r>
              <a:rPr lang="tr-TR" sz="2400" b="1" dirty="0">
                <a:solidFill>
                  <a:srgbClr val="000000"/>
                </a:solidFill>
                <a:effectLst>
                  <a:outerShdw blurRad="38100" dist="38100" dir="2700000" algn="tl">
                    <a:srgbClr val="C0C0C0"/>
                  </a:outerShdw>
                </a:effectLst>
                <a:latin typeface="Calibri" pitchFamily="34" charset="0"/>
              </a:rPr>
              <a:t> yer alan değerleme ölçüleri kullanılarak yapılan değerleme işlemi, </a:t>
            </a:r>
          </a:p>
          <a:p>
            <a:pPr lvl="1" algn="just">
              <a:lnSpc>
                <a:spcPct val="90000"/>
              </a:lnSpc>
            </a:pPr>
            <a:r>
              <a:rPr lang="tr-TR" sz="2400" b="1" dirty="0">
                <a:solidFill>
                  <a:srgbClr val="CC0000"/>
                </a:solidFill>
                <a:effectLst>
                  <a:outerShdw blurRad="38100" dist="38100" dir="2700000" algn="tl">
                    <a:srgbClr val="C0C0C0"/>
                  </a:outerShdw>
                </a:effectLst>
                <a:latin typeface="Calibri" pitchFamily="34" charset="0"/>
              </a:rPr>
              <a:t>Takdir ise</a:t>
            </a:r>
            <a:r>
              <a:rPr lang="tr-TR" sz="2400" b="1" dirty="0">
                <a:solidFill>
                  <a:srgbClr val="000000"/>
                </a:solidFill>
                <a:effectLst>
                  <a:outerShdw blurRad="38100" dist="38100" dir="2700000" algn="tl">
                    <a:srgbClr val="C0C0C0"/>
                  </a:outerShdw>
                </a:effectLst>
                <a:latin typeface="Calibri" pitchFamily="34" charset="0"/>
              </a:rPr>
              <a:t>, mutat değerleme ölçüleri kullanılarak değerleme yapılamadığı takdirde idare tarafından yapılan takdir işlemidir</a:t>
            </a:r>
            <a:r>
              <a:rPr lang="tr-TR" i="1" dirty="0">
                <a:latin typeface="Calibri" pitchFamily="34" charset="0"/>
              </a:rPr>
              <a:t>. </a:t>
            </a:r>
          </a:p>
        </p:txBody>
      </p:sp>
    </p:spTree>
  </p:cSld>
  <p:clrMapOvr>
    <a:masterClrMapping/>
  </p:clrMapOvr>
  <p:transition spd="slow">
    <p:newsflash/>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85801"/>
            <a:ext cx="10018713" cy="943000"/>
          </a:xfrm>
        </p:spPr>
        <p:txBody>
          <a:bodyPr/>
          <a:lstStyle/>
          <a:p>
            <a:r>
              <a:rPr lang="tr-TR" dirty="0" smtClean="0"/>
              <a:t>FAİZ ORANI</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090028013"/>
              </p:ext>
            </p:extLst>
          </p:nvPr>
        </p:nvGraphicFramePr>
        <p:xfrm>
          <a:off x="1484313" y="1628800"/>
          <a:ext cx="10018713" cy="4758816"/>
        </p:xfrm>
        <a:graphic>
          <a:graphicData uri="http://schemas.openxmlformats.org/drawingml/2006/table">
            <a:tbl>
              <a:tblPr firstRow="1" bandRow="1">
                <a:tableStyleId>{073A0DAA-6AF3-43AB-8588-CEC1D06C72B9}</a:tableStyleId>
              </a:tblPr>
              <a:tblGrid>
                <a:gridCol w="3339571"/>
                <a:gridCol w="3339571"/>
                <a:gridCol w="3339571"/>
              </a:tblGrid>
              <a:tr h="1368152">
                <a:tc gridSpan="3">
                  <a:txBody>
                    <a:bodyPr/>
                    <a:lstStyle/>
                    <a:p>
                      <a:pPr indent="450215" algn="ctr">
                        <a:lnSpc>
                          <a:spcPts val="1400"/>
                        </a:lnSpc>
                        <a:spcAft>
                          <a:spcPts val="0"/>
                        </a:spcAft>
                      </a:pPr>
                      <a:endParaRPr lang="tr-TR" sz="2800" dirty="0" smtClean="0">
                        <a:effectLst/>
                      </a:endParaRPr>
                    </a:p>
                    <a:p>
                      <a:pPr indent="450215" algn="ctr">
                        <a:lnSpc>
                          <a:spcPts val="1400"/>
                        </a:lnSpc>
                        <a:spcAft>
                          <a:spcPts val="0"/>
                        </a:spcAft>
                      </a:pPr>
                      <a:r>
                        <a:rPr lang="tr-TR" sz="2800" dirty="0" smtClean="0">
                          <a:effectLst/>
                        </a:rPr>
                        <a:t>REESKONT </a:t>
                      </a:r>
                      <a:r>
                        <a:rPr lang="tr-TR" sz="2800" dirty="0">
                          <a:effectLst/>
                        </a:rPr>
                        <a:t>VE AVANS İŞLEMLERİNDE UYGULANAN YILLIK </a:t>
                      </a:r>
                      <a:endParaRPr lang="tr-TR" sz="2800" dirty="0" smtClean="0">
                        <a:effectLst/>
                      </a:endParaRPr>
                    </a:p>
                    <a:p>
                      <a:pPr indent="450215" algn="ctr">
                        <a:lnSpc>
                          <a:spcPts val="1400"/>
                        </a:lnSpc>
                        <a:spcAft>
                          <a:spcPts val="0"/>
                        </a:spcAft>
                      </a:pPr>
                      <a:endParaRPr lang="tr-TR" sz="2800" dirty="0" smtClean="0">
                        <a:effectLst/>
                      </a:endParaRPr>
                    </a:p>
                    <a:p>
                      <a:pPr indent="450215" algn="ctr">
                        <a:lnSpc>
                          <a:spcPts val="1400"/>
                        </a:lnSpc>
                        <a:spcAft>
                          <a:spcPts val="0"/>
                        </a:spcAft>
                      </a:pPr>
                      <a:r>
                        <a:rPr lang="tr-TR" sz="2800" dirty="0" smtClean="0">
                          <a:effectLst/>
                        </a:rPr>
                        <a:t>İSKONTO </a:t>
                      </a:r>
                      <a:r>
                        <a:rPr lang="tr-TR" sz="2800" dirty="0">
                          <a:effectLst/>
                        </a:rPr>
                        <a:t>VE FAİZ ORANLARI</a:t>
                      </a:r>
                      <a:endParaRPr lang="tr-TR" sz="28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tr>
              <a:tr h="847666">
                <a:tc>
                  <a:txBody>
                    <a:bodyPr/>
                    <a:lstStyle/>
                    <a:p>
                      <a:pPr algn="ctr">
                        <a:lnSpc>
                          <a:spcPts val="1400"/>
                        </a:lnSpc>
                        <a:spcAft>
                          <a:spcPts val="0"/>
                        </a:spcAft>
                      </a:pPr>
                      <a:endParaRPr lang="tr-TR" sz="1800" dirty="0" smtClean="0">
                        <a:effectLst/>
                      </a:endParaRPr>
                    </a:p>
                    <a:p>
                      <a:pPr algn="ctr">
                        <a:lnSpc>
                          <a:spcPts val="1400"/>
                        </a:lnSpc>
                        <a:spcAft>
                          <a:spcPts val="0"/>
                        </a:spcAft>
                      </a:pPr>
                      <a:r>
                        <a:rPr lang="tr-TR" sz="1800" dirty="0" smtClean="0">
                          <a:effectLst/>
                        </a:rPr>
                        <a:t>Vadelerine </a:t>
                      </a:r>
                      <a:r>
                        <a:rPr lang="tr-TR" sz="1800" dirty="0">
                          <a:effectLst/>
                        </a:rPr>
                        <a:t>En Çok Üç Ay Kalan Senetler Karşılığında</a:t>
                      </a:r>
                      <a:endParaRPr lang="tr-TR"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400"/>
                        </a:lnSpc>
                        <a:spcAft>
                          <a:spcPts val="0"/>
                        </a:spcAft>
                      </a:pPr>
                      <a:endParaRPr lang="tr-TR" sz="2800" dirty="0" smtClean="0">
                        <a:solidFill>
                          <a:srgbClr val="FF0000"/>
                        </a:solidFill>
                        <a:effectLst/>
                      </a:endParaRPr>
                    </a:p>
                    <a:p>
                      <a:pPr algn="ctr">
                        <a:lnSpc>
                          <a:spcPts val="1400"/>
                        </a:lnSpc>
                        <a:spcAft>
                          <a:spcPts val="0"/>
                        </a:spcAft>
                      </a:pPr>
                      <a:r>
                        <a:rPr lang="tr-TR" sz="2800" dirty="0" smtClean="0">
                          <a:solidFill>
                            <a:srgbClr val="FF0000"/>
                          </a:solidFill>
                          <a:effectLst/>
                        </a:rPr>
                        <a:t>Reeskont </a:t>
                      </a:r>
                      <a:r>
                        <a:rPr lang="tr-TR" sz="2800" dirty="0">
                          <a:solidFill>
                            <a:srgbClr val="FF0000"/>
                          </a:solidFill>
                          <a:effectLst/>
                        </a:rPr>
                        <a:t>İşlemlerinde</a:t>
                      </a:r>
                      <a:endParaRPr lang="tr-TR" sz="28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400"/>
                        </a:lnSpc>
                        <a:spcAft>
                          <a:spcPts val="0"/>
                        </a:spcAft>
                      </a:pPr>
                      <a:endParaRPr lang="tr-TR" sz="1800" dirty="0" smtClean="0">
                        <a:effectLst/>
                      </a:endParaRPr>
                    </a:p>
                    <a:p>
                      <a:pPr algn="ctr">
                        <a:lnSpc>
                          <a:spcPts val="1400"/>
                        </a:lnSpc>
                        <a:spcAft>
                          <a:spcPts val="0"/>
                        </a:spcAft>
                      </a:pPr>
                      <a:r>
                        <a:rPr lang="tr-TR" sz="1800" dirty="0" smtClean="0">
                          <a:effectLst/>
                        </a:rPr>
                        <a:t>Avans </a:t>
                      </a:r>
                      <a:r>
                        <a:rPr lang="tr-TR" sz="1800" dirty="0">
                          <a:effectLst/>
                        </a:rPr>
                        <a:t>İşlemlerinde</a:t>
                      </a:r>
                      <a:endParaRPr lang="tr-TR" sz="1800" dirty="0">
                        <a:effectLst/>
                        <a:latin typeface="Times New Roman" panose="02020603050405020304" pitchFamily="18" charset="0"/>
                        <a:ea typeface="Times New Roman" panose="02020603050405020304" pitchFamily="18" charset="0"/>
                      </a:endParaRPr>
                    </a:p>
                  </a:txBody>
                  <a:tcPr marL="68580" marR="68580" marT="0" marB="0"/>
                </a:tc>
              </a:tr>
              <a:tr h="847666">
                <a:tc>
                  <a:txBody>
                    <a:bodyPr/>
                    <a:lstStyle/>
                    <a:p>
                      <a:pPr algn="just">
                        <a:lnSpc>
                          <a:spcPts val="1400"/>
                        </a:lnSpc>
                        <a:spcAft>
                          <a:spcPts val="0"/>
                        </a:spcAft>
                      </a:pPr>
                      <a:r>
                        <a:rPr lang="tr-TR" sz="1800">
                          <a:effectLst/>
                        </a:rPr>
                        <a:t>27.12.2013 tarihinden itibaren </a:t>
                      </a:r>
                      <a:endParaRPr lang="tr-TR"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400"/>
                        </a:lnSpc>
                        <a:spcAft>
                          <a:spcPts val="0"/>
                        </a:spcAft>
                      </a:pPr>
                      <a:r>
                        <a:rPr lang="tr-TR" sz="2800" dirty="0">
                          <a:solidFill>
                            <a:srgbClr val="FF0000"/>
                          </a:solidFill>
                          <a:effectLst/>
                        </a:rPr>
                        <a:t>%10,25</a:t>
                      </a:r>
                      <a:endParaRPr lang="tr-TR" sz="28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400"/>
                        </a:lnSpc>
                        <a:spcAft>
                          <a:spcPts val="0"/>
                        </a:spcAft>
                      </a:pPr>
                      <a:r>
                        <a:rPr lang="tr-TR" sz="1800" dirty="0">
                          <a:effectLst/>
                        </a:rPr>
                        <a:t>% 11,75</a:t>
                      </a:r>
                      <a:endParaRPr lang="tr-TR" sz="1800" dirty="0">
                        <a:effectLst/>
                        <a:latin typeface="Times New Roman" panose="02020603050405020304" pitchFamily="18" charset="0"/>
                        <a:ea typeface="Times New Roman" panose="02020603050405020304" pitchFamily="18" charset="0"/>
                      </a:endParaRPr>
                    </a:p>
                  </a:txBody>
                  <a:tcPr marL="68580" marR="68580" marT="0" marB="0" anchor="ctr"/>
                </a:tc>
              </a:tr>
              <a:tr h="847666">
                <a:tc>
                  <a:txBody>
                    <a:bodyPr/>
                    <a:lstStyle/>
                    <a:p>
                      <a:pPr>
                        <a:lnSpc>
                          <a:spcPts val="1400"/>
                        </a:lnSpc>
                        <a:spcAft>
                          <a:spcPts val="0"/>
                        </a:spcAft>
                      </a:pPr>
                      <a:r>
                        <a:rPr lang="tr-TR" sz="1800">
                          <a:effectLst/>
                        </a:rPr>
                        <a:t>21.06.2013- 26.12.2013</a:t>
                      </a:r>
                      <a:endParaRPr lang="tr-TR"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400"/>
                        </a:lnSpc>
                        <a:spcAft>
                          <a:spcPts val="0"/>
                        </a:spcAft>
                      </a:pPr>
                      <a:r>
                        <a:rPr lang="tr-TR" sz="2800" dirty="0">
                          <a:solidFill>
                            <a:srgbClr val="FF0000"/>
                          </a:solidFill>
                          <a:effectLst/>
                        </a:rPr>
                        <a:t>%9,50</a:t>
                      </a:r>
                      <a:endParaRPr lang="tr-TR" sz="28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400"/>
                        </a:lnSpc>
                        <a:spcAft>
                          <a:spcPts val="0"/>
                        </a:spcAft>
                      </a:pPr>
                      <a:r>
                        <a:rPr lang="tr-TR" sz="1800" dirty="0">
                          <a:effectLst/>
                        </a:rPr>
                        <a:t>%11</a:t>
                      </a:r>
                      <a:endParaRPr lang="tr-TR" sz="1800" dirty="0">
                        <a:effectLst/>
                        <a:latin typeface="Times New Roman" panose="02020603050405020304" pitchFamily="18" charset="0"/>
                        <a:ea typeface="Times New Roman" panose="02020603050405020304" pitchFamily="18" charset="0"/>
                      </a:endParaRPr>
                    </a:p>
                  </a:txBody>
                  <a:tcPr marL="68580" marR="68580" marT="0" marB="0" anchor="ctr"/>
                </a:tc>
              </a:tr>
              <a:tr h="847666">
                <a:tc>
                  <a:txBody>
                    <a:bodyPr/>
                    <a:lstStyle/>
                    <a:p>
                      <a:pPr>
                        <a:lnSpc>
                          <a:spcPts val="1400"/>
                        </a:lnSpc>
                        <a:spcAft>
                          <a:spcPts val="0"/>
                        </a:spcAft>
                      </a:pPr>
                      <a:r>
                        <a:rPr lang="tr-TR" sz="1800">
                          <a:effectLst/>
                        </a:rPr>
                        <a:t>20.12.2012-20.06.2013  </a:t>
                      </a:r>
                      <a:endParaRPr lang="tr-TR"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400"/>
                        </a:lnSpc>
                        <a:spcAft>
                          <a:spcPts val="0"/>
                        </a:spcAft>
                      </a:pPr>
                      <a:r>
                        <a:rPr lang="tr-TR" sz="2800" dirty="0">
                          <a:solidFill>
                            <a:srgbClr val="FF0000"/>
                          </a:solidFill>
                          <a:effectLst/>
                        </a:rPr>
                        <a:t>% 13,50</a:t>
                      </a:r>
                      <a:endParaRPr lang="tr-TR" sz="28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400"/>
                        </a:lnSpc>
                        <a:spcAft>
                          <a:spcPts val="0"/>
                        </a:spcAft>
                      </a:pPr>
                      <a:r>
                        <a:rPr lang="tr-TR" sz="1800" dirty="0">
                          <a:effectLst/>
                        </a:rPr>
                        <a:t>% 13,75</a:t>
                      </a:r>
                      <a:endParaRPr lang="tr-TR" sz="180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sp>
        <p:nvSpPr>
          <p:cNvPr id="4" name="Slayt Numarası Yer Tutucusu 3"/>
          <p:cNvSpPr>
            <a:spLocks noGrp="1"/>
          </p:cNvSpPr>
          <p:nvPr>
            <p:ph type="sldNum" sz="quarter" idx="12"/>
          </p:nvPr>
        </p:nvSpPr>
        <p:spPr/>
        <p:txBody>
          <a:bodyPr/>
          <a:lstStyle/>
          <a:p>
            <a:fld id="{FD007806-E202-4D1D-9C40-9653F041FDCC}" type="slidenum">
              <a:rPr lang="tr-TR" smtClean="0"/>
              <a:pPr/>
              <a:t>70</a:t>
            </a:fld>
            <a:endParaRPr lang="tr-TR"/>
          </a:p>
        </p:txBody>
      </p:sp>
    </p:spTree>
    <p:extLst>
      <p:ext uri="{BB962C8B-B14F-4D97-AF65-F5344CB8AC3E}">
        <p14:creationId xmlns:p14="http://schemas.microsoft.com/office/powerpoint/2010/main" val="2595003200"/>
      </p:ext>
    </p:extLst>
  </p:cSld>
  <p:clrMapOvr>
    <a:masterClrMapping/>
  </p:clrMapOvr>
  <p:transition spd="slow">
    <p:newsflash/>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332656"/>
            <a:ext cx="10018713" cy="2016224"/>
          </a:xfrm>
        </p:spPr>
        <p:txBody>
          <a:bodyPr>
            <a:normAutofit fontScale="90000"/>
          </a:bodyPr>
          <a:lstStyle/>
          <a:p>
            <a:r>
              <a:rPr lang="tr-TR" b="1" dirty="0" smtClean="0">
                <a:solidFill>
                  <a:srgbClr val="FF0000"/>
                </a:solidFill>
              </a:rPr>
              <a:t>6111 SY. KANUN (M.11)</a:t>
            </a:r>
            <a:br>
              <a:rPr lang="tr-TR" b="1" dirty="0" smtClean="0">
                <a:solidFill>
                  <a:srgbClr val="FF0000"/>
                </a:solidFill>
              </a:rPr>
            </a:br>
            <a:r>
              <a:rPr lang="tr-TR" b="1" dirty="0" smtClean="0">
                <a:solidFill>
                  <a:srgbClr val="FF0000"/>
                </a:solidFill>
              </a:rPr>
              <a:t>(</a:t>
            </a:r>
            <a:r>
              <a:rPr lang="tr-TR" b="1" dirty="0">
                <a:solidFill>
                  <a:srgbClr val="FF0000"/>
                </a:solidFill>
              </a:rPr>
              <a:t>Kayıtlarda yer aldığı halde işletmede bulunmayan emtia, kasa mevcudu ve ortaklardan </a:t>
            </a:r>
            <a:r>
              <a:rPr lang="tr-TR" b="1" dirty="0" smtClean="0">
                <a:solidFill>
                  <a:srgbClr val="FF0000"/>
                </a:solidFill>
              </a:rPr>
              <a:t>alacaklar)</a:t>
            </a:r>
            <a:r>
              <a:rPr lang="tr-TR" b="1" dirty="0">
                <a:solidFill>
                  <a:srgbClr val="FF0000"/>
                </a:solidFill>
              </a:rPr>
              <a:t/>
            </a:r>
            <a:br>
              <a:rPr lang="tr-TR" b="1" dirty="0">
                <a:solidFill>
                  <a:srgbClr val="FF0000"/>
                </a:solidFill>
              </a:rPr>
            </a:b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71</a:t>
            </a:fld>
            <a:endParaRPr lang="tr-TR"/>
          </a:p>
        </p:txBody>
      </p:sp>
      <p:sp>
        <p:nvSpPr>
          <p:cNvPr id="5" name="Sağ Ok 4"/>
          <p:cNvSpPr/>
          <p:nvPr/>
        </p:nvSpPr>
        <p:spPr>
          <a:xfrm>
            <a:off x="1593911" y="2047941"/>
            <a:ext cx="4464496" cy="2808312"/>
          </a:xfrm>
          <a:prstGeom prst="rightArrow">
            <a:avLst/>
          </a:prstGeom>
          <a:solidFill>
            <a:schemeClr val="bg1">
              <a:lumMod val="9500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chemeClr val="tx1"/>
                </a:solidFill>
              </a:rPr>
              <a:t>OLUŞAN KKEG</a:t>
            </a:r>
            <a:endParaRPr lang="tr-TR" sz="3600" b="1" dirty="0">
              <a:solidFill>
                <a:schemeClr val="tx1"/>
              </a:solidFill>
            </a:endParaRPr>
          </a:p>
        </p:txBody>
      </p:sp>
      <p:sp>
        <p:nvSpPr>
          <p:cNvPr id="6" name="Aşağı Ok 5"/>
          <p:cNvSpPr/>
          <p:nvPr/>
        </p:nvSpPr>
        <p:spPr>
          <a:xfrm>
            <a:off x="6168008" y="2119949"/>
            <a:ext cx="5832648" cy="2664296"/>
          </a:xfrm>
          <a:prstGeom prst="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tr-TR" sz="2400" b="1" dirty="0" smtClean="0"/>
              <a:t>Geçmiş Yıl Karlarından veya Yedeklerden Mahsup Edilirse!!!!</a:t>
            </a:r>
            <a:endParaRPr lang="tr-TR" sz="2400" b="1" dirty="0"/>
          </a:p>
        </p:txBody>
      </p:sp>
      <p:sp>
        <p:nvSpPr>
          <p:cNvPr id="7" name="Yatay Kaydırma 6"/>
          <p:cNvSpPr/>
          <p:nvPr/>
        </p:nvSpPr>
        <p:spPr>
          <a:xfrm>
            <a:off x="2351584" y="4856253"/>
            <a:ext cx="7704856" cy="1885115"/>
          </a:xfrm>
          <a:prstGeom prst="horizontalScroll">
            <a:avLst/>
          </a:prstGeom>
          <a:ln w="38100">
            <a:solidFill>
              <a:srgbClr val="FFFF00"/>
            </a:solidFill>
          </a:ln>
          <a:scene3d>
            <a:camera prst="perspectiveBelow"/>
            <a:lightRig rig="threePt" dir="t"/>
          </a:scene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3200" b="1" dirty="0" smtClean="0"/>
              <a:t>ÖZELGE DE!!!</a:t>
            </a:r>
          </a:p>
          <a:p>
            <a:pPr algn="ctr"/>
            <a:r>
              <a:rPr lang="tr-TR" sz="3200" b="1" dirty="0" smtClean="0"/>
              <a:t>KAR PAYI DAĞITIMI SAYILIR.................</a:t>
            </a:r>
            <a:endParaRPr lang="tr-TR" sz="3200" b="1" dirty="0"/>
          </a:p>
        </p:txBody>
      </p:sp>
    </p:spTree>
    <p:extLst>
      <p:ext uri="{BB962C8B-B14F-4D97-AF65-F5344CB8AC3E}">
        <p14:creationId xmlns:p14="http://schemas.microsoft.com/office/powerpoint/2010/main" val="3407469774"/>
      </p:ext>
    </p:extLst>
  </p:cSld>
  <p:clrMapOvr>
    <a:masterClrMapping/>
  </p:clrMapOvr>
  <p:transition spd="slow">
    <p:newsflash/>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solidFill>
                  <a:srgbClr val="FF0000"/>
                </a:solidFill>
              </a:rPr>
              <a:t>DEFTERLERİN YAZDIRILMASI</a:t>
            </a:r>
          </a:p>
        </p:txBody>
      </p:sp>
      <p:sp>
        <p:nvSpPr>
          <p:cNvPr id="3" name="İçerik Yer Tutucusu 2"/>
          <p:cNvSpPr>
            <a:spLocks noGrp="1"/>
          </p:cNvSpPr>
          <p:nvPr>
            <p:ph idx="1"/>
          </p:nvPr>
        </p:nvSpPr>
        <p:spPr>
          <a:xfrm>
            <a:off x="1484310" y="2204865"/>
            <a:ext cx="10018713" cy="3586336"/>
          </a:xfrm>
        </p:spPr>
        <p:txBody>
          <a:bodyPr>
            <a:normAutofit/>
          </a:bodyPr>
          <a:lstStyle/>
          <a:p>
            <a:pPr algn="just"/>
            <a:r>
              <a:rPr lang="tr-TR" sz="2800" b="1" dirty="0" smtClean="0"/>
              <a:t>Yeni TTK ile birlikte defterlerin açılış ve kapanış tasdiklerine riayet edilmesi edilmektedir. Bu nedenle </a:t>
            </a:r>
            <a:r>
              <a:rPr lang="tr-TR" sz="2800" b="1" dirty="0" err="1" smtClean="0"/>
              <a:t>tasdikletilmiş</a:t>
            </a:r>
            <a:r>
              <a:rPr lang="tr-TR" sz="2800" b="1" dirty="0" smtClean="0"/>
              <a:t> defterlerin yapraklarının yeterli olup olmadığının mutlaka yıl sonu gelmeden kontrol edilmeli, yeterli değilse yıl bitmeden ek tasdik işlemi yaptırılmalıdır.</a:t>
            </a:r>
            <a:endParaRPr lang="tr-TR" sz="2800" b="1" dirty="0"/>
          </a:p>
        </p:txBody>
      </p:sp>
      <p:sp>
        <p:nvSpPr>
          <p:cNvPr id="4" name="Slayt Numarası Yer Tutucusu 3"/>
          <p:cNvSpPr>
            <a:spLocks noGrp="1"/>
          </p:cNvSpPr>
          <p:nvPr>
            <p:ph type="sldNum" sz="quarter" idx="12"/>
          </p:nvPr>
        </p:nvSpPr>
        <p:spPr/>
        <p:txBody>
          <a:bodyPr/>
          <a:lstStyle/>
          <a:p>
            <a:fld id="{FD007806-E202-4D1D-9C40-9653F041FDCC}" type="slidenum">
              <a:rPr lang="tr-TR" smtClean="0"/>
              <a:pPr/>
              <a:t>72</a:t>
            </a:fld>
            <a:endParaRPr lang="tr-TR"/>
          </a:p>
        </p:txBody>
      </p:sp>
    </p:spTree>
    <p:extLst>
      <p:ext uri="{BB962C8B-B14F-4D97-AF65-F5344CB8AC3E}">
        <p14:creationId xmlns:p14="http://schemas.microsoft.com/office/powerpoint/2010/main" val="3566048087"/>
      </p:ext>
    </p:extLst>
  </p:cSld>
  <p:clrMapOvr>
    <a:masterClrMapping/>
  </p:clrMapOvr>
  <p:transition spd="slow">
    <p:newsflash/>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60096" y="260649"/>
            <a:ext cx="4529607" cy="432047"/>
          </a:xfrm>
        </p:spPr>
        <p:txBody>
          <a:bodyPr>
            <a:normAutofit fontScale="90000"/>
          </a:bodyPr>
          <a:lstStyle/>
          <a:p>
            <a:r>
              <a:rPr lang="tr-TR" dirty="0" smtClean="0">
                <a:solidFill>
                  <a:srgbClr val="FF0000"/>
                </a:solidFill>
              </a:rPr>
              <a:t>e-DEFTERE GEÇİŞ</a:t>
            </a:r>
            <a:endParaRPr lang="tr-TR"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73</a:t>
            </a:fld>
            <a:endParaRPr lang="tr-TR"/>
          </a:p>
        </p:txBody>
      </p:sp>
      <p:sp>
        <p:nvSpPr>
          <p:cNvPr id="5" name="Katlanmış Nesne 4"/>
          <p:cNvSpPr/>
          <p:nvPr/>
        </p:nvSpPr>
        <p:spPr>
          <a:xfrm>
            <a:off x="1127448" y="692696"/>
            <a:ext cx="4824536" cy="5976664"/>
          </a:xfrm>
          <a:prstGeom prst="foldedCorner">
            <a:avLst/>
          </a:prstGeom>
          <a:ln/>
        </p:spPr>
        <p:style>
          <a:lnRef idx="1">
            <a:schemeClr val="dk1"/>
          </a:lnRef>
          <a:fillRef idx="3">
            <a:schemeClr val="dk1"/>
          </a:fillRef>
          <a:effectRef idx="2">
            <a:schemeClr val="dk1"/>
          </a:effectRef>
          <a:fontRef idx="minor">
            <a:schemeClr val="lt1"/>
          </a:fontRef>
        </p:style>
        <p:txBody>
          <a:bodyPr rtlCol="0" anchor="ctr"/>
          <a:lstStyle/>
          <a:p>
            <a:pPr algn="ctr"/>
            <a:r>
              <a:rPr lang="tr-TR" sz="2200" b="1" dirty="0" smtClean="0"/>
              <a:t>67 NO’KU VUK SİRKÜLERİ</a:t>
            </a:r>
          </a:p>
          <a:p>
            <a:endParaRPr lang="tr-TR" sz="2200" b="1" dirty="0" smtClean="0"/>
          </a:p>
          <a:p>
            <a:endParaRPr lang="tr-TR" sz="2200" b="1" dirty="0"/>
          </a:p>
          <a:p>
            <a:r>
              <a:rPr lang="tr-TR" sz="2200" b="1" dirty="0" smtClean="0"/>
              <a:t>Elektronik </a:t>
            </a:r>
            <a:r>
              <a:rPr lang="tr-TR" sz="2200" b="1" dirty="0"/>
              <a:t>defter tutma zorunluluğu bulunan mükelleflerden; </a:t>
            </a:r>
          </a:p>
          <a:p>
            <a:pPr algn="just"/>
            <a:r>
              <a:rPr lang="tr-TR" sz="2200" b="1" dirty="0" smtClean="0">
                <a:solidFill>
                  <a:srgbClr val="FF0000"/>
                </a:solidFill>
              </a:rPr>
              <a:t>A) ELEKTRONİK DEFTER UYGULAMASINA 2014 ARALIK AYI İÇERİSİNDE BAŞVURANLARIN </a:t>
            </a:r>
            <a:r>
              <a:rPr lang="tr-TR" sz="2200" b="1" dirty="0" smtClean="0">
                <a:solidFill>
                  <a:schemeClr val="bg1">
                    <a:lumMod val="85000"/>
                  </a:schemeClr>
                </a:solidFill>
                <a:effectLst>
                  <a:outerShdw blurRad="38100" dist="38100" dir="2700000" algn="tl">
                    <a:srgbClr val="000000">
                      <a:alpha val="43137"/>
                    </a:srgbClr>
                  </a:outerShdw>
                </a:effectLst>
              </a:rPr>
              <a:t>1/1/2015</a:t>
            </a:r>
            <a:r>
              <a:rPr lang="tr-TR" sz="2200" b="1" dirty="0" smtClean="0">
                <a:solidFill>
                  <a:srgbClr val="FF0000"/>
                </a:solidFill>
              </a:rPr>
              <a:t> TARİHİNDEN İTİBAREN, </a:t>
            </a:r>
          </a:p>
          <a:p>
            <a:r>
              <a:rPr lang="tr-TR" sz="2200" b="1" dirty="0" smtClean="0">
                <a:solidFill>
                  <a:srgbClr val="FFFF00"/>
                </a:solidFill>
              </a:rPr>
              <a:t>b</a:t>
            </a:r>
            <a:r>
              <a:rPr lang="tr-TR" sz="2200" b="1" dirty="0">
                <a:solidFill>
                  <a:srgbClr val="FFFF00"/>
                </a:solidFill>
              </a:rPr>
              <a:t>) Elektronik defter uygulamasına 2014 Aralık ayından önce başvuranların en geç 2014 Aralık ayından başlamak üzere,</a:t>
            </a:r>
          </a:p>
          <a:p>
            <a:r>
              <a:rPr lang="tr-TR" sz="2200" b="1" dirty="0"/>
              <a:t>c) Özel hesap dönemine tabi olanların 1/12/2014 tarihinden önce elektronik defter uygulamasına başvuru yapmaları ve en geç 2014 Aralık ayı içerisinde, </a:t>
            </a:r>
          </a:p>
          <a:p>
            <a:r>
              <a:rPr lang="tr-TR" sz="2200" b="1" dirty="0"/>
              <a:t>elektronik defter tutmaya başlamaları gerekmektedir.</a:t>
            </a:r>
          </a:p>
          <a:p>
            <a:pPr algn="ctr"/>
            <a:endParaRPr lang="tr-TR" dirty="0" smtClean="0"/>
          </a:p>
          <a:p>
            <a:pPr algn="ctr"/>
            <a:endParaRPr lang="tr-TR" dirty="0"/>
          </a:p>
        </p:txBody>
      </p:sp>
      <p:sp>
        <p:nvSpPr>
          <p:cNvPr id="6" name="Katlanmış Nesne 5"/>
          <p:cNvSpPr/>
          <p:nvPr/>
        </p:nvSpPr>
        <p:spPr>
          <a:xfrm>
            <a:off x="6240017" y="944724"/>
            <a:ext cx="5721186" cy="5472608"/>
          </a:xfrm>
          <a:prstGeom prst="foldedCorner">
            <a:avLst/>
          </a:prstGeom>
          <a:solidFill>
            <a:srgbClr val="FFFF00"/>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2000" b="1" dirty="0" smtClean="0">
              <a:solidFill>
                <a:schemeClr val="tx1"/>
              </a:solidFill>
            </a:endParaRPr>
          </a:p>
          <a:p>
            <a:pPr algn="ctr"/>
            <a:endParaRPr lang="tr-TR" sz="2000" b="1" dirty="0" smtClean="0">
              <a:solidFill>
                <a:schemeClr val="tx1"/>
              </a:solidFill>
            </a:endParaRPr>
          </a:p>
          <a:p>
            <a:pPr algn="ctr"/>
            <a:endParaRPr lang="tr-TR" sz="2000" b="1" dirty="0">
              <a:solidFill>
                <a:schemeClr val="tx1"/>
              </a:solidFill>
            </a:endParaRPr>
          </a:p>
          <a:p>
            <a:pPr algn="ctr"/>
            <a:r>
              <a:rPr lang="tr-TR" sz="2000" b="1" u="sng" dirty="0" smtClean="0">
                <a:solidFill>
                  <a:srgbClr val="0070C0"/>
                </a:solidFill>
                <a:effectLst>
                  <a:outerShdw blurRad="38100" dist="38100" dir="2700000" algn="tl">
                    <a:srgbClr val="000000">
                      <a:alpha val="43137"/>
                    </a:srgbClr>
                  </a:outerShdw>
                </a:effectLst>
              </a:rPr>
              <a:t>2 </a:t>
            </a:r>
            <a:r>
              <a:rPr lang="tr-TR" sz="2000" b="1" u="sng" dirty="0">
                <a:solidFill>
                  <a:srgbClr val="0070C0"/>
                </a:solidFill>
                <a:effectLst>
                  <a:outerShdw blurRad="38100" dist="38100" dir="2700000" algn="tl">
                    <a:srgbClr val="000000">
                      <a:alpha val="43137"/>
                    </a:srgbClr>
                  </a:outerShdw>
                </a:effectLst>
              </a:rPr>
              <a:t>SIRA NO'LU ELEKTRONİK DEFTER GENEL </a:t>
            </a:r>
            <a:r>
              <a:rPr lang="tr-TR" sz="2000" b="1" u="sng" dirty="0" smtClean="0">
                <a:solidFill>
                  <a:srgbClr val="0070C0"/>
                </a:solidFill>
                <a:effectLst>
                  <a:outerShdw blurRad="38100" dist="38100" dir="2700000" algn="tl">
                    <a:srgbClr val="000000">
                      <a:alpha val="43137"/>
                    </a:srgbClr>
                  </a:outerShdw>
                </a:effectLst>
              </a:rPr>
              <a:t>TEBLİĞİ</a:t>
            </a:r>
          </a:p>
          <a:p>
            <a:pPr algn="ctr"/>
            <a:endParaRPr lang="tr-TR" sz="2000" b="1" dirty="0" smtClean="0">
              <a:solidFill>
                <a:srgbClr val="FF0000"/>
              </a:solidFill>
            </a:endParaRPr>
          </a:p>
          <a:p>
            <a:pPr algn="just"/>
            <a:r>
              <a:rPr lang="tr-TR" sz="2000" b="1" dirty="0" smtClean="0">
                <a:solidFill>
                  <a:schemeClr val="tx1"/>
                </a:solidFill>
              </a:rPr>
              <a:t>1) </a:t>
            </a:r>
            <a:r>
              <a:rPr lang="tr-TR" sz="2000" b="1" dirty="0">
                <a:solidFill>
                  <a:schemeClr val="tx1"/>
                </a:solidFill>
              </a:rPr>
              <a:t>Gerçek kişiler elektronik defterlerini, ilgili olduğu ayı takip eden </a:t>
            </a:r>
            <a:r>
              <a:rPr lang="tr-TR" sz="2000" b="1" dirty="0">
                <a:solidFill>
                  <a:srgbClr val="FF0000"/>
                </a:solidFill>
              </a:rPr>
              <a:t>üçüncü ayın son gününe kadar </a:t>
            </a:r>
            <a:r>
              <a:rPr lang="tr-TR" sz="2000" b="1" dirty="0">
                <a:solidFill>
                  <a:schemeClr val="tx1"/>
                </a:solidFill>
              </a:rPr>
              <a:t>kendilerine ait güvenli elektronik imza veya mali mühür ile imzalar.</a:t>
            </a:r>
          </a:p>
          <a:p>
            <a:pPr algn="just"/>
            <a:r>
              <a:rPr lang="tr-TR" sz="2000" b="1" dirty="0">
                <a:solidFill>
                  <a:schemeClr val="tx1"/>
                </a:solidFill>
              </a:rPr>
              <a:t>b) Tüzel kişiler elektronik defterlerini, ilgili olduğu ayı takip eden üçüncü ayın son gününe kadar (</a:t>
            </a:r>
            <a:r>
              <a:rPr lang="tr-TR" sz="2000" b="1" dirty="0">
                <a:solidFill>
                  <a:srgbClr val="FF0000"/>
                </a:solidFill>
              </a:rPr>
              <a:t>Hesap döneminin son ayına ait defterler kurumlar vergisi beyannamesinin verildiği ayın son gününe kadar</a:t>
            </a:r>
            <a:r>
              <a:rPr lang="tr-TR" sz="2000" b="1" dirty="0">
                <a:solidFill>
                  <a:schemeClr val="tx1"/>
                </a:solidFill>
              </a:rPr>
              <a:t>) kendilerine ait mali mühür ile onaylar</a:t>
            </a:r>
            <a:r>
              <a:rPr lang="tr-TR" sz="2000" b="1" dirty="0" smtClean="0">
                <a:solidFill>
                  <a:schemeClr val="tx1"/>
                </a:solidFill>
              </a:rPr>
              <a:t>.</a:t>
            </a:r>
          </a:p>
          <a:p>
            <a:pPr algn="just"/>
            <a:r>
              <a:rPr lang="tr-TR" sz="2000" b="1" dirty="0" smtClean="0">
                <a:solidFill>
                  <a:schemeClr val="tx1"/>
                </a:solidFill>
              </a:rPr>
              <a:t>Hesap </a:t>
            </a:r>
            <a:r>
              <a:rPr lang="tr-TR" sz="2000" b="1" dirty="0">
                <a:solidFill>
                  <a:schemeClr val="tx1"/>
                </a:solidFill>
              </a:rPr>
              <a:t>dönemi veya takvim yılı içerisinde elektronik defter tutmaya başlayanlar, </a:t>
            </a:r>
            <a:r>
              <a:rPr lang="tr-TR" sz="2000" b="1" dirty="0">
                <a:solidFill>
                  <a:srgbClr val="FF0000"/>
                </a:solidFill>
              </a:rPr>
              <a:t>başladıkları tarihi izleyen bir aylık süre içerisinde eski defterlerine kapanış </a:t>
            </a:r>
            <a:r>
              <a:rPr lang="tr-TR" sz="2000" b="1" dirty="0" smtClean="0">
                <a:solidFill>
                  <a:srgbClr val="FF0000"/>
                </a:solidFill>
              </a:rPr>
              <a:t>tasdiki yaptıracaklardır.«</a:t>
            </a:r>
          </a:p>
          <a:p>
            <a:pPr algn="just"/>
            <a:endParaRPr lang="tr-TR" sz="2000" b="1" dirty="0">
              <a:solidFill>
                <a:schemeClr val="tx1"/>
              </a:solidFill>
            </a:endParaRPr>
          </a:p>
        </p:txBody>
      </p:sp>
    </p:spTree>
    <p:extLst>
      <p:ext uri="{BB962C8B-B14F-4D97-AF65-F5344CB8AC3E}">
        <p14:creationId xmlns:p14="http://schemas.microsoft.com/office/powerpoint/2010/main" val="122315631"/>
      </p:ext>
    </p:extLst>
  </p:cSld>
  <p:clrMapOvr>
    <a:masterClrMapping/>
  </p:clrMapOvr>
  <p:transition spd="slow">
    <p:newsflash/>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75520" y="116632"/>
            <a:ext cx="10018713" cy="1087016"/>
          </a:xfrm>
        </p:spPr>
        <p:txBody>
          <a:bodyPr/>
          <a:lstStyle/>
          <a:p>
            <a:r>
              <a:rPr lang="tr-TR" b="1" dirty="0" smtClean="0">
                <a:solidFill>
                  <a:srgbClr val="FF0000"/>
                </a:solidFill>
                <a:effectLst>
                  <a:outerShdw blurRad="38100" dist="38100" dir="2700000" algn="tl">
                    <a:srgbClr val="000000">
                      <a:alpha val="43137"/>
                    </a:srgbClr>
                  </a:outerShdw>
                </a:effectLst>
              </a:rPr>
              <a:t>E-FATURA</a:t>
            </a:r>
            <a:endParaRPr lang="tr-TR" b="1" dirty="0">
              <a:solidFill>
                <a:srgbClr val="FF0000"/>
              </a:solidFill>
              <a:effectLst>
                <a:outerShdw blurRad="38100" dist="38100" dir="2700000" algn="tl">
                  <a:srgbClr val="000000">
                    <a:alpha val="43137"/>
                  </a:srgbClr>
                </a:outerShdw>
              </a:effectLst>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74</a:t>
            </a:fld>
            <a:endParaRPr lang="tr-TR"/>
          </a:p>
        </p:txBody>
      </p:sp>
      <p:sp>
        <p:nvSpPr>
          <p:cNvPr id="5" name="Akış Çizelgesi: Delikli Teyp 4"/>
          <p:cNvSpPr/>
          <p:nvPr/>
        </p:nvSpPr>
        <p:spPr>
          <a:xfrm>
            <a:off x="1127448" y="980728"/>
            <a:ext cx="10666785" cy="5688632"/>
          </a:xfrm>
          <a:prstGeom prst="flowChartPunchedTape">
            <a:avLst/>
          </a:prstGeom>
          <a:solidFill>
            <a:srgbClr val="FFFF00"/>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tr-TR" b="1" dirty="0" smtClean="0">
                <a:solidFill>
                  <a:srgbClr val="FF0000"/>
                </a:solidFill>
              </a:rPr>
              <a:t>KDV TEVKİFATININ E-FATURADA GÖSTERİLMESİ:</a:t>
            </a:r>
          </a:p>
          <a:p>
            <a:pPr algn="just"/>
            <a:endParaRPr lang="tr-TR" b="1" dirty="0" smtClean="0">
              <a:solidFill>
                <a:srgbClr val="0070C0"/>
              </a:solidFill>
            </a:endParaRPr>
          </a:p>
          <a:p>
            <a:pPr algn="just"/>
            <a:r>
              <a:rPr lang="tr-TR" sz="2400" b="1" dirty="0" smtClean="0">
                <a:solidFill>
                  <a:schemeClr val="tx1"/>
                </a:solidFill>
              </a:rPr>
              <a:t>Bu </a:t>
            </a:r>
            <a:r>
              <a:rPr lang="tr-TR" sz="2400" b="1" dirty="0">
                <a:solidFill>
                  <a:schemeClr val="tx1"/>
                </a:solidFill>
              </a:rPr>
              <a:t>işlem için harici bir program kullanarak faturanızı oluşturabilirsiniz. Ardından yükleme modülü ile faturayı portale yükleyebilirsiniz. Dilerseniz bu bilgiyi portalde fatura oluştururken NOT alanında metin olarak da gösterebilirsiniz. </a:t>
            </a:r>
            <a:endParaRPr lang="tr-TR" sz="2400" b="1" dirty="0" smtClean="0">
              <a:solidFill>
                <a:schemeClr val="tx1"/>
              </a:solidFill>
            </a:endParaRPr>
          </a:p>
          <a:p>
            <a:pPr algn="just"/>
            <a:r>
              <a:rPr lang="tr-TR" b="1" dirty="0" smtClean="0">
                <a:solidFill>
                  <a:srgbClr val="FF0000"/>
                </a:solidFill>
              </a:rPr>
              <a:t>FATURA REDDEDİLİRSE ?</a:t>
            </a:r>
          </a:p>
          <a:p>
            <a:pPr algn="just"/>
            <a:r>
              <a:rPr lang="tr-TR" sz="2000" b="1" dirty="0" smtClean="0">
                <a:solidFill>
                  <a:schemeClr val="tx1"/>
                </a:solidFill>
              </a:rPr>
              <a:t>Reddedilen </a:t>
            </a:r>
            <a:r>
              <a:rPr lang="tr-TR" sz="2000" b="1" dirty="0">
                <a:solidFill>
                  <a:schemeClr val="tx1"/>
                </a:solidFill>
              </a:rPr>
              <a:t>ticari faturalar sistemde tutulur. Gönderici tarafından (anlaşmazlık konusu olan kısım üzerinde konuşulup gerekli değişiklikler yapılarak) yeni bir fatura düzenlenip </a:t>
            </a:r>
            <a:r>
              <a:rPr lang="tr-TR" sz="2000" b="1" dirty="0" smtClean="0">
                <a:solidFill>
                  <a:schemeClr val="tx1"/>
                </a:solidFill>
              </a:rPr>
              <a:t>alıcıya gönderilir</a:t>
            </a:r>
            <a:r>
              <a:rPr lang="tr-TR" sz="2000" b="1" dirty="0">
                <a:solidFill>
                  <a:schemeClr val="tx1"/>
                </a:solidFill>
              </a:rPr>
              <a:t>.</a:t>
            </a:r>
            <a:br>
              <a:rPr lang="tr-TR" sz="2000" b="1" dirty="0">
                <a:solidFill>
                  <a:schemeClr val="tx1"/>
                </a:solidFill>
              </a:rPr>
            </a:br>
            <a:r>
              <a:rPr lang="tr-TR" sz="2000" b="1" dirty="0" smtClean="0">
                <a:solidFill>
                  <a:schemeClr val="tx1"/>
                </a:solidFill>
              </a:rPr>
              <a:t>Eğer reddedilmek </a:t>
            </a:r>
            <a:r>
              <a:rPr lang="tr-TR" sz="2000" b="1" dirty="0">
                <a:solidFill>
                  <a:schemeClr val="tx1"/>
                </a:solidFill>
              </a:rPr>
              <a:t>istenilen fatura temel fatura olsaydı (red cevabı verilemeyeceği için) alıcı tarafın gönderici tarafa iade faturası göndermesi gerekirdi. </a:t>
            </a:r>
          </a:p>
          <a:p>
            <a:pPr algn="just"/>
            <a:endParaRPr lang="tr-TR" sz="2000" b="1" dirty="0">
              <a:solidFill>
                <a:schemeClr val="tx1"/>
              </a:solidFill>
            </a:endParaRPr>
          </a:p>
        </p:txBody>
      </p:sp>
    </p:spTree>
    <p:extLst>
      <p:ext uri="{BB962C8B-B14F-4D97-AF65-F5344CB8AC3E}">
        <p14:creationId xmlns:p14="http://schemas.microsoft.com/office/powerpoint/2010/main" val="2696546835"/>
      </p:ext>
    </p:extLst>
  </p:cSld>
  <p:clrMapOvr>
    <a:masterClrMapping/>
  </p:clrMapOvr>
  <p:transition spd="slow">
    <p:newsflash/>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75520" y="116632"/>
            <a:ext cx="10018713" cy="1087016"/>
          </a:xfrm>
        </p:spPr>
        <p:txBody>
          <a:bodyPr/>
          <a:lstStyle/>
          <a:p>
            <a:r>
              <a:rPr lang="tr-TR" b="1" dirty="0" smtClean="0">
                <a:solidFill>
                  <a:srgbClr val="FF0000"/>
                </a:solidFill>
                <a:effectLst>
                  <a:outerShdw blurRad="38100" dist="38100" dir="2700000" algn="tl">
                    <a:srgbClr val="000000">
                      <a:alpha val="43137"/>
                    </a:srgbClr>
                  </a:outerShdw>
                </a:effectLst>
              </a:rPr>
              <a:t>E-FATURA</a:t>
            </a:r>
            <a:endParaRPr lang="tr-TR" b="1" dirty="0">
              <a:solidFill>
                <a:srgbClr val="FF0000"/>
              </a:solidFill>
              <a:effectLst>
                <a:outerShdw blurRad="38100" dist="38100" dir="2700000" algn="tl">
                  <a:srgbClr val="000000">
                    <a:alpha val="43137"/>
                  </a:srgbClr>
                </a:outerShdw>
              </a:effectLst>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75</a:t>
            </a:fld>
            <a:endParaRPr lang="tr-TR"/>
          </a:p>
        </p:txBody>
      </p:sp>
      <p:sp>
        <p:nvSpPr>
          <p:cNvPr id="5" name="Akış Çizelgesi: Delikli Teyp 4"/>
          <p:cNvSpPr/>
          <p:nvPr/>
        </p:nvSpPr>
        <p:spPr>
          <a:xfrm>
            <a:off x="1127448" y="980728"/>
            <a:ext cx="10666785" cy="5688632"/>
          </a:xfrm>
          <a:prstGeom prst="flowChartPunchedTape">
            <a:avLst/>
          </a:prstGeom>
          <a:solidFill>
            <a:srgbClr val="FFFF00"/>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tr-TR" b="1" dirty="0" smtClean="0">
                <a:solidFill>
                  <a:srgbClr val="FF0000"/>
                </a:solidFill>
              </a:rPr>
              <a:t>GV/KV TEVKİFATININ E-FATURADA GÖSTERİLMESİ:</a:t>
            </a:r>
          </a:p>
          <a:p>
            <a:pPr algn="just"/>
            <a:endParaRPr lang="tr-TR" b="1" dirty="0" smtClean="0">
              <a:solidFill>
                <a:srgbClr val="0070C0"/>
              </a:solidFill>
            </a:endParaRPr>
          </a:p>
          <a:p>
            <a:pPr algn="just"/>
            <a:r>
              <a:rPr lang="tr-TR" sz="2000" b="1" dirty="0" smtClean="0">
                <a:solidFill>
                  <a:schemeClr val="tx1"/>
                </a:solidFill>
              </a:rPr>
              <a:t>TALEBİNİZ İLGİLİLERE İLETİLMEK ÜZERE DİKKATE ALINMIŞTIR.</a:t>
            </a:r>
          </a:p>
          <a:p>
            <a:pPr algn="just"/>
            <a:endParaRPr lang="tr-TR" sz="2000" b="1" dirty="0" smtClean="0">
              <a:solidFill>
                <a:schemeClr val="tx1"/>
              </a:solidFill>
            </a:endParaRPr>
          </a:p>
          <a:p>
            <a:pPr algn="just"/>
            <a:r>
              <a:rPr lang="tr-TR" b="1" dirty="0">
                <a:solidFill>
                  <a:srgbClr val="FF0000"/>
                </a:solidFill>
              </a:rPr>
              <a:t>E FATURA KULLANICI LİSTESİNDE İSMİ OLDUĞU HALDE KAĞIT FATURA </a:t>
            </a:r>
            <a:r>
              <a:rPr lang="tr-TR" b="1" dirty="0" smtClean="0">
                <a:solidFill>
                  <a:srgbClr val="FF0000"/>
                </a:solidFill>
              </a:rPr>
              <a:t>GÖNDERME</a:t>
            </a:r>
          </a:p>
          <a:p>
            <a:pPr algn="just"/>
            <a:endParaRPr lang="tr-TR" b="1" dirty="0" smtClean="0">
              <a:solidFill>
                <a:srgbClr val="FF0000"/>
              </a:solidFill>
            </a:endParaRPr>
          </a:p>
          <a:p>
            <a:pPr algn="just"/>
            <a:r>
              <a:rPr lang="tr-TR" sz="2000" b="1" dirty="0">
                <a:solidFill>
                  <a:schemeClr val="tx1"/>
                </a:solidFill>
              </a:rPr>
              <a:t>Elektronik fatura uygulamasında olan mükelleflerin birbirlerine kesinlikle elektronik fatura göndermesi gerekiyor. </a:t>
            </a:r>
            <a:r>
              <a:rPr lang="tr-TR" sz="2000" b="1" u="sng" dirty="0" smtClean="0">
                <a:solidFill>
                  <a:srgbClr val="FF0000"/>
                </a:solidFill>
              </a:rPr>
              <a:t>BU DURUMDA OLAN MÜKELLEFLERİN DÜZENLEDİKLERİ KAĞIT FATURALARIN HERHANGİ BİR YASAL HÜKMÜ BULUNMAMAKTA OLUP BU FATURALAR HİÇ DÜZENLENMEMİŞ SAYILIR. </a:t>
            </a:r>
            <a:r>
              <a:rPr lang="tr-TR" sz="2000" b="1" dirty="0" smtClean="0">
                <a:solidFill>
                  <a:schemeClr val="tx1"/>
                </a:solidFill>
              </a:rPr>
              <a:t>Yok </a:t>
            </a:r>
            <a:r>
              <a:rPr lang="tr-TR" sz="2000" b="1" dirty="0">
                <a:solidFill>
                  <a:schemeClr val="tx1"/>
                </a:solidFill>
              </a:rPr>
              <a:t>hükmünde olan faturayı da muhasebe kayıtlarınıza almanız mevzuata aykırılık teşkil eder. Size bu şekilde fatura gönderen karşı firma ile irtibata geçip kesinlikle elektronik fatura göndermesini talep edin. </a:t>
            </a:r>
          </a:p>
        </p:txBody>
      </p:sp>
    </p:spTree>
    <p:extLst>
      <p:ext uri="{BB962C8B-B14F-4D97-AF65-F5344CB8AC3E}">
        <p14:creationId xmlns:p14="http://schemas.microsoft.com/office/powerpoint/2010/main" val="2741428876"/>
      </p:ext>
    </p:extLst>
  </p:cSld>
  <p:clrMapOvr>
    <a:masterClrMapping/>
  </p:clrMapOvr>
  <p:transition spd="slow">
    <p:newsflash/>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2138" y="332656"/>
            <a:ext cx="10018713" cy="1752599"/>
          </a:xfrm>
        </p:spPr>
        <p:txBody>
          <a:bodyPr>
            <a:normAutofit/>
          </a:bodyPr>
          <a:lstStyle/>
          <a:p>
            <a:r>
              <a:rPr lang="tr-TR" sz="6000" b="1" dirty="0" smtClean="0">
                <a:solidFill>
                  <a:srgbClr val="FF0000"/>
                </a:solidFill>
              </a:rPr>
              <a:t>E-FATURA</a:t>
            </a:r>
            <a:endParaRPr lang="tr-TR" sz="6000"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76</a:t>
            </a:fld>
            <a:endParaRPr lang="tr-TR"/>
          </a:p>
        </p:txBody>
      </p:sp>
      <p:sp>
        <p:nvSpPr>
          <p:cNvPr id="5" name="Akış Çizelgesi: Manyetik Disk 4"/>
          <p:cNvSpPr/>
          <p:nvPr/>
        </p:nvSpPr>
        <p:spPr>
          <a:xfrm>
            <a:off x="2711624" y="2085255"/>
            <a:ext cx="7848872" cy="4147001"/>
          </a:xfrm>
          <a:prstGeom prst="flowChartMagneticDisk">
            <a:avLst/>
          </a:prstGeom>
          <a:solidFill>
            <a:srgbClr val="FFFF00"/>
          </a:solidFill>
          <a:ln w="57150">
            <a:solidFill>
              <a:srgbClr val="002060"/>
            </a:solidFill>
          </a:ln>
          <a:effectLst>
            <a:glow rad="139700">
              <a:schemeClr val="accent1">
                <a:satMod val="175000"/>
                <a:alpha val="40000"/>
              </a:schemeClr>
            </a:glow>
          </a:effectLst>
          <a:scene3d>
            <a:camera prst="perspectiveRelaxed"/>
            <a:lightRig rig="threePt" dir="t"/>
          </a:scene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tr-TR" sz="4000" b="1" dirty="0" smtClean="0">
                <a:solidFill>
                  <a:schemeClr val="tx1"/>
                </a:solidFill>
              </a:rPr>
              <a:t>ELEKTRONİK ORTAMDA SAKLANMAK ZORUNDADIR.</a:t>
            </a:r>
            <a:endParaRPr lang="tr-TR" sz="4000" b="1" dirty="0">
              <a:solidFill>
                <a:schemeClr val="tx1"/>
              </a:solidFill>
            </a:endParaRPr>
          </a:p>
        </p:txBody>
      </p:sp>
    </p:spTree>
    <p:extLst>
      <p:ext uri="{BB962C8B-B14F-4D97-AF65-F5344CB8AC3E}">
        <p14:creationId xmlns:p14="http://schemas.microsoft.com/office/powerpoint/2010/main" val="2805782542"/>
      </p:ext>
    </p:extLst>
  </p:cSld>
  <p:clrMapOvr>
    <a:masterClrMapping/>
  </p:clrMapOvr>
  <p:transition spd="slow">
    <p:newsflash/>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fld id="{FD007806-E202-4D1D-9C40-9653F041FDCC}" type="slidenum">
              <a:rPr lang="tr-TR" smtClean="0"/>
              <a:pPr/>
              <a:t>77</a:t>
            </a:fld>
            <a:endParaRPr lang="tr-TR"/>
          </a:p>
        </p:txBody>
      </p:sp>
      <p:sp>
        <p:nvSpPr>
          <p:cNvPr id="4" name="3 Dikdörtgen"/>
          <p:cNvSpPr/>
          <p:nvPr/>
        </p:nvSpPr>
        <p:spPr>
          <a:xfrm>
            <a:off x="2541199" y="1273918"/>
            <a:ext cx="7488832" cy="244827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tr-TR" sz="2800" b="1" dirty="0" smtClean="0"/>
              <a:t>ŞİRKET NEVİ (TÜR) DEĞİŞİKLİĞİ</a:t>
            </a:r>
            <a:endParaRPr lang="tr-TR" sz="2800" b="1" dirty="0"/>
          </a:p>
        </p:txBody>
      </p:sp>
    </p:spTree>
  </p:cSld>
  <p:clrMapOvr>
    <a:masterClrMapping/>
  </p:clrMapOvr>
  <p:transition spd="slow">
    <p:newsflash/>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24" y="0"/>
            <a:ext cx="7772400" cy="914400"/>
          </a:xfrm>
        </p:spPr>
        <p:txBody>
          <a:bodyPr>
            <a:normAutofit/>
          </a:bodyPr>
          <a:lstStyle/>
          <a:p>
            <a:r>
              <a:rPr lang="tr-TR" b="1" dirty="0" smtClean="0"/>
              <a:t>İLGİLİ MEVZUAT</a:t>
            </a:r>
            <a:endParaRPr lang="tr-TR" b="1" dirty="0"/>
          </a:p>
        </p:txBody>
      </p:sp>
      <p:sp>
        <p:nvSpPr>
          <p:cNvPr id="6" name="5 Slayt Numarası Yer Tutucusu"/>
          <p:cNvSpPr>
            <a:spLocks noGrp="1"/>
          </p:cNvSpPr>
          <p:nvPr>
            <p:ph type="sldNum" sz="quarter" idx="12"/>
          </p:nvPr>
        </p:nvSpPr>
        <p:spPr/>
        <p:txBody>
          <a:bodyPr/>
          <a:lstStyle/>
          <a:p>
            <a:fld id="{FD007806-E202-4D1D-9C40-9653F041FDCC}" type="slidenum">
              <a:rPr lang="tr-TR" smtClean="0"/>
              <a:pPr/>
              <a:t>78</a:t>
            </a:fld>
            <a:endParaRPr lang="tr-TR"/>
          </a:p>
        </p:txBody>
      </p:sp>
      <p:sp>
        <p:nvSpPr>
          <p:cNvPr id="4" name="2 İçerik Yer Tutucusu"/>
          <p:cNvSpPr txBox="1">
            <a:spLocks/>
          </p:cNvSpPr>
          <p:nvPr/>
        </p:nvSpPr>
        <p:spPr>
          <a:xfrm>
            <a:off x="6240016" y="1071546"/>
            <a:ext cx="5400600" cy="5357850"/>
          </a:xfrm>
          <a:prstGeom prst="rect">
            <a:avLst/>
          </a:prstGeom>
          <a:solidFill>
            <a:srgbClr val="002060"/>
          </a:solidFill>
          <a:ln/>
        </p:spPr>
        <p:style>
          <a:lnRef idx="0">
            <a:schemeClr val="accent2"/>
          </a:lnRef>
          <a:fillRef idx="3">
            <a:schemeClr val="accent2"/>
          </a:fillRef>
          <a:effectRef idx="3">
            <a:schemeClr val="accent2"/>
          </a:effectRef>
          <a:fontRef idx="minor">
            <a:schemeClr val="lt1"/>
          </a:fontRef>
        </p:style>
        <p:txBody>
          <a:bodyPr vert="horz" lIns="54864" tIns="91440" rtlCol="0">
            <a:normAutofit fontScale="70000" lnSpcReduction="20000"/>
          </a:bodyPr>
          <a:lstStyle/>
          <a:p>
            <a:pPr marL="438912" indent="-320040">
              <a:buClr>
                <a:schemeClr val="accent1"/>
              </a:buClr>
              <a:buSzPct val="80000"/>
              <a:buFont typeface="Wingdings 2"/>
              <a:buChar char=""/>
              <a:defRPr/>
            </a:pPr>
            <a:endParaRPr lang="tr-TR" sz="3200" dirty="0"/>
          </a:p>
          <a:p>
            <a:r>
              <a:rPr lang="tr-TR" sz="3200" b="1" dirty="0"/>
              <a:t>MADDE 180</a:t>
            </a:r>
            <a:r>
              <a:rPr lang="tr-TR" sz="3200" dirty="0"/>
              <a:t>-</a:t>
            </a:r>
            <a:r>
              <a:rPr lang="tr-TR" sz="3200" b="1" dirty="0"/>
              <a:t> </a:t>
            </a:r>
            <a:r>
              <a:rPr lang="tr-TR" sz="3200" dirty="0"/>
              <a:t>(1) Bir şirket hukuki şeklini değiştirebilir. Yeni türe dönüştürülen şirket eskisinin devamıdır.</a:t>
            </a:r>
          </a:p>
          <a:p>
            <a:r>
              <a:rPr lang="tr-TR" sz="3200" b="1" dirty="0"/>
              <a:t>b) Geçerli tür değiştirmeler</a:t>
            </a:r>
            <a:endParaRPr lang="tr-TR" sz="3200" dirty="0"/>
          </a:p>
          <a:p>
            <a:r>
              <a:rPr lang="tr-TR" sz="3200" b="1" dirty="0"/>
              <a:t>MADDE 181- </a:t>
            </a:r>
            <a:r>
              <a:rPr lang="tr-TR" sz="3200" dirty="0"/>
              <a:t>(1)</a:t>
            </a:r>
            <a:r>
              <a:rPr lang="tr-TR" sz="3200" b="1" dirty="0"/>
              <a:t> </a:t>
            </a:r>
            <a:r>
              <a:rPr lang="tr-TR" sz="3200" dirty="0"/>
              <a:t>a) Bir sermaye şirketi;</a:t>
            </a:r>
          </a:p>
          <a:p>
            <a:r>
              <a:rPr lang="tr-TR" sz="3200" dirty="0"/>
              <a:t>1. Başka türde bir sermaye şirketine;</a:t>
            </a:r>
          </a:p>
          <a:p>
            <a:r>
              <a:rPr lang="tr-TR" sz="3200" dirty="0"/>
              <a:t>2. Bir kooperatife;</a:t>
            </a:r>
          </a:p>
          <a:p>
            <a:r>
              <a:rPr lang="tr-TR" sz="3200" dirty="0"/>
              <a:t>b) Bir </a:t>
            </a:r>
            <a:r>
              <a:rPr lang="tr-TR" sz="3200" dirty="0" err="1"/>
              <a:t>kollektif</a:t>
            </a:r>
            <a:r>
              <a:rPr lang="tr-TR" sz="3200" dirty="0"/>
              <a:t> şirket;</a:t>
            </a:r>
          </a:p>
          <a:p>
            <a:r>
              <a:rPr lang="tr-TR" sz="3200" dirty="0"/>
              <a:t>1. Bir sermaye şirketine;</a:t>
            </a:r>
          </a:p>
          <a:p>
            <a:r>
              <a:rPr lang="tr-TR" sz="3200" dirty="0"/>
              <a:t>2. Bir kooperatife;</a:t>
            </a:r>
          </a:p>
          <a:p>
            <a:r>
              <a:rPr lang="tr-TR" sz="3200" dirty="0"/>
              <a:t>3. Bir komandit şirkete;</a:t>
            </a:r>
          </a:p>
          <a:p>
            <a:r>
              <a:rPr lang="tr-TR" sz="3200" dirty="0"/>
              <a:t>c) Bir komandit şirket;</a:t>
            </a:r>
          </a:p>
          <a:p>
            <a:r>
              <a:rPr lang="tr-TR" sz="3200" dirty="0"/>
              <a:t>1. Bir sermaye şirketine;</a:t>
            </a:r>
          </a:p>
          <a:p>
            <a:r>
              <a:rPr lang="tr-TR" sz="3200" dirty="0"/>
              <a:t>2. Bir kooperatife;</a:t>
            </a:r>
          </a:p>
          <a:p>
            <a:r>
              <a:rPr lang="tr-TR" sz="3200" dirty="0"/>
              <a:t>3. Bir </a:t>
            </a:r>
            <a:r>
              <a:rPr lang="tr-TR" sz="3200" dirty="0" err="1"/>
              <a:t>kollektif</a:t>
            </a:r>
            <a:r>
              <a:rPr lang="tr-TR" sz="3200" dirty="0"/>
              <a:t> şirkete;</a:t>
            </a:r>
          </a:p>
          <a:p>
            <a:endParaRPr lang="tr-TR" sz="3200" dirty="0"/>
          </a:p>
          <a:p>
            <a:r>
              <a:rPr lang="tr-TR" sz="3200" dirty="0"/>
              <a:t>d) Bir kooperatif bir sermaye şirketine,</a:t>
            </a:r>
          </a:p>
          <a:p>
            <a:r>
              <a:rPr lang="tr-TR" sz="3200" dirty="0"/>
              <a:t>dönüşebilir.</a:t>
            </a:r>
          </a:p>
          <a:p>
            <a:pPr marL="438912" indent="-320040">
              <a:buClr>
                <a:schemeClr val="accent1"/>
              </a:buClr>
              <a:buSzPct val="80000"/>
              <a:buFont typeface="Wingdings 2"/>
              <a:buChar char=""/>
              <a:defRPr/>
            </a:pPr>
            <a:endParaRPr lang="tr-TR" sz="3200" dirty="0"/>
          </a:p>
        </p:txBody>
      </p:sp>
      <p:sp>
        <p:nvSpPr>
          <p:cNvPr id="5" name="4 Aynı Yanın Köşesi Yuvarlatılmış Dikdörtgen"/>
          <p:cNvSpPr/>
          <p:nvPr/>
        </p:nvSpPr>
        <p:spPr>
          <a:xfrm>
            <a:off x="1055440" y="2492896"/>
            <a:ext cx="5000660" cy="2736304"/>
          </a:xfrm>
          <a:prstGeom prst="leftRightArrow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buNone/>
            </a:pPr>
            <a:r>
              <a:rPr lang="tr-TR" sz="3600" b="1" dirty="0" smtClean="0"/>
              <a:t>6102 sayılı TTK</a:t>
            </a:r>
            <a:endParaRPr lang="tr-TR" sz="3600" b="1" dirty="0"/>
          </a:p>
        </p:txBody>
      </p:sp>
    </p:spTree>
    <p:extLst>
      <p:ext uri="{BB962C8B-B14F-4D97-AF65-F5344CB8AC3E}">
        <p14:creationId xmlns:p14="http://schemas.microsoft.com/office/powerpoint/2010/main" val="2459693251"/>
      </p:ext>
    </p:extLst>
  </p:cSld>
  <p:clrMapOvr>
    <a:masterClrMapping/>
  </p:clrMapOvr>
  <p:transition spd="slow">
    <p:newsflash/>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260649"/>
            <a:ext cx="10018713" cy="1080120"/>
          </a:xfrm>
        </p:spPr>
        <p:txBody>
          <a:bodyPr/>
          <a:lstStyle/>
          <a:p>
            <a:r>
              <a:rPr lang="tr-TR" b="1" dirty="0" smtClean="0">
                <a:solidFill>
                  <a:srgbClr val="FF0000"/>
                </a:solidFill>
              </a:rPr>
              <a:t>TÜR DEĞİŞTİRME</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79</a:t>
            </a:fld>
            <a:endParaRPr lang="tr-TR"/>
          </a:p>
        </p:txBody>
      </p:sp>
      <p:sp>
        <p:nvSpPr>
          <p:cNvPr id="6" name="4 Aynı Yanın Köşesi Yuvarlatılmış Dikdörtgen"/>
          <p:cNvSpPr/>
          <p:nvPr/>
        </p:nvSpPr>
        <p:spPr>
          <a:xfrm>
            <a:off x="983432" y="1628800"/>
            <a:ext cx="5000660" cy="2736304"/>
          </a:xfrm>
          <a:prstGeom prst="leftRightArrow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buNone/>
            </a:pPr>
            <a:r>
              <a:rPr lang="tr-TR" sz="3600" b="1" dirty="0" smtClean="0"/>
              <a:t>5520 S.KVK</a:t>
            </a:r>
          </a:p>
        </p:txBody>
      </p:sp>
      <p:sp>
        <p:nvSpPr>
          <p:cNvPr id="7" name="Yatay Kaydırma 6"/>
          <p:cNvSpPr/>
          <p:nvPr/>
        </p:nvSpPr>
        <p:spPr>
          <a:xfrm>
            <a:off x="6114871" y="1484784"/>
            <a:ext cx="5112568" cy="266429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chemeClr val="tx1"/>
                </a:solidFill>
              </a:rPr>
              <a:t>KVK m.19/2</a:t>
            </a:r>
          </a:p>
          <a:p>
            <a:pPr algn="ctr"/>
            <a:r>
              <a:rPr lang="tr-TR" sz="2400" b="1" dirty="0">
                <a:solidFill>
                  <a:srgbClr val="002060"/>
                </a:solidFill>
              </a:rPr>
              <a:t>(2) Kurumların yukarıdaki şartlar dahilinde tür değiştirmeleri de devir hükmündedir. </a:t>
            </a:r>
          </a:p>
        </p:txBody>
      </p:sp>
      <p:sp>
        <p:nvSpPr>
          <p:cNvPr id="8" name="Sağ Ok 7"/>
          <p:cNvSpPr/>
          <p:nvPr/>
        </p:nvSpPr>
        <p:spPr>
          <a:xfrm>
            <a:off x="3483762" y="4365104"/>
            <a:ext cx="7148742" cy="237626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KVK UYARINCA TÜR DEĞİŞİKLİĞİ DEVRİN TABİ OLDUĞU USUL VE ESASLARA TABİDİR.</a:t>
            </a:r>
            <a:endParaRPr lang="tr-TR" b="1" dirty="0"/>
          </a:p>
        </p:txBody>
      </p:sp>
    </p:spTree>
    <p:extLst>
      <p:ext uri="{BB962C8B-B14F-4D97-AF65-F5344CB8AC3E}">
        <p14:creationId xmlns:p14="http://schemas.microsoft.com/office/powerpoint/2010/main" val="3342736343"/>
      </p:ext>
    </p:extLst>
  </p:cSld>
  <p:clrMapOvr>
    <a:masterClrMapping/>
  </p:clrMapOvr>
  <p:transition spd="slow">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83182" y="188640"/>
            <a:ext cx="10018713" cy="1015008"/>
          </a:xfrm>
        </p:spPr>
        <p:txBody>
          <a:bodyPr/>
          <a:lstStyle/>
          <a:p>
            <a:r>
              <a:rPr lang="tr-TR" b="1" dirty="0" smtClean="0">
                <a:solidFill>
                  <a:srgbClr val="FF0000"/>
                </a:solidFill>
              </a:rPr>
              <a:t>EMSAL BEDEL</a:t>
            </a:r>
            <a:endParaRPr lang="tr-TR" b="1" dirty="0">
              <a:solidFill>
                <a:srgbClr val="FF0000"/>
              </a:solidFill>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8</a:t>
            </a:fld>
            <a:endParaRPr lang="tr-TR"/>
          </a:p>
        </p:txBody>
      </p:sp>
      <p:sp>
        <p:nvSpPr>
          <p:cNvPr id="4" name="3 Akış Çizelgesi: Öteki İşlem"/>
          <p:cNvSpPr/>
          <p:nvPr/>
        </p:nvSpPr>
        <p:spPr>
          <a:xfrm>
            <a:off x="1775520" y="1203648"/>
            <a:ext cx="9908988" cy="5321696"/>
          </a:xfrm>
          <a:prstGeom prst="flowChartPredefinedProcess">
            <a:avLst/>
          </a:prstGeom>
          <a:solidFill>
            <a:schemeClr val="bg1">
              <a:lumMod val="95000"/>
            </a:schemeClr>
          </a:solidFill>
          <a:ln w="57150">
            <a:solidFill>
              <a:schemeClr val="tx1"/>
            </a:solidFill>
          </a:ln>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ct val="80000"/>
              </a:lnSpc>
            </a:pPr>
            <a:r>
              <a:rPr lang="tr-TR" sz="2400" b="1" dirty="0">
                <a:solidFill>
                  <a:srgbClr val="FF0000"/>
                </a:solidFill>
                <a:latin typeface="Calibri" pitchFamily="34" charset="0"/>
              </a:rPr>
              <a:t>Emsal bedel ölçüsünün kullanılması gereken durumlarda bu ölçüye göre değerleme yapılması zorunludur. </a:t>
            </a:r>
            <a:endParaRPr lang="tr-TR" sz="2400" b="1" dirty="0" smtClean="0">
              <a:solidFill>
                <a:srgbClr val="FF0000"/>
              </a:solidFill>
              <a:latin typeface="Calibri" pitchFamily="34" charset="0"/>
            </a:endParaRPr>
          </a:p>
          <a:p>
            <a:pPr algn="just">
              <a:lnSpc>
                <a:spcPct val="80000"/>
              </a:lnSpc>
            </a:pPr>
            <a:endParaRPr lang="tr-TR" sz="2400" dirty="0">
              <a:ln w="0"/>
              <a:solidFill>
                <a:schemeClr val="tx1"/>
              </a:solidFill>
              <a:effectLst>
                <a:outerShdw blurRad="38100" dist="19050" dir="2700000" algn="tl" rotWithShape="0">
                  <a:schemeClr val="dk1">
                    <a:alpha val="40000"/>
                  </a:schemeClr>
                </a:outerShdw>
              </a:effectLst>
              <a:latin typeface="Calibri" pitchFamily="34" charset="0"/>
            </a:endParaRPr>
          </a:p>
          <a:p>
            <a:pPr algn="just">
              <a:lnSpc>
                <a:spcPct val="80000"/>
              </a:lnSpc>
            </a:pPr>
            <a:r>
              <a:rPr lang="tr-TR" sz="2400" dirty="0">
                <a:ln w="0"/>
                <a:solidFill>
                  <a:srgbClr val="FF0000"/>
                </a:solidFill>
                <a:effectLst>
                  <a:outerShdw blurRad="38100" dist="19050" dir="2700000" algn="tl" rotWithShape="0">
                    <a:schemeClr val="dk1">
                      <a:alpha val="40000"/>
                    </a:schemeClr>
                  </a:outerShdw>
                </a:effectLst>
                <a:latin typeface="Calibri" pitchFamily="34" charset="0"/>
              </a:rPr>
              <a:t>A- </a:t>
            </a:r>
            <a:r>
              <a:rPr lang="tr-TR" sz="2400" b="1" dirty="0">
                <a:ln w="0"/>
                <a:solidFill>
                  <a:schemeClr val="tx1"/>
                </a:solidFill>
                <a:latin typeface="Calibri" pitchFamily="34" charset="0"/>
              </a:rPr>
              <a:t>Yangın, deprem ve su basması gibi afetler yüzünden veyahut bozulmak, çürümek, kırılmak, çatlamak, paslanmak gibi haller neticesinde iktisadi kıymetlerinde önemli bir azalış vaki olan emtia ile maliyetlerin hesaplanması </a:t>
            </a:r>
            <a:r>
              <a:rPr lang="tr-TR" sz="2400" b="1" dirty="0" err="1">
                <a:ln w="0"/>
                <a:solidFill>
                  <a:schemeClr val="tx1"/>
                </a:solidFill>
                <a:latin typeface="Calibri" pitchFamily="34" charset="0"/>
              </a:rPr>
              <a:t>mutad</a:t>
            </a:r>
            <a:r>
              <a:rPr lang="tr-TR" sz="2400" b="1" dirty="0">
                <a:ln w="0"/>
                <a:solidFill>
                  <a:schemeClr val="tx1"/>
                </a:solidFill>
                <a:latin typeface="Calibri" pitchFamily="34" charset="0"/>
              </a:rPr>
              <a:t> olmayan hurdalar ve döküntüler, üstüpü, deşe ve ıskartalar</a:t>
            </a:r>
            <a:r>
              <a:rPr lang="tr-TR" sz="2400" b="1" dirty="0" smtClean="0">
                <a:ln w="0"/>
                <a:solidFill>
                  <a:schemeClr val="tx1"/>
                </a:solidFill>
                <a:latin typeface="Calibri" pitchFamily="34" charset="0"/>
              </a:rPr>
              <a:t>.</a:t>
            </a:r>
          </a:p>
          <a:p>
            <a:pPr algn="just">
              <a:lnSpc>
                <a:spcPct val="80000"/>
              </a:lnSpc>
            </a:pPr>
            <a:endParaRPr lang="tr-TR" sz="2400" dirty="0">
              <a:ln w="0"/>
              <a:solidFill>
                <a:schemeClr val="tx1"/>
              </a:solidFill>
              <a:effectLst>
                <a:outerShdw blurRad="38100" dist="19050" dir="2700000" algn="tl" rotWithShape="0">
                  <a:schemeClr val="dk1">
                    <a:alpha val="40000"/>
                  </a:schemeClr>
                </a:outerShdw>
              </a:effectLst>
              <a:latin typeface="Calibri" pitchFamily="34" charset="0"/>
            </a:endParaRPr>
          </a:p>
          <a:p>
            <a:pPr algn="just">
              <a:lnSpc>
                <a:spcPct val="80000"/>
              </a:lnSpc>
            </a:pPr>
            <a:r>
              <a:rPr lang="tr-TR" sz="2400" b="1" dirty="0" smtClean="0">
                <a:ln w="0"/>
                <a:solidFill>
                  <a:srgbClr val="FF0000"/>
                </a:solidFill>
                <a:effectLst>
                  <a:outerShdw blurRad="38100" dist="19050" dir="2700000" algn="tl" rotWithShape="0">
                    <a:schemeClr val="dk1">
                      <a:alpha val="40000"/>
                    </a:schemeClr>
                  </a:outerShdw>
                </a:effectLst>
                <a:latin typeface="Calibri" pitchFamily="34" charset="0"/>
              </a:rPr>
              <a:t>B-</a:t>
            </a:r>
            <a:r>
              <a:rPr lang="tr-TR" sz="2400" b="1" dirty="0" smtClean="0">
                <a:ln w="0"/>
                <a:solidFill>
                  <a:schemeClr val="tx1"/>
                </a:solidFill>
                <a:effectLst>
                  <a:outerShdw blurRad="38100" dist="19050" dir="2700000" algn="tl" rotWithShape="0">
                    <a:schemeClr val="dk1">
                      <a:alpha val="40000"/>
                    </a:schemeClr>
                  </a:outerShdw>
                </a:effectLst>
                <a:latin typeface="Calibri" pitchFamily="34" charset="0"/>
              </a:rPr>
              <a:t>Emtianın </a:t>
            </a:r>
            <a:r>
              <a:rPr lang="tr-TR" sz="2400" b="1" dirty="0">
                <a:ln w="0"/>
                <a:solidFill>
                  <a:schemeClr val="tx1"/>
                </a:solidFill>
                <a:effectLst>
                  <a:outerShdw blurRad="38100" dist="19050" dir="2700000" algn="tl" rotWithShape="0">
                    <a:schemeClr val="dk1">
                      <a:alpha val="40000"/>
                    </a:schemeClr>
                  </a:outerShdw>
                </a:effectLst>
                <a:latin typeface="Calibri" pitchFamily="34" charset="0"/>
              </a:rPr>
              <a:t>maliyet bedeline nazaran değerleme günündeki satış bedelleri % 10 ve daha fazla bir düşüklük gösterdiği hallerde maliyet bedeli yerine VUK’nun 267. maddesinin ikinci sırasındaki usul hariç </a:t>
            </a:r>
            <a:r>
              <a:rPr lang="tr-TR" sz="2400" b="1" i="1" dirty="0">
                <a:solidFill>
                  <a:srgbClr val="FF0000"/>
                </a:solidFill>
                <a:effectLst>
                  <a:outerShdw blurRad="38100" dist="38100" dir="2700000" algn="tl">
                    <a:srgbClr val="C0C0C0"/>
                  </a:outerShdw>
                </a:effectLst>
                <a:latin typeface="Calibri" pitchFamily="34" charset="0"/>
              </a:rPr>
              <a:t>(</a:t>
            </a:r>
            <a:r>
              <a:rPr lang="tr-TR" sz="2400" b="1" i="1" dirty="0">
                <a:solidFill>
                  <a:srgbClr val="FF0000"/>
                </a:solidFill>
                <a:latin typeface="Calibri" pitchFamily="34" charset="0"/>
              </a:rPr>
              <a:t>MALİYET BEDELİ HARİÇ</a:t>
            </a:r>
            <a:r>
              <a:rPr lang="tr-TR" sz="2400" b="1" i="1" dirty="0">
                <a:solidFill>
                  <a:srgbClr val="FF0000"/>
                </a:solidFill>
                <a:effectLst>
                  <a:outerShdw blurRad="38100" dist="38100" dir="2700000" algn="tl">
                    <a:srgbClr val="C0C0C0"/>
                  </a:outerShdw>
                </a:effectLst>
                <a:latin typeface="Calibri" pitchFamily="34" charset="0"/>
              </a:rPr>
              <a:t>)</a:t>
            </a:r>
            <a:r>
              <a:rPr lang="tr-TR" sz="2400" b="1" dirty="0">
                <a:solidFill>
                  <a:schemeClr val="accent2"/>
                </a:solidFill>
                <a:latin typeface="Calibri" pitchFamily="34" charset="0"/>
              </a:rPr>
              <a:t> </a:t>
            </a:r>
            <a:r>
              <a:rPr lang="tr-TR" sz="2400" b="1" dirty="0">
                <a:ln w="0"/>
                <a:solidFill>
                  <a:schemeClr val="tx1"/>
                </a:solidFill>
                <a:effectLst>
                  <a:outerShdw blurRad="38100" dist="19050" dir="2700000" algn="tl" rotWithShape="0">
                    <a:schemeClr val="dk1">
                      <a:alpha val="40000"/>
                    </a:schemeClr>
                  </a:outerShdw>
                </a:effectLst>
                <a:latin typeface="Calibri" pitchFamily="34" charset="0"/>
              </a:rPr>
              <a:t>olmak üzere, emsal bedeli ölçüsü uygulanabilir. </a:t>
            </a:r>
          </a:p>
        </p:txBody>
      </p:sp>
    </p:spTree>
  </p:cSld>
  <p:clrMapOvr>
    <a:masterClrMapping/>
  </p:clrMapOvr>
  <p:transition spd="slow">
    <p:newsflash/>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2163" y="332656"/>
            <a:ext cx="10018713" cy="1752599"/>
          </a:xfrm>
        </p:spPr>
        <p:txBody>
          <a:bodyPr/>
          <a:lstStyle/>
          <a:p>
            <a:r>
              <a:rPr lang="tr-TR" dirty="0" smtClean="0"/>
              <a:t>DİKKAT EDİLMESİ GEREKEN HUSUSLAR</a:t>
            </a:r>
            <a:endParaRPr lang="tr-TR" dirty="0"/>
          </a:p>
        </p:txBody>
      </p:sp>
      <p:sp>
        <p:nvSpPr>
          <p:cNvPr id="4" name="Slayt Numarası Yer Tutucusu 3"/>
          <p:cNvSpPr>
            <a:spLocks noGrp="1"/>
          </p:cNvSpPr>
          <p:nvPr>
            <p:ph type="sldNum" sz="quarter" idx="12"/>
          </p:nvPr>
        </p:nvSpPr>
        <p:spPr/>
        <p:txBody>
          <a:bodyPr/>
          <a:lstStyle/>
          <a:p>
            <a:fld id="{FD007806-E202-4D1D-9C40-9653F041FDCC}" type="slidenum">
              <a:rPr lang="tr-TR" smtClean="0"/>
              <a:pPr/>
              <a:t>80</a:t>
            </a:fld>
            <a:endParaRPr lang="tr-TR"/>
          </a:p>
        </p:txBody>
      </p:sp>
      <p:sp>
        <p:nvSpPr>
          <p:cNvPr id="5" name="Akış Çizelgesi: İşlem 4"/>
          <p:cNvSpPr/>
          <p:nvPr/>
        </p:nvSpPr>
        <p:spPr>
          <a:xfrm>
            <a:off x="1462879" y="2061839"/>
            <a:ext cx="2952328" cy="3772821"/>
          </a:xfrm>
          <a:prstGeom prst="flowChartProcess">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tr-TR" sz="2400" b="1" dirty="0" smtClean="0"/>
              <a:t>TÜR DEĞİŞİMİ SONUCUNDA, İNFİSAH OLAN ŞİRKETİN ZARARI VAR İSE BU ZARAR İNDİRİMİNDE KVK’DA SINIRLAMAYA UYULMAK ZORUNDADIR.</a:t>
            </a:r>
            <a:endParaRPr lang="tr-TR" sz="2400" b="1" dirty="0"/>
          </a:p>
        </p:txBody>
      </p:sp>
      <p:sp>
        <p:nvSpPr>
          <p:cNvPr id="6" name="Dolu Çerçeve 5"/>
          <p:cNvSpPr/>
          <p:nvPr/>
        </p:nvSpPr>
        <p:spPr>
          <a:xfrm>
            <a:off x="4871864" y="1556792"/>
            <a:ext cx="6984776" cy="4675464"/>
          </a:xfrm>
          <a:prstGeom prst="beve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just"/>
            <a:endParaRPr lang="tr-TR" b="1" dirty="0" smtClean="0"/>
          </a:p>
          <a:p>
            <a:pPr algn="just"/>
            <a:endParaRPr lang="tr-TR" b="1" dirty="0"/>
          </a:p>
          <a:p>
            <a:pPr algn="just"/>
            <a:r>
              <a:rPr lang="tr-TR" b="1" dirty="0" err="1" smtClean="0"/>
              <a:t>KVK’nın</a:t>
            </a:r>
            <a:r>
              <a:rPr lang="tr-TR" b="1" dirty="0" smtClean="0"/>
              <a:t> 20 </a:t>
            </a:r>
            <a:r>
              <a:rPr lang="tr-TR" b="1" dirty="0"/>
              <a:t>nci maddesinin birinci fıkrası çerçevesinde devralınan kurumların </a:t>
            </a:r>
            <a:r>
              <a:rPr lang="tr-TR" b="1" u="sng" dirty="0" smtClean="0"/>
              <a:t>DEVİR TARİHİ İTİBARIYLA ÖZ SERMAYE TUTARINI GEÇMEYEN ZARARLARININ</a:t>
            </a:r>
            <a:r>
              <a:rPr lang="tr-TR" b="1" dirty="0" smtClean="0"/>
              <a:t> </a:t>
            </a:r>
            <a:r>
              <a:rPr lang="tr-TR" b="1" dirty="0"/>
              <a:t>indirilmesinde aşağıdaki şartlar ayrıca aranır: </a:t>
            </a:r>
            <a:endParaRPr lang="tr-TR" b="1" dirty="0" smtClean="0"/>
          </a:p>
          <a:p>
            <a:pPr algn="just"/>
            <a:endParaRPr lang="tr-TR" b="1" dirty="0"/>
          </a:p>
          <a:p>
            <a:pPr algn="just"/>
            <a:r>
              <a:rPr lang="tr-TR" sz="2000" b="1" dirty="0">
                <a:solidFill>
                  <a:srgbClr val="FFFF00"/>
                </a:solidFill>
              </a:rPr>
              <a:t>1) Son beş yıla ilişkin kurumlar vergisi beyannamelerinin kanunî süresinde verilmiş olması. </a:t>
            </a:r>
          </a:p>
          <a:p>
            <a:pPr algn="just"/>
            <a:r>
              <a:rPr lang="tr-TR" sz="2000" b="1" dirty="0">
                <a:solidFill>
                  <a:srgbClr val="FFFF00"/>
                </a:solidFill>
              </a:rPr>
              <a:t>2) Devralınan kurumun faaliyetine </a:t>
            </a:r>
            <a:r>
              <a:rPr lang="tr-TR" sz="2000" b="1" dirty="0" smtClean="0">
                <a:solidFill>
                  <a:srgbClr val="FFFF00"/>
                </a:solidFill>
              </a:rPr>
              <a:t>devrin meydana geldiği </a:t>
            </a:r>
            <a:r>
              <a:rPr lang="tr-TR" sz="2000" b="1" dirty="0">
                <a:solidFill>
                  <a:srgbClr val="FFFF00"/>
                </a:solidFill>
              </a:rPr>
              <a:t>hesap döneminden itibaren en az beş yıl süreyle devam edilmesi. </a:t>
            </a:r>
          </a:p>
          <a:p>
            <a:pPr algn="just"/>
            <a:r>
              <a:rPr lang="tr-TR" sz="2000" b="1" dirty="0">
                <a:solidFill>
                  <a:srgbClr val="FFFF00"/>
                </a:solidFill>
              </a:rPr>
              <a:t>Bu şartların ihlâli halinde, zarar mahsupları nedeniyle zamanında tahakkuk ettirilmeyen vergiler için vergi ziyaı doğmuş sayılır. </a:t>
            </a:r>
          </a:p>
        </p:txBody>
      </p:sp>
    </p:spTree>
    <p:extLst>
      <p:ext uri="{BB962C8B-B14F-4D97-AF65-F5344CB8AC3E}">
        <p14:creationId xmlns:p14="http://schemas.microsoft.com/office/powerpoint/2010/main" val="1888974344"/>
      </p:ext>
    </p:extLst>
  </p:cSld>
  <p:clrMapOvr>
    <a:masterClrMapping/>
  </p:clrMapOvr>
  <p:transition spd="slow">
    <p:newsflash/>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260648"/>
            <a:ext cx="10018713" cy="1752599"/>
          </a:xfrm>
        </p:spPr>
        <p:txBody>
          <a:bodyPr/>
          <a:lstStyle/>
          <a:p>
            <a:r>
              <a:rPr lang="tr-TR" b="1" dirty="0" smtClean="0">
                <a:solidFill>
                  <a:srgbClr val="FF0000"/>
                </a:solidFill>
              </a:rPr>
              <a:t>YENİ ŞİRKET ESKİ ŞİRKETİN DEVAMI</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81</a:t>
            </a:fld>
            <a:endParaRPr lang="tr-TR"/>
          </a:p>
        </p:txBody>
      </p:sp>
      <p:sp>
        <p:nvSpPr>
          <p:cNvPr id="5" name="Dolu Çerçeve 4"/>
          <p:cNvSpPr/>
          <p:nvPr/>
        </p:nvSpPr>
        <p:spPr>
          <a:xfrm>
            <a:off x="1631504" y="2013247"/>
            <a:ext cx="9595935" cy="3853884"/>
          </a:xfrm>
          <a:prstGeom prst="bevel">
            <a:avLst/>
          </a:prstGeom>
          <a:solidFill>
            <a:srgbClr val="002060"/>
          </a:solidFill>
          <a:scene3d>
            <a:camera prst="perspective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3200" b="1" dirty="0" smtClean="0"/>
              <a:t>Yeni Şirket Eski Şirketin devamı niteliğindedir.</a:t>
            </a:r>
          </a:p>
          <a:p>
            <a:pPr algn="just"/>
            <a:r>
              <a:rPr lang="tr-TR" sz="3200" b="1" dirty="0" smtClean="0"/>
              <a:t>1- Eski Şirket adına yapılması gereken işlemler yeni şirket adına yapılacaktır.</a:t>
            </a:r>
          </a:p>
          <a:p>
            <a:pPr algn="just"/>
            <a:r>
              <a:rPr lang="tr-TR" sz="3200" b="1" dirty="0" smtClean="0"/>
              <a:t>2- Hisselerin iktisap tarihi, eski şirketteki iktisap tarihi esas alınacaktı</a:t>
            </a:r>
            <a:r>
              <a:rPr lang="tr-TR" b="1" dirty="0" smtClean="0"/>
              <a:t>r.   </a:t>
            </a:r>
            <a:endParaRPr lang="tr-TR" b="1" dirty="0"/>
          </a:p>
        </p:txBody>
      </p:sp>
    </p:spTree>
    <p:extLst>
      <p:ext uri="{BB962C8B-B14F-4D97-AF65-F5344CB8AC3E}">
        <p14:creationId xmlns:p14="http://schemas.microsoft.com/office/powerpoint/2010/main" val="1968129132"/>
      </p:ext>
    </p:extLst>
  </p:cSld>
  <p:clrMapOvr>
    <a:masterClrMapping/>
  </p:clrMapOvr>
  <p:transition spd="slow">
    <p:newsflash/>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404665"/>
            <a:ext cx="10018713" cy="1152128"/>
          </a:xfrm>
        </p:spPr>
        <p:txBody>
          <a:bodyPr/>
          <a:lstStyle/>
          <a:p>
            <a:r>
              <a:rPr lang="tr-TR" b="1" dirty="0" smtClean="0">
                <a:solidFill>
                  <a:srgbClr val="FF0000"/>
                </a:solidFill>
              </a:rPr>
              <a:t>LİMİTED’DEN AŞ’YE DÖNÜŞÜM</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82</a:t>
            </a:fld>
            <a:endParaRPr lang="tr-TR"/>
          </a:p>
        </p:txBody>
      </p:sp>
      <p:sp>
        <p:nvSpPr>
          <p:cNvPr id="5" name="Katlanmış Nesne 4"/>
          <p:cNvSpPr/>
          <p:nvPr/>
        </p:nvSpPr>
        <p:spPr>
          <a:xfrm>
            <a:off x="1847528" y="2346352"/>
            <a:ext cx="4032448" cy="3240360"/>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b="1" dirty="0" smtClean="0">
                <a:solidFill>
                  <a:schemeClr val="tx1"/>
                </a:solidFill>
              </a:rPr>
              <a:t>Gerçek kişi ortağın hisse satışında, Limited Şirket hissesini iktisap ettiği tarihten itibaren  (2) tam yıl geçmiş ise doğan satış karı vergi dışı kalacaktır</a:t>
            </a:r>
            <a:r>
              <a:rPr lang="tr-TR" dirty="0" smtClean="0">
                <a:solidFill>
                  <a:schemeClr val="tx1"/>
                </a:solidFill>
              </a:rPr>
              <a:t>.</a:t>
            </a:r>
            <a:endParaRPr lang="tr-TR" dirty="0">
              <a:solidFill>
                <a:schemeClr val="tx1"/>
              </a:solidFill>
            </a:endParaRPr>
          </a:p>
        </p:txBody>
      </p:sp>
      <p:sp>
        <p:nvSpPr>
          <p:cNvPr id="6" name="Katlanmış Nesne 5"/>
          <p:cNvSpPr/>
          <p:nvPr/>
        </p:nvSpPr>
        <p:spPr>
          <a:xfrm>
            <a:off x="6493665" y="1700808"/>
            <a:ext cx="4032448" cy="4531448"/>
          </a:xfrm>
          <a:prstGeom prst="foldedCorner">
            <a:avLst/>
          </a:prstGeom>
        </p:spPr>
        <p:style>
          <a:lnRef idx="3">
            <a:schemeClr val="lt1"/>
          </a:lnRef>
          <a:fillRef idx="1">
            <a:schemeClr val="accent4"/>
          </a:fillRef>
          <a:effectRef idx="1">
            <a:schemeClr val="accent4"/>
          </a:effectRef>
          <a:fontRef idx="minor">
            <a:schemeClr val="lt1"/>
          </a:fontRef>
        </p:style>
        <p:txBody>
          <a:bodyPr rtlCol="0" anchor="ctr"/>
          <a:lstStyle/>
          <a:p>
            <a:pPr algn="just"/>
            <a:r>
              <a:rPr lang="tr-TR" sz="2800" b="1" dirty="0" smtClean="0"/>
              <a:t>Tür değişiminin tecil ve ilan edildiği tarihten itibaren, 6183 </a:t>
            </a:r>
            <a:r>
              <a:rPr lang="tr-TR" sz="2800" b="1" dirty="0" err="1" smtClean="0"/>
              <a:t>sy</a:t>
            </a:r>
            <a:r>
              <a:rPr lang="tr-TR" sz="2800" b="1" dirty="0" smtClean="0"/>
              <a:t> m.35 uyarınca şirket ortaklarının amme alacaklarından sorumluluğu ortadan kalkacaktır.</a:t>
            </a:r>
            <a:endParaRPr lang="tr-TR" dirty="0"/>
          </a:p>
        </p:txBody>
      </p:sp>
    </p:spTree>
    <p:extLst>
      <p:ext uri="{BB962C8B-B14F-4D97-AF65-F5344CB8AC3E}">
        <p14:creationId xmlns:p14="http://schemas.microsoft.com/office/powerpoint/2010/main" val="3209760062"/>
      </p:ext>
    </p:extLst>
  </p:cSld>
  <p:clrMapOvr>
    <a:masterClrMapping/>
  </p:clrMapOvr>
  <p:transition spd="slow">
    <p:newsflash/>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79546" y="116632"/>
            <a:ext cx="10018713" cy="432048"/>
          </a:xfrm>
        </p:spPr>
        <p:txBody>
          <a:bodyPr>
            <a:normAutofit fontScale="90000"/>
          </a:bodyPr>
          <a:lstStyle/>
          <a:p>
            <a:r>
              <a:rPr lang="tr-TR" b="1" dirty="0" smtClean="0">
                <a:solidFill>
                  <a:srgbClr val="FF0000"/>
                </a:solidFill>
              </a:rPr>
              <a:t>YAPILMASI GEREKENLER</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83</a:t>
            </a:fld>
            <a:endParaRPr lang="tr-TR"/>
          </a:p>
        </p:txBody>
      </p:sp>
      <p:sp>
        <p:nvSpPr>
          <p:cNvPr id="5" name="Dikey Kaydırma 4"/>
          <p:cNvSpPr/>
          <p:nvPr/>
        </p:nvSpPr>
        <p:spPr>
          <a:xfrm>
            <a:off x="1199456" y="1203648"/>
            <a:ext cx="4392488" cy="5321696"/>
          </a:xfrm>
          <a:prstGeom prst="verticalScroll">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tr-TR" b="1" dirty="0" smtClean="0"/>
              <a:t>TTK Hükümlerine göre Ticaret Sicil Yönetmeliğinde yer alan işlemlerin yerine getirilmesi gerekmektedir.</a:t>
            </a:r>
          </a:p>
          <a:p>
            <a:pPr algn="just"/>
            <a:r>
              <a:rPr lang="tr-TR" b="1" dirty="0" smtClean="0"/>
              <a:t>1- Yönetim Kurulunun karar alması,</a:t>
            </a:r>
          </a:p>
          <a:p>
            <a:pPr algn="just"/>
            <a:r>
              <a:rPr lang="tr-TR" b="1" dirty="0" smtClean="0"/>
              <a:t>2- Şirket genel kurulunun yapılması,</a:t>
            </a:r>
          </a:p>
          <a:p>
            <a:pPr algn="just"/>
            <a:r>
              <a:rPr lang="tr-TR" b="1" dirty="0" smtClean="0"/>
              <a:t>3- Mahkeme veya meslek mensubu ya da bağımsız denetçi raporu alınması,</a:t>
            </a:r>
          </a:p>
          <a:p>
            <a:pPr algn="just"/>
            <a:r>
              <a:rPr lang="tr-TR" b="1" dirty="0" smtClean="0"/>
              <a:t>4- Yeni Şirketin sözleşmesinin düzenlenmesi ve imzalanması</a:t>
            </a:r>
          </a:p>
          <a:p>
            <a:pPr algn="just"/>
            <a:r>
              <a:rPr lang="tr-TR" b="1" dirty="0"/>
              <a:t>5</a:t>
            </a:r>
            <a:r>
              <a:rPr lang="tr-TR" b="1" dirty="0" smtClean="0"/>
              <a:t>- Gerçekleştirilen işlemlerin ticaret sicilinde tescil ve ilan edilmesi.</a:t>
            </a:r>
          </a:p>
          <a:p>
            <a:pPr algn="just"/>
            <a:r>
              <a:rPr lang="tr-TR" b="1" dirty="0"/>
              <a:t>6</a:t>
            </a:r>
            <a:r>
              <a:rPr lang="tr-TR" b="1" dirty="0" smtClean="0"/>
              <a:t>- Münfesih Şirketin yevmiye ve karar defterlerinin kapanış tasdikinin yaptırılması.</a:t>
            </a:r>
          </a:p>
          <a:p>
            <a:pPr algn="ctr"/>
            <a:endParaRPr lang="tr-TR" dirty="0"/>
          </a:p>
        </p:txBody>
      </p:sp>
      <p:sp>
        <p:nvSpPr>
          <p:cNvPr id="6" name="Dikey Kaydırma 5"/>
          <p:cNvSpPr/>
          <p:nvPr/>
        </p:nvSpPr>
        <p:spPr>
          <a:xfrm>
            <a:off x="5447928" y="548680"/>
            <a:ext cx="6415135" cy="5976664"/>
          </a:xfrm>
          <a:prstGeom prst="verticalScroll">
            <a:avLst/>
          </a:prstGeom>
        </p:spPr>
        <p:style>
          <a:lnRef idx="2">
            <a:schemeClr val="dk1"/>
          </a:lnRef>
          <a:fillRef idx="1">
            <a:schemeClr val="lt1"/>
          </a:fillRef>
          <a:effectRef idx="0">
            <a:schemeClr val="dk1"/>
          </a:effectRef>
          <a:fontRef idx="minor">
            <a:schemeClr val="dk1"/>
          </a:fontRef>
        </p:style>
        <p:txBody>
          <a:bodyPr rtlCol="0" anchor="ctr"/>
          <a:lstStyle/>
          <a:p>
            <a:pPr algn="just"/>
            <a:endParaRPr lang="tr-TR" b="1" dirty="0" smtClean="0"/>
          </a:p>
          <a:p>
            <a:pPr algn="just"/>
            <a:r>
              <a:rPr lang="tr-TR" b="1" dirty="0" smtClean="0"/>
              <a:t>Vergi Kanunları Açısından;</a:t>
            </a:r>
          </a:p>
          <a:p>
            <a:pPr algn="just"/>
            <a:r>
              <a:rPr lang="tr-TR" b="1" dirty="0" smtClean="0"/>
              <a:t>1- Tür değişikliğinin Ticaret </a:t>
            </a:r>
            <a:r>
              <a:rPr lang="tr-TR" b="1" dirty="0"/>
              <a:t>Sicili Gazetesinde ilan edildiği tarihten itibaren otuz gün içinde münfesih kurumun bağlı bulunduğu vergi dairesine </a:t>
            </a:r>
            <a:r>
              <a:rPr lang="tr-TR" b="1" dirty="0" smtClean="0"/>
              <a:t>münfesih kurum adına kurumlar vergisi beyannamesinin verilmesi</a:t>
            </a:r>
          </a:p>
          <a:p>
            <a:pPr algn="just"/>
            <a:r>
              <a:rPr lang="tr-TR" b="1" dirty="0" smtClean="0"/>
              <a:t>2- Münfesih kurumun işi terk ettirilmesi, yeni kurulan şirket için işe başlama bildirimlerinin yapılması,</a:t>
            </a:r>
          </a:p>
          <a:p>
            <a:pPr algn="just"/>
            <a:r>
              <a:rPr lang="tr-TR" b="1" dirty="0" smtClean="0"/>
              <a:t>3- Yeni şirket adına defterlerin onaylatılması.</a:t>
            </a:r>
          </a:p>
          <a:p>
            <a:pPr algn="just"/>
            <a:r>
              <a:rPr lang="tr-TR" b="1" dirty="0" smtClean="0"/>
              <a:t>4- </a:t>
            </a:r>
            <a:r>
              <a:rPr lang="tr-TR" b="1" dirty="0" err="1" smtClean="0"/>
              <a:t>Kıst</a:t>
            </a:r>
            <a:r>
              <a:rPr lang="tr-TR" b="1" dirty="0" smtClean="0"/>
              <a:t> amortisman uygulanmalıdır.</a:t>
            </a:r>
          </a:p>
          <a:p>
            <a:pPr algn="just"/>
            <a:r>
              <a:rPr lang="tr-TR" b="1" dirty="0" smtClean="0"/>
              <a:t>5- </a:t>
            </a:r>
            <a:r>
              <a:rPr lang="tr-TR" b="1" dirty="0"/>
              <a:t>M</a:t>
            </a:r>
            <a:r>
              <a:rPr lang="tr-TR" b="1" dirty="0" smtClean="0"/>
              <a:t>ünfesih </a:t>
            </a:r>
            <a:r>
              <a:rPr lang="tr-TR" b="1" dirty="0"/>
              <a:t>kurumun tahakkuk etmiş ve edecek vergi borçlarını ödeyeceğini ve diğer ödevlerini yerine getireceğini münfesih </a:t>
            </a:r>
            <a:r>
              <a:rPr lang="tr-TR" b="1" dirty="0" smtClean="0"/>
              <a:t>kurum adına verilecek </a:t>
            </a:r>
            <a:r>
              <a:rPr lang="tr-TR" b="1" dirty="0"/>
              <a:t>olan kurumlar vergisi beyannamesinin ekinde vereceği bir taahhütname ile taahhüt eder. Mahallin en büyük mal memuru, bu hususta birleşilen kurumdan ayrıca teminat isteyebilir. </a:t>
            </a:r>
            <a:r>
              <a:rPr lang="tr-TR" b="1" dirty="0" smtClean="0"/>
              <a:t>, </a:t>
            </a:r>
          </a:p>
          <a:p>
            <a:pPr algn="just"/>
            <a:endParaRPr lang="tr-TR" b="1" dirty="0" smtClean="0"/>
          </a:p>
        </p:txBody>
      </p:sp>
    </p:spTree>
    <p:extLst>
      <p:ext uri="{BB962C8B-B14F-4D97-AF65-F5344CB8AC3E}">
        <p14:creationId xmlns:p14="http://schemas.microsoft.com/office/powerpoint/2010/main" val="2576814385"/>
      </p:ext>
    </p:extLst>
  </p:cSld>
  <p:clrMapOvr>
    <a:masterClrMapping/>
  </p:clrMapOvr>
  <p:transition spd="slow">
    <p:newsflash/>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rPr>
              <a:t>YAPILMASI GEREKENLER</a:t>
            </a:r>
            <a:endParaRPr lang="tr-TR" dirty="0"/>
          </a:p>
        </p:txBody>
      </p:sp>
      <p:sp>
        <p:nvSpPr>
          <p:cNvPr id="4" name="Slayt Numarası Yer Tutucusu 3"/>
          <p:cNvSpPr>
            <a:spLocks noGrp="1"/>
          </p:cNvSpPr>
          <p:nvPr>
            <p:ph type="sldNum" sz="quarter" idx="12"/>
          </p:nvPr>
        </p:nvSpPr>
        <p:spPr/>
        <p:txBody>
          <a:bodyPr/>
          <a:lstStyle/>
          <a:p>
            <a:fld id="{FD007806-E202-4D1D-9C40-9653F041FDCC}" type="slidenum">
              <a:rPr lang="tr-TR" smtClean="0"/>
              <a:pPr/>
              <a:t>84</a:t>
            </a:fld>
            <a:endParaRPr lang="tr-TR"/>
          </a:p>
        </p:txBody>
      </p:sp>
      <p:sp>
        <p:nvSpPr>
          <p:cNvPr id="5" name="Sağ Ok 4"/>
          <p:cNvSpPr/>
          <p:nvPr/>
        </p:nvSpPr>
        <p:spPr>
          <a:xfrm>
            <a:off x="1484311" y="2348880"/>
            <a:ext cx="4323657" cy="295232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solidFill>
                  <a:schemeClr val="tx1"/>
                </a:solidFill>
              </a:rPr>
              <a:t>Damga Vergisi ve Harç İstisnasından yararlanmak için</a:t>
            </a:r>
            <a:endParaRPr lang="tr-TR" sz="2800" b="1" dirty="0">
              <a:solidFill>
                <a:schemeClr val="tx1"/>
              </a:solidFill>
            </a:endParaRPr>
          </a:p>
        </p:txBody>
      </p:sp>
      <p:sp>
        <p:nvSpPr>
          <p:cNvPr id="6" name="Dolu Çerçeve 5"/>
          <p:cNvSpPr/>
          <p:nvPr/>
        </p:nvSpPr>
        <p:spPr>
          <a:xfrm>
            <a:off x="6168008" y="2438399"/>
            <a:ext cx="5335015" cy="2934817"/>
          </a:xfrm>
          <a:prstGeom prst="bevel">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tr-TR" sz="3600" b="1" dirty="0" smtClean="0"/>
              <a:t>ÖZELGE TALEP EDİLMELİDİR:</a:t>
            </a:r>
            <a:endParaRPr lang="tr-TR" sz="3600" b="1" dirty="0"/>
          </a:p>
        </p:txBody>
      </p:sp>
    </p:spTree>
    <p:extLst>
      <p:ext uri="{BB962C8B-B14F-4D97-AF65-F5344CB8AC3E}">
        <p14:creationId xmlns:p14="http://schemas.microsoft.com/office/powerpoint/2010/main" val="4054994788"/>
      </p:ext>
    </p:extLst>
  </p:cSld>
  <p:clrMapOvr>
    <a:masterClrMapping/>
  </p:clrMapOvr>
  <p:transition spd="slow">
    <p:newsflash/>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260649"/>
            <a:ext cx="10018713" cy="1008112"/>
          </a:xfrm>
        </p:spPr>
        <p:txBody>
          <a:bodyPr/>
          <a:lstStyle/>
          <a:p>
            <a:r>
              <a:rPr lang="tr-TR" dirty="0" smtClean="0">
                <a:solidFill>
                  <a:srgbClr val="FF0000"/>
                </a:solidFill>
              </a:rPr>
              <a:t>BELGE DÜZENİ</a:t>
            </a:r>
            <a:endParaRPr lang="tr-TR"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85</a:t>
            </a:fld>
            <a:endParaRPr lang="tr-TR"/>
          </a:p>
        </p:txBody>
      </p:sp>
      <p:sp>
        <p:nvSpPr>
          <p:cNvPr id="5" name="Dikey Kaydırma 4"/>
          <p:cNvSpPr/>
          <p:nvPr/>
        </p:nvSpPr>
        <p:spPr>
          <a:xfrm>
            <a:off x="695400" y="1484784"/>
            <a:ext cx="5798265" cy="4747472"/>
          </a:xfrm>
          <a:prstGeom prst="verticalScroll">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b="1" dirty="0" smtClean="0"/>
              <a:t>Devir </a:t>
            </a:r>
            <a:r>
              <a:rPr lang="tr-TR" b="1" dirty="0"/>
              <a:t>işlemlerinin tamamlanmasından sonra münfesih kuruma ait fatura ve sevk irsaliyelerinden en son kullanılanlar ile kullanılmayanların bağlı bulunulan vergi dairesine bir tutanakla tespit ettirilmesi, kullanılmamış olan belgelerde yer alan eski bilgiler okunacak şekilde üstü çizilerek eski unvanın ve vergi numarasının iptali ve yeni unvanın ve vergi numarasının kaşe ile, elle veya bilgisayarla basılarak, devir alan kurum tarafından tükeninceye kadar kullanılması mümkündür.</a:t>
            </a:r>
          </a:p>
        </p:txBody>
      </p:sp>
      <p:sp>
        <p:nvSpPr>
          <p:cNvPr id="6" name="Çerçeve 5"/>
          <p:cNvSpPr/>
          <p:nvPr/>
        </p:nvSpPr>
        <p:spPr>
          <a:xfrm>
            <a:off x="7104112" y="2013247"/>
            <a:ext cx="4398910" cy="385388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chemeClr val="tx1"/>
                </a:solidFill>
              </a:rPr>
              <a:t>ÖKC, POS , AKARYAKIT POMPALARINA İLİŞKİN CİHAZLARDA YAPILMASI GEREKEN İŞLEMLER YAPTIRILACAKTIR. </a:t>
            </a:r>
            <a:endParaRPr lang="tr-TR" sz="2400" b="1" dirty="0">
              <a:solidFill>
                <a:schemeClr val="tx1"/>
              </a:solidFill>
            </a:endParaRPr>
          </a:p>
        </p:txBody>
      </p:sp>
    </p:spTree>
    <p:extLst>
      <p:ext uri="{BB962C8B-B14F-4D97-AF65-F5344CB8AC3E}">
        <p14:creationId xmlns:p14="http://schemas.microsoft.com/office/powerpoint/2010/main" val="868215438"/>
      </p:ext>
    </p:extLst>
  </p:cSld>
  <p:clrMapOvr>
    <a:masterClrMapping/>
  </p:clrMapOvr>
  <p:transition spd="slow">
    <p:newsflash/>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188641"/>
            <a:ext cx="10018713" cy="1080120"/>
          </a:xfrm>
        </p:spPr>
        <p:txBody>
          <a:bodyPr/>
          <a:lstStyle/>
          <a:p>
            <a:r>
              <a:rPr lang="tr-TR" dirty="0" smtClean="0">
                <a:solidFill>
                  <a:srgbClr val="FF0000"/>
                </a:solidFill>
              </a:rPr>
              <a:t>KDV MUHTASAR BEYANNAMELER</a:t>
            </a:r>
            <a:endParaRPr lang="tr-TR"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86</a:t>
            </a:fld>
            <a:endParaRPr lang="tr-TR"/>
          </a:p>
        </p:txBody>
      </p:sp>
      <p:sp>
        <p:nvSpPr>
          <p:cNvPr id="5" name="Dolu Çerçeve 4"/>
          <p:cNvSpPr/>
          <p:nvPr/>
        </p:nvSpPr>
        <p:spPr>
          <a:xfrm>
            <a:off x="1484309" y="1556792"/>
            <a:ext cx="4395667" cy="4968552"/>
          </a:xfrm>
          <a:prstGeom prst="beve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2800" b="1" dirty="0" smtClean="0">
                <a:solidFill>
                  <a:schemeClr val="tx1"/>
                </a:solidFill>
              </a:rPr>
              <a:t>TÜR DEĞİŞTİRMENİN TESCİL VE İLAN EDİLDİĞİ TARİHE KADAR MÜNFESİH KURUM ADINA  KIST DÖNEM BEYANNAMELERİ VERİLECEKTİR.</a:t>
            </a:r>
            <a:endParaRPr lang="tr-TR" sz="2800" b="1" dirty="0">
              <a:solidFill>
                <a:schemeClr val="tx1"/>
              </a:solidFill>
            </a:endParaRPr>
          </a:p>
        </p:txBody>
      </p:sp>
      <p:sp>
        <p:nvSpPr>
          <p:cNvPr id="6" name="Dolu Çerçeve 5"/>
          <p:cNvSpPr/>
          <p:nvPr/>
        </p:nvSpPr>
        <p:spPr>
          <a:xfrm>
            <a:off x="6809894" y="1556792"/>
            <a:ext cx="4395667" cy="4968552"/>
          </a:xfrm>
          <a:prstGeom prst="bevel">
            <a:avLst/>
          </a:prstGeom>
          <a:solidFill>
            <a:srgbClr val="FFFF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2800" b="1" dirty="0" smtClean="0">
                <a:solidFill>
                  <a:schemeClr val="tx1"/>
                </a:solidFill>
              </a:rPr>
              <a:t>Yeni Kurulan AŞ’nin İşe Başlama Tarihinden İtibaren de KDV ve Muhtasar Beyannameler Verilecektir. </a:t>
            </a:r>
            <a:endParaRPr lang="tr-TR" sz="2800" b="1" dirty="0">
              <a:solidFill>
                <a:schemeClr val="tx1"/>
              </a:solidFill>
            </a:endParaRPr>
          </a:p>
        </p:txBody>
      </p:sp>
    </p:spTree>
    <p:extLst>
      <p:ext uri="{BB962C8B-B14F-4D97-AF65-F5344CB8AC3E}">
        <p14:creationId xmlns:p14="http://schemas.microsoft.com/office/powerpoint/2010/main" val="1660889501"/>
      </p:ext>
    </p:extLst>
  </p:cSld>
  <p:clrMapOvr>
    <a:masterClrMapping/>
  </p:clrMapOvr>
  <p:transition spd="slow">
    <p:newsflash/>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116632"/>
            <a:ext cx="10018713" cy="1752599"/>
          </a:xfrm>
        </p:spPr>
        <p:txBody>
          <a:bodyPr/>
          <a:lstStyle/>
          <a:p>
            <a:r>
              <a:rPr lang="tr-TR" b="1" dirty="0" smtClean="0">
                <a:effectLst>
                  <a:outerShdw blurRad="38100" dist="38100" dir="2700000" algn="tl">
                    <a:srgbClr val="000000">
                      <a:alpha val="43137"/>
                    </a:srgbClr>
                  </a:outerShdw>
                </a:effectLst>
              </a:rPr>
              <a:t>FORM BA VE BS</a:t>
            </a:r>
            <a:endParaRPr lang="tr-TR" b="1" dirty="0">
              <a:effectLst>
                <a:outerShdw blurRad="38100" dist="38100" dir="2700000" algn="tl">
                  <a:srgbClr val="000000">
                    <a:alpha val="43137"/>
                  </a:srgbClr>
                </a:outerShdw>
              </a:effectLst>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87</a:t>
            </a:fld>
            <a:endParaRPr lang="tr-TR"/>
          </a:p>
        </p:txBody>
      </p:sp>
      <p:sp>
        <p:nvSpPr>
          <p:cNvPr id="5" name="Akış Çizelgesi: Manyetik Disk 4"/>
          <p:cNvSpPr/>
          <p:nvPr/>
        </p:nvSpPr>
        <p:spPr>
          <a:xfrm>
            <a:off x="1484309" y="1412776"/>
            <a:ext cx="5187755" cy="5256584"/>
          </a:xfrm>
          <a:prstGeom prst="flowChartMagneticDisk">
            <a:avLst/>
          </a:prstGeom>
          <a:solidFill>
            <a:srgbClr val="FFFF00"/>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200" b="1" dirty="0">
                <a:solidFill>
                  <a:schemeClr val="tx1"/>
                </a:solidFill>
              </a:rPr>
              <a:t>N</a:t>
            </a:r>
            <a:r>
              <a:rPr lang="tr-TR" sz="2200" b="1" dirty="0" smtClean="0">
                <a:solidFill>
                  <a:schemeClr val="tx1"/>
                </a:solidFill>
              </a:rPr>
              <a:t>ev'i </a:t>
            </a:r>
            <a:r>
              <a:rPr lang="tr-TR" sz="2200" b="1" dirty="0">
                <a:solidFill>
                  <a:schemeClr val="tx1"/>
                </a:solidFill>
              </a:rPr>
              <a:t>değişikliği durumunda, devralınan kurumun devrin gerçekleştiği döneme ilişkin bildirimleri </a:t>
            </a:r>
            <a:r>
              <a:rPr lang="tr-TR" sz="2200" b="1" dirty="0">
                <a:solidFill>
                  <a:srgbClr val="FF0000"/>
                </a:solidFill>
              </a:rPr>
              <a:t>bunlar adına</a:t>
            </a:r>
            <a:r>
              <a:rPr lang="tr-TR" sz="2200" b="1" dirty="0">
                <a:solidFill>
                  <a:schemeClr val="tx1"/>
                </a:solidFill>
              </a:rPr>
              <a:t>, devir alan kurum veya 3568 sayılı Kanuna istinaden yetki almış meslek mensupları tarafından, takip eden ayın son günü akşamına kadar verilmesi gerekmektedir. </a:t>
            </a:r>
          </a:p>
        </p:txBody>
      </p:sp>
      <p:sp>
        <p:nvSpPr>
          <p:cNvPr id="6" name="Sağ Ok 5"/>
          <p:cNvSpPr/>
          <p:nvPr/>
        </p:nvSpPr>
        <p:spPr>
          <a:xfrm>
            <a:off x="7104112" y="1196752"/>
            <a:ext cx="4752528" cy="5035504"/>
          </a:xfrm>
          <a:prstGeom prst="rightArrow">
            <a:avLst/>
          </a:prstGeom>
          <a:scene3d>
            <a:camera prst="perspectiveLeft"/>
            <a:lightRig rig="threePt" dir="t"/>
          </a:scene3d>
        </p:spPr>
        <p:style>
          <a:lnRef idx="2">
            <a:schemeClr val="dk1">
              <a:shade val="50000"/>
            </a:schemeClr>
          </a:lnRef>
          <a:fillRef idx="1">
            <a:schemeClr val="dk1"/>
          </a:fillRef>
          <a:effectRef idx="0">
            <a:schemeClr val="dk1"/>
          </a:effectRef>
          <a:fontRef idx="minor">
            <a:schemeClr val="lt1"/>
          </a:fontRef>
        </p:style>
        <p:txBody>
          <a:bodyPr rtlCol="0" anchor="ctr"/>
          <a:lstStyle/>
          <a:p>
            <a:pPr algn="just"/>
            <a:r>
              <a:rPr lang="tr-TR" sz="2000" b="1" dirty="0">
                <a:effectLst>
                  <a:outerShdw blurRad="38100" dist="38100" dir="2700000" algn="tl">
                    <a:srgbClr val="000000">
                      <a:alpha val="43137"/>
                    </a:srgbClr>
                  </a:outerShdw>
                </a:effectLst>
              </a:rPr>
              <a:t>Ayrıca devir alan kurum tarafından devrin gerçekleştiği tarihten ay sonuna kadar olan dönem için, </a:t>
            </a:r>
            <a:r>
              <a:rPr lang="tr-TR" sz="2000" b="1" dirty="0" err="1">
                <a:effectLst>
                  <a:outerShdw blurRad="38100" dist="38100" dir="2700000" algn="tl">
                    <a:srgbClr val="000000">
                      <a:alpha val="43137"/>
                    </a:srgbClr>
                  </a:outerShdw>
                </a:effectLst>
              </a:rPr>
              <a:t>Ba-Bs</a:t>
            </a:r>
            <a:r>
              <a:rPr lang="tr-TR" sz="2000" b="1" dirty="0">
                <a:effectLst>
                  <a:outerShdw blurRad="38100" dist="38100" dir="2700000" algn="tl">
                    <a:srgbClr val="000000">
                      <a:alpha val="43137"/>
                    </a:srgbClr>
                  </a:outerShdw>
                </a:effectLst>
              </a:rPr>
              <a:t> bildirim formlarının aynı şekilde takip eden ayın son günü akşamına kadar bildirilmesi gerekmektedir.</a:t>
            </a:r>
          </a:p>
        </p:txBody>
      </p:sp>
    </p:spTree>
    <p:extLst>
      <p:ext uri="{BB962C8B-B14F-4D97-AF65-F5344CB8AC3E}">
        <p14:creationId xmlns:p14="http://schemas.microsoft.com/office/powerpoint/2010/main" val="3857805315"/>
      </p:ext>
    </p:extLst>
  </p:cSld>
  <p:clrMapOvr>
    <a:masterClrMapping/>
  </p:clrMapOvr>
  <p:transition spd="slow">
    <p:newsflash/>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fld id="{FD007806-E202-4D1D-9C40-9653F041FDCC}" type="slidenum">
              <a:rPr lang="tr-TR" smtClean="0"/>
              <a:pPr/>
              <a:t>88</a:t>
            </a:fld>
            <a:endParaRPr lang="tr-TR"/>
          </a:p>
        </p:txBody>
      </p:sp>
      <p:sp>
        <p:nvSpPr>
          <p:cNvPr id="4" name="3 Dikdörtgen"/>
          <p:cNvSpPr/>
          <p:nvPr/>
        </p:nvSpPr>
        <p:spPr>
          <a:xfrm>
            <a:off x="3287688" y="1988840"/>
            <a:ext cx="7488832" cy="244827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tr-TR" sz="2800" b="1" dirty="0" smtClean="0"/>
              <a:t>DEFTER </a:t>
            </a:r>
            <a:r>
              <a:rPr lang="tr-TR" sz="2800" b="1" dirty="0"/>
              <a:t>TASDİK vb. </a:t>
            </a:r>
            <a:r>
              <a:rPr lang="tr-TR" sz="2800" b="1" dirty="0" smtClean="0"/>
              <a:t>İŞLEMLER</a:t>
            </a:r>
            <a:endParaRPr lang="tr-TR" sz="2800" b="1" dirty="0"/>
          </a:p>
        </p:txBody>
      </p:sp>
    </p:spTree>
  </p:cSld>
  <p:clrMapOvr>
    <a:masterClrMapping/>
  </p:clrMapOvr>
  <p:transition spd="slow">
    <p:newsflash/>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351584" y="260648"/>
            <a:ext cx="7772400" cy="914400"/>
          </a:xfrm>
        </p:spPr>
        <p:txBody>
          <a:bodyPr>
            <a:normAutofit fontScale="90000"/>
          </a:bodyPr>
          <a:lstStyle/>
          <a:p>
            <a:r>
              <a:rPr lang="tr-TR" dirty="0" smtClean="0"/>
              <a:t/>
            </a:r>
            <a:br>
              <a:rPr lang="tr-TR" dirty="0" smtClean="0"/>
            </a:br>
            <a:r>
              <a:rPr lang="tr-TR" dirty="0" smtClean="0"/>
              <a:t>TTK ( </a:t>
            </a:r>
            <a:r>
              <a:rPr lang="tr-TR" sz="4600" dirty="0"/>
              <a:t>1 OCAK </a:t>
            </a:r>
            <a:r>
              <a:rPr lang="tr-TR" sz="4600" dirty="0" smtClean="0"/>
              <a:t>2014 </a:t>
            </a:r>
            <a:r>
              <a:rPr lang="tr-TR" sz="4600" dirty="0"/>
              <a:t>)</a:t>
            </a:r>
            <a:br>
              <a:rPr lang="tr-TR" sz="4600" dirty="0"/>
            </a:br>
            <a:endParaRPr lang="tr-TR" sz="4600" dirty="0"/>
          </a:p>
        </p:txBody>
      </p:sp>
      <p:sp>
        <p:nvSpPr>
          <p:cNvPr id="5" name="4 Slayt Numarası Yer Tutucusu"/>
          <p:cNvSpPr>
            <a:spLocks noGrp="1"/>
          </p:cNvSpPr>
          <p:nvPr>
            <p:ph type="sldNum" sz="quarter" idx="12"/>
          </p:nvPr>
        </p:nvSpPr>
        <p:spPr/>
        <p:txBody>
          <a:bodyPr/>
          <a:lstStyle/>
          <a:p>
            <a:fld id="{FD007806-E202-4D1D-9C40-9653F041FDCC}" type="slidenum">
              <a:rPr lang="tr-TR" smtClean="0"/>
              <a:pPr/>
              <a:t>89</a:t>
            </a:fld>
            <a:endParaRPr lang="tr-TR"/>
          </a:p>
        </p:txBody>
      </p:sp>
      <p:sp>
        <p:nvSpPr>
          <p:cNvPr id="4" name="2 İçerik Yer Tutucusu"/>
          <p:cNvSpPr txBox="1">
            <a:spLocks/>
          </p:cNvSpPr>
          <p:nvPr/>
        </p:nvSpPr>
        <p:spPr>
          <a:xfrm>
            <a:off x="2063552" y="1175048"/>
            <a:ext cx="8568952" cy="5500702"/>
          </a:xfrm>
          <a:prstGeom prst="horizontalScroll">
            <a:avLst/>
          </a:prstGeom>
          <a:solidFill>
            <a:schemeClr val="accent2">
              <a:lumMod val="60000"/>
              <a:lumOff val="40000"/>
            </a:schemeClr>
          </a:solidFill>
        </p:spPr>
        <p:style>
          <a:lnRef idx="1">
            <a:schemeClr val="accent5"/>
          </a:lnRef>
          <a:fillRef idx="2">
            <a:schemeClr val="accent5"/>
          </a:fillRef>
          <a:effectRef idx="1">
            <a:schemeClr val="accent5"/>
          </a:effectRef>
          <a:fontRef idx="minor">
            <a:schemeClr val="dk1"/>
          </a:fontRef>
        </p:style>
        <p:txBody>
          <a:bodyPr vert="horz" lIns="54864" tIns="91440" rtlCol="0">
            <a:normAutofit/>
          </a:bodyPr>
          <a:lstStyle/>
          <a:p>
            <a:pPr marL="438912" indent="-320040" algn="just">
              <a:buClr>
                <a:schemeClr val="accent1"/>
              </a:buClr>
              <a:buSzPct val="80000"/>
              <a:defRPr/>
            </a:pPr>
            <a:r>
              <a:rPr lang="tr-TR" sz="3200" b="1" dirty="0" smtClean="0">
                <a:solidFill>
                  <a:srgbClr val="FF0000"/>
                </a:solidFill>
              </a:rPr>
              <a:t>1- İşletme </a:t>
            </a:r>
            <a:r>
              <a:rPr lang="tr-TR" sz="3200" b="1" dirty="0">
                <a:solidFill>
                  <a:srgbClr val="FF0000"/>
                </a:solidFill>
              </a:rPr>
              <a:t>unvanının İşletmede Açıkça Yazılması </a:t>
            </a:r>
            <a:r>
              <a:rPr lang="tr-TR" sz="3200" b="1" dirty="0">
                <a:solidFill>
                  <a:schemeClr val="bg1"/>
                </a:solidFill>
              </a:rPr>
              <a:t>; (TTK, m.39</a:t>
            </a:r>
            <a:r>
              <a:rPr lang="tr-TR" sz="3200" b="1" dirty="0" smtClean="0">
                <a:solidFill>
                  <a:schemeClr val="bg1"/>
                </a:solidFill>
              </a:rPr>
              <a:t>): </a:t>
            </a:r>
            <a:r>
              <a:rPr lang="tr-TR" sz="3200" dirty="0" smtClean="0">
                <a:solidFill>
                  <a:schemeClr val="tx1"/>
                </a:solidFill>
              </a:rPr>
              <a:t>    </a:t>
            </a:r>
            <a:r>
              <a:rPr lang="tr-TR" sz="3400" b="1" dirty="0">
                <a:solidFill>
                  <a:schemeClr val="tx1">
                    <a:lumMod val="95000"/>
                    <a:lumOff val="5000"/>
                  </a:schemeClr>
                </a:solidFill>
              </a:rPr>
              <a:t>Tescil edilen ticaret unvanı</a:t>
            </a:r>
            <a:r>
              <a:rPr lang="tr-TR" sz="3400" dirty="0">
                <a:solidFill>
                  <a:schemeClr val="tx1">
                    <a:lumMod val="95000"/>
                    <a:lumOff val="5000"/>
                  </a:schemeClr>
                </a:solidFill>
              </a:rPr>
              <a:t>,</a:t>
            </a:r>
            <a:r>
              <a:rPr lang="tr-TR" sz="3400" dirty="0">
                <a:solidFill>
                  <a:schemeClr val="tx1"/>
                </a:solidFill>
              </a:rPr>
              <a:t> </a:t>
            </a:r>
            <a:r>
              <a:rPr lang="tr-TR" sz="3400" b="1" dirty="0">
                <a:solidFill>
                  <a:srgbClr val="FF0000"/>
                </a:solidFill>
              </a:rPr>
              <a:t>ticari işletmenin görülebilecek bir yerine okunaklı</a:t>
            </a:r>
            <a:r>
              <a:rPr lang="tr-TR" sz="3400" b="1" dirty="0">
                <a:solidFill>
                  <a:schemeClr val="tx1"/>
                </a:solidFill>
              </a:rPr>
              <a:t> </a:t>
            </a:r>
            <a:r>
              <a:rPr lang="tr-TR" sz="3400" b="1" dirty="0">
                <a:solidFill>
                  <a:schemeClr val="tx1">
                    <a:lumMod val="95000"/>
                    <a:lumOff val="5000"/>
                  </a:schemeClr>
                </a:solidFill>
              </a:rPr>
              <a:t>bir şekilde yazılır. </a:t>
            </a:r>
            <a:endParaRPr lang="tr-TR" sz="3400" b="1" dirty="0" smtClean="0">
              <a:solidFill>
                <a:schemeClr val="tx1">
                  <a:lumMod val="95000"/>
                  <a:lumOff val="5000"/>
                </a:schemeClr>
              </a:solidFill>
            </a:endParaRPr>
          </a:p>
          <a:p>
            <a:pPr marL="438912" indent="-320040" algn="just">
              <a:buClr>
                <a:schemeClr val="accent1"/>
              </a:buClr>
              <a:buSzPct val="80000"/>
              <a:defRPr/>
            </a:pPr>
            <a:endParaRPr lang="tr-TR" sz="3400" b="1" dirty="0">
              <a:solidFill>
                <a:schemeClr val="tx1">
                  <a:lumMod val="95000"/>
                  <a:lumOff val="5000"/>
                </a:schemeClr>
              </a:solidFill>
            </a:endParaRPr>
          </a:p>
        </p:txBody>
      </p:sp>
    </p:spTree>
  </p:cSld>
  <p:clrMapOvr>
    <a:masterClrMapping/>
  </p:clrMapOvr>
  <p:transition spd="slow">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332656"/>
            <a:ext cx="10018713" cy="1752599"/>
          </a:xfrm>
        </p:spPr>
        <p:txBody>
          <a:bodyPr>
            <a:normAutofit fontScale="90000"/>
          </a:bodyPr>
          <a:lstStyle/>
          <a:p>
            <a:r>
              <a:rPr lang="tr-TR" b="1" dirty="0" smtClean="0">
                <a:solidFill>
                  <a:srgbClr val="FF0000"/>
                </a:solidFill>
              </a:rPr>
              <a:t>KAT KARŞILIĞI İNŞAAT İŞLERİNDE ARSA SAHİBİNE VERİLEN BAĞIMSIZ BÖLÜMLERE DÜZENLENECEK FATURA BEDELİ</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9</a:t>
            </a:fld>
            <a:endParaRPr lang="tr-TR"/>
          </a:p>
        </p:txBody>
      </p:sp>
      <p:sp>
        <p:nvSpPr>
          <p:cNvPr id="5" name="Dolu Çerçeve 4"/>
          <p:cNvSpPr/>
          <p:nvPr/>
        </p:nvSpPr>
        <p:spPr>
          <a:xfrm>
            <a:off x="1919536" y="2488960"/>
            <a:ext cx="9289032" cy="3595344"/>
          </a:xfrm>
          <a:prstGeom prst="bevel">
            <a:avLst/>
          </a:prstGeom>
          <a:scene3d>
            <a:camera prst="perspectiveRight"/>
            <a:lightRig rig="threePt" dir="t"/>
          </a:scene3d>
        </p:spPr>
        <p:style>
          <a:lnRef idx="1">
            <a:schemeClr val="dk1"/>
          </a:lnRef>
          <a:fillRef idx="3">
            <a:schemeClr val="dk1"/>
          </a:fillRef>
          <a:effectRef idx="2">
            <a:schemeClr val="dk1"/>
          </a:effectRef>
          <a:fontRef idx="minor">
            <a:schemeClr val="lt1"/>
          </a:fontRef>
        </p:style>
        <p:txBody>
          <a:bodyPr rtlCol="0" anchor="ctr"/>
          <a:lstStyle/>
          <a:p>
            <a:pPr algn="ctr"/>
            <a:r>
              <a:rPr lang="tr-TR" sz="4000" b="1" dirty="0" smtClean="0">
                <a:solidFill>
                  <a:schemeClr val="bg1"/>
                </a:solidFill>
              </a:rPr>
              <a:t>EMSAL BEDEL ÜZERİNDEN FATURA DÜZENLENMELİDİR.</a:t>
            </a:r>
          </a:p>
          <a:p>
            <a:pPr algn="ctr"/>
            <a:r>
              <a:rPr lang="tr-TR" sz="4000" b="1" dirty="0" smtClean="0">
                <a:solidFill>
                  <a:schemeClr val="bg1"/>
                </a:solidFill>
              </a:rPr>
              <a:t>(</a:t>
            </a:r>
            <a:r>
              <a:rPr lang="tr-TR" sz="4000" b="1" dirty="0" smtClean="0">
                <a:solidFill>
                  <a:schemeClr val="bg1"/>
                </a:solidFill>
              </a:rPr>
              <a:t>30 no’lu KDV GT, </a:t>
            </a:r>
            <a:r>
              <a:rPr lang="tr-TR" sz="4000" b="1" dirty="0" smtClean="0">
                <a:solidFill>
                  <a:schemeClr val="bg1"/>
                </a:solidFill>
              </a:rPr>
              <a:t>özelge</a:t>
            </a:r>
            <a:r>
              <a:rPr lang="tr-TR" sz="4000" b="1" dirty="0" smtClean="0">
                <a:solidFill>
                  <a:schemeClr val="bg1"/>
                </a:solidFill>
              </a:rPr>
              <a:t>)</a:t>
            </a:r>
            <a:endParaRPr lang="tr-TR" sz="4000" b="1" dirty="0">
              <a:solidFill>
                <a:schemeClr val="bg1"/>
              </a:solidFill>
            </a:endParaRPr>
          </a:p>
        </p:txBody>
      </p:sp>
    </p:spTree>
    <p:extLst>
      <p:ext uri="{BB962C8B-B14F-4D97-AF65-F5344CB8AC3E}">
        <p14:creationId xmlns:p14="http://schemas.microsoft.com/office/powerpoint/2010/main" val="3755598648"/>
      </p:ext>
    </p:extLst>
  </p:cSld>
  <p:clrMapOvr>
    <a:masterClrMapping/>
  </p:clrMapOvr>
  <p:transition spd="slow">
    <p:newsflash/>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351584" y="260648"/>
            <a:ext cx="7772400" cy="914400"/>
          </a:xfrm>
        </p:spPr>
        <p:txBody>
          <a:bodyPr>
            <a:normAutofit fontScale="90000"/>
          </a:bodyPr>
          <a:lstStyle/>
          <a:p>
            <a:r>
              <a:rPr lang="tr-TR" dirty="0" smtClean="0"/>
              <a:t/>
            </a:r>
            <a:br>
              <a:rPr lang="tr-TR" dirty="0" smtClean="0"/>
            </a:br>
            <a:r>
              <a:rPr lang="tr-TR" b="1" dirty="0" smtClean="0">
                <a:solidFill>
                  <a:srgbClr val="FF0000"/>
                </a:solidFill>
              </a:rPr>
              <a:t>TTK </a:t>
            </a:r>
            <a:r>
              <a:rPr lang="tr-TR" i="1" dirty="0" smtClean="0">
                <a:solidFill>
                  <a:srgbClr val="FF0000"/>
                </a:solidFill>
                <a:effectLst>
                  <a:outerShdw blurRad="38100" dist="38100" dir="2700000" algn="tl">
                    <a:srgbClr val="000000">
                      <a:alpha val="43137"/>
                    </a:srgbClr>
                  </a:outerShdw>
                </a:effectLst>
              </a:rPr>
              <a:t>( </a:t>
            </a:r>
            <a:r>
              <a:rPr lang="tr-TR" sz="4600" i="1" dirty="0">
                <a:solidFill>
                  <a:srgbClr val="FF0000"/>
                </a:solidFill>
                <a:effectLst>
                  <a:outerShdw blurRad="38100" dist="38100" dir="2700000" algn="tl">
                    <a:srgbClr val="000000">
                      <a:alpha val="43137"/>
                    </a:srgbClr>
                  </a:outerShdw>
                </a:effectLst>
              </a:rPr>
              <a:t>1 OCAK </a:t>
            </a:r>
            <a:r>
              <a:rPr lang="tr-TR" sz="4600" i="1" dirty="0" smtClean="0">
                <a:solidFill>
                  <a:srgbClr val="FF0000"/>
                </a:solidFill>
                <a:effectLst>
                  <a:outerShdw blurRad="38100" dist="38100" dir="2700000" algn="tl">
                    <a:srgbClr val="000000">
                      <a:alpha val="43137"/>
                    </a:srgbClr>
                  </a:outerShdw>
                </a:effectLst>
              </a:rPr>
              <a:t>2014 </a:t>
            </a:r>
            <a:r>
              <a:rPr lang="tr-TR" sz="4600" i="1" dirty="0">
                <a:solidFill>
                  <a:srgbClr val="FF0000"/>
                </a:solidFill>
                <a:effectLst>
                  <a:outerShdw blurRad="38100" dist="38100" dir="2700000" algn="tl">
                    <a:srgbClr val="000000">
                      <a:alpha val="43137"/>
                    </a:srgbClr>
                  </a:outerShdw>
                </a:effectLst>
              </a:rPr>
              <a:t>)</a:t>
            </a:r>
            <a:br>
              <a:rPr lang="tr-TR" sz="4600" i="1" dirty="0">
                <a:solidFill>
                  <a:srgbClr val="FF0000"/>
                </a:solidFill>
                <a:effectLst>
                  <a:outerShdw blurRad="38100" dist="38100" dir="2700000" algn="tl">
                    <a:srgbClr val="000000">
                      <a:alpha val="43137"/>
                    </a:srgbClr>
                  </a:outerShdw>
                </a:effectLst>
              </a:rPr>
            </a:br>
            <a:endParaRPr lang="tr-TR" sz="4600" i="1" dirty="0">
              <a:solidFill>
                <a:srgbClr val="FF0000"/>
              </a:solidFill>
              <a:effectLst>
                <a:outerShdw blurRad="38100" dist="38100" dir="2700000" algn="tl">
                  <a:srgbClr val="000000">
                    <a:alpha val="43137"/>
                  </a:srgbClr>
                </a:outerShdw>
              </a:effectLst>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90</a:t>
            </a:fld>
            <a:endParaRPr lang="tr-TR"/>
          </a:p>
        </p:txBody>
      </p:sp>
      <p:sp>
        <p:nvSpPr>
          <p:cNvPr id="4" name="2 İçerik Yer Tutucusu"/>
          <p:cNvSpPr txBox="1">
            <a:spLocks/>
          </p:cNvSpPr>
          <p:nvPr/>
        </p:nvSpPr>
        <p:spPr>
          <a:xfrm>
            <a:off x="2063552" y="1175048"/>
            <a:ext cx="8568952" cy="5500702"/>
          </a:xfrm>
          <a:prstGeom prst="horizontalScroll">
            <a:avLst/>
          </a:prstGeom>
        </p:spPr>
        <p:style>
          <a:lnRef idx="1">
            <a:schemeClr val="accent5"/>
          </a:lnRef>
          <a:fillRef idx="1002">
            <a:schemeClr val="lt1"/>
          </a:fillRef>
          <a:effectRef idx="1">
            <a:schemeClr val="accent5"/>
          </a:effectRef>
          <a:fontRef idx="minor">
            <a:schemeClr val="dk1"/>
          </a:fontRef>
        </p:style>
        <p:txBody>
          <a:bodyPr vert="horz" lIns="54864" tIns="91440" rtlCol="0">
            <a:normAutofit fontScale="92500" lnSpcReduction="20000"/>
          </a:bodyPr>
          <a:lstStyle/>
          <a:p>
            <a:pPr marL="438912" indent="-320040" algn="just">
              <a:buClr>
                <a:schemeClr val="accent1"/>
              </a:buClr>
              <a:buSzPct val="80000"/>
              <a:defRPr/>
            </a:pPr>
            <a:r>
              <a:rPr lang="tr-TR" sz="3200" b="1" dirty="0" smtClean="0">
                <a:solidFill>
                  <a:schemeClr val="tx1"/>
                </a:solidFill>
              </a:rPr>
              <a:t>2- Ticari Belgelerde Bulunması Zorunlu Hususlar:</a:t>
            </a:r>
          </a:p>
          <a:p>
            <a:pPr marL="1490472" lvl="2" indent="-457200" algn="just">
              <a:buClr>
                <a:schemeClr val="accent1"/>
              </a:buClr>
              <a:buSzPct val="80000"/>
              <a:buFont typeface="Wingdings" panose="05000000000000000000" pitchFamily="2" charset="2"/>
              <a:buChar char="§"/>
              <a:defRPr/>
            </a:pPr>
            <a:r>
              <a:rPr lang="tr-TR" sz="3200" b="1" dirty="0">
                <a:solidFill>
                  <a:srgbClr val="FF0000"/>
                </a:solidFill>
              </a:rPr>
              <a:t>tacirin sicil </a:t>
            </a:r>
            <a:r>
              <a:rPr lang="tr-TR" sz="3200" b="1" dirty="0" smtClean="0">
                <a:solidFill>
                  <a:srgbClr val="FF0000"/>
                </a:solidFill>
              </a:rPr>
              <a:t>numarası </a:t>
            </a:r>
            <a:r>
              <a:rPr lang="tr-TR" sz="3200" b="1" i="1" dirty="0" smtClean="0">
                <a:solidFill>
                  <a:schemeClr val="tx1"/>
                </a:solidFill>
              </a:rPr>
              <a:t>(VARSA MERSİS) </a:t>
            </a:r>
            <a:endParaRPr lang="tr-TR" sz="3200" b="1" i="1" dirty="0">
              <a:solidFill>
                <a:schemeClr val="tx1"/>
              </a:solidFill>
            </a:endParaRPr>
          </a:p>
          <a:p>
            <a:pPr marL="1490472" lvl="2" indent="-457200" algn="just">
              <a:buClr>
                <a:schemeClr val="accent1"/>
              </a:buClr>
              <a:buSzPct val="80000"/>
              <a:buFont typeface="Wingdings" panose="05000000000000000000" pitchFamily="2" charset="2"/>
              <a:buChar char="§"/>
              <a:defRPr/>
            </a:pPr>
            <a:r>
              <a:rPr lang="tr-TR" sz="3200" b="1" dirty="0">
                <a:solidFill>
                  <a:srgbClr val="FF0000"/>
                </a:solidFill>
              </a:rPr>
              <a:t>ticaret unvanı, </a:t>
            </a:r>
          </a:p>
          <a:p>
            <a:pPr marL="1490472" lvl="2" indent="-457200" algn="just">
              <a:buClr>
                <a:schemeClr val="accent1"/>
              </a:buClr>
              <a:buSzPct val="80000"/>
              <a:buFont typeface="Wingdings" panose="05000000000000000000" pitchFamily="2" charset="2"/>
              <a:buChar char="§"/>
              <a:defRPr/>
            </a:pPr>
            <a:r>
              <a:rPr lang="tr-TR" sz="3200" b="1" dirty="0" smtClean="0">
                <a:solidFill>
                  <a:srgbClr val="FF0000"/>
                </a:solidFill>
              </a:rPr>
              <a:t>işletmenin merkez adresi </a:t>
            </a:r>
            <a:r>
              <a:rPr lang="tr-TR" sz="3200" b="1" dirty="0">
                <a:solidFill>
                  <a:srgbClr val="FF0000"/>
                </a:solidFill>
              </a:rPr>
              <a:t>ile </a:t>
            </a:r>
          </a:p>
          <a:p>
            <a:pPr marL="1490472" lvl="2" indent="-457200" algn="just">
              <a:buClr>
                <a:schemeClr val="accent1"/>
              </a:buClr>
              <a:buSzPct val="80000"/>
              <a:buFont typeface="Wingdings" panose="05000000000000000000" pitchFamily="2" charset="2"/>
              <a:buChar char="§"/>
              <a:defRPr/>
            </a:pPr>
            <a:r>
              <a:rPr lang="tr-TR" sz="3200" b="1" dirty="0">
                <a:solidFill>
                  <a:srgbClr val="FF0000"/>
                </a:solidFill>
              </a:rPr>
              <a:t>tacir internet sitesi </a:t>
            </a:r>
            <a:r>
              <a:rPr lang="tr-TR" sz="3200" b="1" dirty="0" smtClean="0">
                <a:solidFill>
                  <a:srgbClr val="FF0000"/>
                </a:solidFill>
              </a:rPr>
              <a:t>oluşturma yükümlülüğüne </a:t>
            </a:r>
            <a:r>
              <a:rPr lang="tr-TR" sz="3200" b="1" dirty="0">
                <a:solidFill>
                  <a:srgbClr val="FF0000"/>
                </a:solidFill>
              </a:rPr>
              <a:t>tabi ise tescil </a:t>
            </a:r>
            <a:r>
              <a:rPr lang="tr-TR" sz="3200" b="1" dirty="0" smtClean="0">
                <a:solidFill>
                  <a:srgbClr val="FF0000"/>
                </a:solidFill>
              </a:rPr>
              <a:t>edilen internet </a:t>
            </a:r>
            <a:r>
              <a:rPr lang="tr-TR" sz="3200" b="1" dirty="0">
                <a:solidFill>
                  <a:srgbClr val="FF0000"/>
                </a:solidFill>
              </a:rPr>
              <a:t>sitesinin </a:t>
            </a:r>
            <a:r>
              <a:rPr lang="tr-TR" sz="3200" b="1" dirty="0" smtClean="0">
                <a:solidFill>
                  <a:srgbClr val="FF0000"/>
                </a:solidFill>
              </a:rPr>
              <a:t>adresi. (BAĞIMSIZ DEN)</a:t>
            </a:r>
            <a:endParaRPr lang="tr-TR" sz="3200" b="1" dirty="0" smtClean="0">
              <a:solidFill>
                <a:srgbClr val="FF0000"/>
              </a:solidFill>
            </a:endParaRPr>
          </a:p>
          <a:p>
            <a:pPr marL="438912" indent="-320040" algn="just">
              <a:buClr>
                <a:schemeClr val="accent1"/>
              </a:buClr>
              <a:buSzPct val="80000"/>
              <a:defRPr/>
            </a:pPr>
            <a:r>
              <a:rPr lang="tr-TR" sz="3200" dirty="0" smtClean="0"/>
              <a:t>de gösterilmek zorundadır.</a:t>
            </a:r>
            <a:endParaRPr lang="tr-TR" sz="3200" dirty="0"/>
          </a:p>
          <a:p>
            <a:pPr marL="438912" indent="-320040" algn="just">
              <a:buClr>
                <a:schemeClr val="accent1"/>
              </a:buClr>
              <a:buSzPct val="80000"/>
              <a:defRPr/>
            </a:pPr>
            <a:endParaRPr lang="tr-TR" sz="3200" b="1" dirty="0" smtClean="0">
              <a:solidFill>
                <a:schemeClr val="tx1"/>
              </a:solidFill>
            </a:endParaRPr>
          </a:p>
          <a:p>
            <a:pPr marL="438912" indent="-320040" algn="just">
              <a:buClr>
                <a:schemeClr val="accent1"/>
              </a:buClr>
              <a:buSzPct val="80000"/>
              <a:defRPr/>
            </a:pPr>
            <a:endParaRPr lang="tr-TR" sz="3400" b="1" dirty="0" smtClean="0">
              <a:solidFill>
                <a:schemeClr val="tx1">
                  <a:lumMod val="95000"/>
                  <a:lumOff val="5000"/>
                </a:schemeClr>
              </a:solidFill>
            </a:endParaRPr>
          </a:p>
          <a:p>
            <a:pPr marL="438912" indent="-320040" algn="just">
              <a:buClr>
                <a:schemeClr val="accent1"/>
              </a:buClr>
              <a:buSzPct val="80000"/>
              <a:defRPr/>
            </a:pPr>
            <a:endParaRPr lang="tr-TR" sz="3400" b="1" dirty="0">
              <a:solidFill>
                <a:schemeClr val="tx1">
                  <a:lumMod val="95000"/>
                  <a:lumOff val="5000"/>
                </a:schemeClr>
              </a:solidFill>
            </a:endParaRPr>
          </a:p>
        </p:txBody>
      </p:sp>
    </p:spTree>
    <p:extLst>
      <p:ext uri="{BB962C8B-B14F-4D97-AF65-F5344CB8AC3E}">
        <p14:creationId xmlns:p14="http://schemas.microsoft.com/office/powerpoint/2010/main" val="2336658154"/>
      </p:ext>
    </p:extLst>
  </p:cSld>
  <p:clrMapOvr>
    <a:masterClrMapping/>
  </p:clrMapOvr>
  <p:transition spd="slow">
    <p:newsflash/>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15479" y="188640"/>
            <a:ext cx="10087543" cy="1130424"/>
          </a:xfrm>
        </p:spPr>
        <p:txBody>
          <a:bodyPr>
            <a:normAutofit fontScale="90000"/>
          </a:bodyPr>
          <a:lstStyle/>
          <a:p>
            <a:r>
              <a:rPr lang="tr-TR" dirty="0" smtClean="0"/>
              <a:t/>
            </a:r>
            <a:br>
              <a:rPr lang="tr-TR" dirty="0" smtClean="0"/>
            </a:br>
            <a:r>
              <a:rPr lang="tr-TR" b="1" dirty="0" smtClean="0">
                <a:solidFill>
                  <a:srgbClr val="FF0000"/>
                </a:solidFill>
              </a:rPr>
              <a:t>E-FATURADA BU BİLGİLER NEREDE YAZILACAKTIR?</a:t>
            </a:r>
            <a:endParaRPr lang="tr-TR" sz="4600" i="1" dirty="0">
              <a:solidFill>
                <a:srgbClr val="FF0000"/>
              </a:solidFill>
              <a:effectLst>
                <a:outerShdw blurRad="38100" dist="38100" dir="2700000" algn="tl">
                  <a:srgbClr val="000000">
                    <a:alpha val="43137"/>
                  </a:srgbClr>
                </a:outerShdw>
              </a:effectLst>
            </a:endParaRPr>
          </a:p>
        </p:txBody>
      </p:sp>
      <p:sp>
        <p:nvSpPr>
          <p:cNvPr id="5" name="4 Slayt Numarası Yer Tutucusu"/>
          <p:cNvSpPr>
            <a:spLocks noGrp="1"/>
          </p:cNvSpPr>
          <p:nvPr>
            <p:ph type="sldNum" sz="quarter" idx="12"/>
          </p:nvPr>
        </p:nvSpPr>
        <p:spPr/>
        <p:txBody>
          <a:bodyPr/>
          <a:lstStyle/>
          <a:p>
            <a:fld id="{FD007806-E202-4D1D-9C40-9653F041FDCC}" type="slidenum">
              <a:rPr lang="tr-TR" smtClean="0"/>
              <a:pPr/>
              <a:t>91</a:t>
            </a:fld>
            <a:endParaRPr lang="tr-TR"/>
          </a:p>
        </p:txBody>
      </p:sp>
      <p:sp>
        <p:nvSpPr>
          <p:cNvPr id="4" name="2 İçerik Yer Tutucusu"/>
          <p:cNvSpPr txBox="1">
            <a:spLocks/>
          </p:cNvSpPr>
          <p:nvPr/>
        </p:nvSpPr>
        <p:spPr>
          <a:xfrm>
            <a:off x="2360431" y="1700808"/>
            <a:ext cx="8568952" cy="4705116"/>
          </a:xfrm>
          <a:prstGeom prst="flowChartMagneticTape">
            <a:avLst/>
          </a:prstGeom>
          <a:solidFill>
            <a:srgbClr val="002060"/>
          </a:solidFill>
          <a:scene3d>
            <a:camera prst="perspectiveLeft"/>
            <a:lightRig rig="threePt" dir="t"/>
          </a:scene3d>
        </p:spPr>
        <p:style>
          <a:lnRef idx="1">
            <a:schemeClr val="accent5"/>
          </a:lnRef>
          <a:fillRef idx="1002">
            <a:schemeClr val="lt1"/>
          </a:fillRef>
          <a:effectRef idx="1">
            <a:schemeClr val="accent5"/>
          </a:effectRef>
          <a:fontRef idx="minor">
            <a:schemeClr val="dk1"/>
          </a:fontRef>
        </p:style>
        <p:txBody>
          <a:bodyPr vert="horz" lIns="54864" tIns="91440" rtlCol="0" anchor="ctr">
            <a:normAutofit/>
          </a:bodyPr>
          <a:lstStyle/>
          <a:p>
            <a:pPr marL="438912" indent="-320040" algn="just">
              <a:buClr>
                <a:schemeClr val="accent1"/>
              </a:buClr>
              <a:buSzPct val="80000"/>
              <a:defRPr/>
            </a:pPr>
            <a:endParaRPr lang="tr-TR" sz="3200" b="1" dirty="0" smtClean="0">
              <a:solidFill>
                <a:schemeClr val="tx1"/>
              </a:solidFill>
            </a:endParaRPr>
          </a:p>
          <a:p>
            <a:pPr marL="438912" indent="-320040" algn="just">
              <a:buClr>
                <a:schemeClr val="accent1"/>
              </a:buClr>
              <a:buSzPct val="80000"/>
              <a:defRPr/>
            </a:pPr>
            <a:endParaRPr lang="tr-TR" sz="3400" b="1" dirty="0" smtClean="0">
              <a:solidFill>
                <a:schemeClr val="bg1"/>
              </a:solidFill>
            </a:endParaRPr>
          </a:p>
          <a:p>
            <a:pPr marL="438912" indent="-320040" algn="just">
              <a:buClr>
                <a:schemeClr val="accent1"/>
              </a:buClr>
              <a:buSzPct val="80000"/>
              <a:defRPr/>
            </a:pPr>
            <a:r>
              <a:rPr lang="tr-TR" sz="3400" b="1" dirty="0" smtClean="0">
                <a:solidFill>
                  <a:schemeClr val="bg1"/>
                </a:solidFill>
              </a:rPr>
              <a:t>TTK UYARINCA BULUNMASI ZORUNLU BU BİLGİLER E-FATURADA </a:t>
            </a:r>
            <a:r>
              <a:rPr lang="tr-TR" sz="3400" b="1" u="sng" dirty="0" smtClean="0">
                <a:solidFill>
                  <a:srgbClr val="FF0000"/>
                </a:solidFill>
              </a:rPr>
              <a:t>NOTLAR BÖLÜMÜNDE</a:t>
            </a:r>
            <a:r>
              <a:rPr lang="tr-TR" sz="3400" b="1" dirty="0" smtClean="0">
                <a:solidFill>
                  <a:schemeClr val="bg1"/>
                </a:solidFill>
              </a:rPr>
              <a:t>  YAZILACAKTIR.</a:t>
            </a:r>
            <a:endParaRPr lang="tr-TR" sz="3400" b="1" dirty="0">
              <a:solidFill>
                <a:schemeClr val="bg1"/>
              </a:solidFill>
            </a:endParaRPr>
          </a:p>
        </p:txBody>
      </p:sp>
    </p:spTree>
    <p:extLst>
      <p:ext uri="{BB962C8B-B14F-4D97-AF65-F5344CB8AC3E}">
        <p14:creationId xmlns:p14="http://schemas.microsoft.com/office/powerpoint/2010/main" val="4037942080"/>
      </p:ext>
    </p:extLst>
  </p:cSld>
  <p:clrMapOvr>
    <a:masterClrMapping/>
  </p:clrMapOvr>
  <p:transition spd="slow">
    <p:newsflash/>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00731" y="266656"/>
            <a:ext cx="10018713" cy="1752599"/>
          </a:xfrm>
        </p:spPr>
        <p:txBody>
          <a:bodyPr/>
          <a:lstStyle/>
          <a:p>
            <a:r>
              <a:rPr lang="tr-TR" b="1" dirty="0" smtClean="0">
                <a:solidFill>
                  <a:srgbClr val="FF0000"/>
                </a:solidFill>
              </a:rPr>
              <a:t>ELEKTRONİK TEBLİĞ ADRESİ ALINMASI</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92</a:t>
            </a:fld>
            <a:endParaRPr lang="tr-TR"/>
          </a:p>
        </p:txBody>
      </p:sp>
      <p:sp>
        <p:nvSpPr>
          <p:cNvPr id="5" name="Dikdörtgen 4"/>
          <p:cNvSpPr/>
          <p:nvPr/>
        </p:nvSpPr>
        <p:spPr>
          <a:xfrm>
            <a:off x="2567608" y="2132856"/>
            <a:ext cx="8568952" cy="424847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dirty="0"/>
              <a:t>T</a:t>
            </a:r>
            <a:r>
              <a:rPr lang="tr-TR" sz="2800" dirty="0" smtClean="0"/>
              <a:t>ebligat </a:t>
            </a:r>
            <a:r>
              <a:rPr lang="tr-TR" sz="2800" dirty="0"/>
              <a:t>Kanunu m. 7/A-f.2 ve Elektronik Tebligat Yönetmeliği m. 7/1 uyarınca, elektronik yolla tebligat yapılması zorunlu olan şirketler şu şekilde belirlenmiştir</a:t>
            </a:r>
            <a:r>
              <a:rPr lang="tr-TR" sz="2800" dirty="0" smtClean="0"/>
              <a:t>;</a:t>
            </a:r>
          </a:p>
          <a:p>
            <a:pPr algn="just"/>
            <a:endParaRPr lang="tr-TR" sz="2800" dirty="0"/>
          </a:p>
          <a:p>
            <a:pPr algn="just">
              <a:buFont typeface="Arial" panose="020B0604020202020204" pitchFamily="34" charset="0"/>
              <a:buChar char="•"/>
            </a:pPr>
            <a:r>
              <a:rPr lang="tr-TR" sz="2800" b="1" i="1" dirty="0" smtClean="0">
                <a:solidFill>
                  <a:srgbClr val="FFFF00"/>
                </a:solidFill>
              </a:rPr>
              <a:t>Anonim </a:t>
            </a:r>
            <a:r>
              <a:rPr lang="tr-TR" sz="2800" b="1" i="1" dirty="0">
                <a:solidFill>
                  <a:srgbClr val="FFFF00"/>
                </a:solidFill>
              </a:rPr>
              <a:t>şirketler</a:t>
            </a:r>
          </a:p>
          <a:p>
            <a:pPr algn="just">
              <a:buFont typeface="Arial" panose="020B0604020202020204" pitchFamily="34" charset="0"/>
              <a:buChar char="•"/>
            </a:pPr>
            <a:r>
              <a:rPr lang="tr-TR" sz="2800" b="1" i="1" dirty="0">
                <a:solidFill>
                  <a:srgbClr val="FFFF00"/>
                </a:solidFill>
              </a:rPr>
              <a:t>Limited şirketler</a:t>
            </a:r>
          </a:p>
          <a:p>
            <a:pPr algn="just">
              <a:buFont typeface="Arial" panose="020B0604020202020204" pitchFamily="34" charset="0"/>
              <a:buChar char="•"/>
            </a:pPr>
            <a:r>
              <a:rPr lang="tr-TR" sz="2800" b="1" i="1" dirty="0">
                <a:solidFill>
                  <a:srgbClr val="FFFF00"/>
                </a:solidFill>
              </a:rPr>
              <a:t>Sermayesi paylara bölünmüş komandit </a:t>
            </a:r>
            <a:r>
              <a:rPr lang="tr-TR" sz="2800" b="1" i="1" dirty="0" smtClean="0">
                <a:solidFill>
                  <a:srgbClr val="FFFF00"/>
                </a:solidFill>
              </a:rPr>
              <a:t>şirketler</a:t>
            </a:r>
          </a:p>
          <a:p>
            <a:pPr algn="ctr">
              <a:buFont typeface="Arial" panose="020B0604020202020204" pitchFamily="34" charset="0"/>
              <a:buChar char="•"/>
            </a:pPr>
            <a:r>
              <a:rPr lang="tr-TR" sz="2800" b="1" i="1" dirty="0" smtClean="0">
                <a:solidFill>
                  <a:schemeClr val="bg1"/>
                </a:solidFill>
              </a:rPr>
              <a:t>pttkep.gov.tr</a:t>
            </a:r>
            <a:endParaRPr lang="tr-TR" sz="2800" b="1" i="1" dirty="0">
              <a:solidFill>
                <a:schemeClr val="bg1"/>
              </a:solidFill>
            </a:endParaRPr>
          </a:p>
          <a:p>
            <a:pPr algn="ctr"/>
            <a:endParaRPr lang="tr-TR" dirty="0"/>
          </a:p>
        </p:txBody>
      </p:sp>
    </p:spTree>
    <p:extLst>
      <p:ext uri="{BB962C8B-B14F-4D97-AF65-F5344CB8AC3E}">
        <p14:creationId xmlns:p14="http://schemas.microsoft.com/office/powerpoint/2010/main" val="2272975079"/>
      </p:ext>
    </p:extLst>
  </p:cSld>
  <p:clrMapOvr>
    <a:masterClrMapping/>
  </p:clrMapOvr>
  <p:transition spd="slow">
    <p:newsflash/>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31504" y="1844824"/>
            <a:ext cx="10018713" cy="4176464"/>
          </a:xfrm>
        </p:spPr>
        <p:txBody>
          <a:bodyPr>
            <a:normAutofit/>
          </a:bodyPr>
          <a:lstStyle/>
          <a:p>
            <a:pPr algn="just"/>
            <a:r>
              <a:rPr lang="en-US" sz="3200" b="1" u="sng" dirty="0"/>
              <a:t>ANONİM, LİMİTED VE SERMAYESİ PAYLARA BÖLÜNMÜŞ KOMANDİT ŞİRKETLERİN</a:t>
            </a:r>
            <a:r>
              <a:rPr lang="en-US" sz="3200" b="1" dirty="0"/>
              <a:t> TEBLİGAT ÇIKARMAYA YETKİLİ MERCİLER NEZDİNDEKİ İŞLEMLERİNDE </a:t>
            </a:r>
            <a:r>
              <a:rPr lang="en-US" sz="3200" b="1" u="sng" dirty="0"/>
              <a:t>ELEKTRONİK TEBLİGAT ADRESLERİNİ BİLDİRMELERİ ZORUNLUDUR</a:t>
            </a:r>
            <a:r>
              <a:rPr lang="en-US" sz="3200" b="1" u="sng" dirty="0" smtClean="0"/>
              <a:t>.</a:t>
            </a:r>
            <a:endParaRPr lang="tr-TR" sz="3200" b="1" u="sng" dirty="0" smtClean="0"/>
          </a:p>
          <a:p>
            <a:pPr algn="just"/>
            <a:r>
              <a:rPr lang="en-US" sz="3200" b="1" dirty="0">
                <a:solidFill>
                  <a:srgbClr val="FF0000"/>
                </a:solidFill>
              </a:rPr>
              <a:t>ELEKTRONİK YOLLA TEBLİGAT, MUHATABIN ELEKTRONİK TEBLİGAT ADRESİNE ULAŞTIĞI TARİHİ İZLEYEN </a:t>
            </a:r>
            <a:r>
              <a:rPr lang="en-US" sz="3200" b="1" i="1" dirty="0">
                <a:solidFill>
                  <a:srgbClr val="FF0000"/>
                </a:solidFill>
              </a:rPr>
              <a:t>BEŞİNCİ GÜNÜN</a:t>
            </a:r>
            <a:r>
              <a:rPr lang="en-US" sz="3200" b="1" dirty="0">
                <a:solidFill>
                  <a:srgbClr val="FF0000"/>
                </a:solidFill>
              </a:rPr>
              <a:t> SONUNDA YAPILMIŞ SAYILACAKTIR</a:t>
            </a:r>
            <a:r>
              <a:rPr lang="en-US" sz="3200" b="1" i="1" dirty="0">
                <a:solidFill>
                  <a:srgbClr val="FF0000"/>
                </a:solidFill>
              </a:rPr>
              <a:t>. </a:t>
            </a:r>
            <a:endParaRPr lang="tr-TR" sz="3200"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93</a:t>
            </a:fld>
            <a:endParaRPr lang="tr-TR"/>
          </a:p>
        </p:txBody>
      </p:sp>
    </p:spTree>
    <p:extLst>
      <p:ext uri="{BB962C8B-B14F-4D97-AF65-F5344CB8AC3E}">
        <p14:creationId xmlns:p14="http://schemas.microsoft.com/office/powerpoint/2010/main" val="367090782"/>
      </p:ext>
    </p:extLst>
  </p:cSld>
  <p:clrMapOvr>
    <a:masterClrMapping/>
  </p:clrMapOvr>
  <p:transition spd="slow">
    <p:newsflash/>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47528" y="332657"/>
            <a:ext cx="9514657" cy="1368152"/>
          </a:xfrm>
        </p:spPr>
        <p:txBody>
          <a:bodyPr/>
          <a:lstStyle/>
          <a:p>
            <a:r>
              <a:rPr lang="tr-TR" b="1" dirty="0" smtClean="0">
                <a:solidFill>
                  <a:srgbClr val="FF0000"/>
                </a:solidFill>
              </a:rPr>
              <a:t>DEFTER TASDİKLERİ </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94</a:t>
            </a:fld>
            <a:endParaRPr lang="tr-TR"/>
          </a:p>
        </p:txBody>
      </p:sp>
      <p:sp>
        <p:nvSpPr>
          <p:cNvPr id="5" name="Dolu Çerçeve 4"/>
          <p:cNvSpPr/>
          <p:nvPr/>
        </p:nvSpPr>
        <p:spPr>
          <a:xfrm>
            <a:off x="1631504" y="1700809"/>
            <a:ext cx="9946704" cy="4147446"/>
          </a:xfrm>
          <a:prstGeom prst="beve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200000"/>
              </a:lnSpc>
            </a:pPr>
            <a:r>
              <a:rPr lang="tr-TR" sz="2800" b="1" dirty="0" smtClean="0">
                <a:solidFill>
                  <a:schemeClr val="tx1"/>
                </a:solidFill>
              </a:rPr>
              <a:t>2014 yılında kullanılacak defterlerin tasdikinde hem VUK  hem de TTK hükümleri dikkate alınacaktır.</a:t>
            </a:r>
            <a:endParaRPr lang="tr-TR" sz="2800" b="1" dirty="0">
              <a:solidFill>
                <a:schemeClr val="tx1"/>
              </a:solidFill>
            </a:endParaRPr>
          </a:p>
        </p:txBody>
      </p:sp>
    </p:spTree>
    <p:extLst>
      <p:ext uri="{BB962C8B-B14F-4D97-AF65-F5344CB8AC3E}">
        <p14:creationId xmlns:p14="http://schemas.microsoft.com/office/powerpoint/2010/main" val="1319420250"/>
      </p:ext>
    </p:extLst>
  </p:cSld>
  <p:clrMapOvr>
    <a:masterClrMapping/>
  </p:clrMapOvr>
  <p:transition spd="slow">
    <p:newsflash/>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51398" y="332656"/>
            <a:ext cx="8712917" cy="1080120"/>
          </a:xfrm>
        </p:spPr>
        <p:txBody>
          <a:bodyPr/>
          <a:lstStyle/>
          <a:p>
            <a:r>
              <a:rPr lang="tr-TR" b="1" dirty="0">
                <a:solidFill>
                  <a:srgbClr val="FF0000"/>
                </a:solidFill>
              </a:rPr>
              <a:t>DEFTER TASDİKLERİ </a:t>
            </a:r>
            <a:endParaRPr lang="tr-TR" dirty="0"/>
          </a:p>
        </p:txBody>
      </p:sp>
      <p:sp>
        <p:nvSpPr>
          <p:cNvPr id="4" name="Slayt Numarası Yer Tutucusu 3"/>
          <p:cNvSpPr>
            <a:spLocks noGrp="1"/>
          </p:cNvSpPr>
          <p:nvPr>
            <p:ph type="sldNum" sz="quarter" idx="12"/>
          </p:nvPr>
        </p:nvSpPr>
        <p:spPr/>
        <p:txBody>
          <a:bodyPr/>
          <a:lstStyle/>
          <a:p>
            <a:fld id="{FD007806-E202-4D1D-9C40-9653F041FDCC}" type="slidenum">
              <a:rPr lang="tr-TR" smtClean="0"/>
              <a:pPr/>
              <a:t>95</a:t>
            </a:fld>
            <a:endParaRPr lang="tr-TR"/>
          </a:p>
        </p:txBody>
      </p:sp>
      <p:sp>
        <p:nvSpPr>
          <p:cNvPr id="5" name="Akış Çizelgesi: Manyetik Disk 4"/>
          <p:cNvSpPr/>
          <p:nvPr/>
        </p:nvSpPr>
        <p:spPr>
          <a:xfrm>
            <a:off x="2063552" y="1700808"/>
            <a:ext cx="9001000" cy="3960440"/>
          </a:xfrm>
          <a:prstGeom prst="flowChartMagneticDisk">
            <a:avLst/>
          </a:prstGeom>
          <a:solidFill>
            <a:srgbClr val="FFFF00"/>
          </a:solidFill>
          <a:ln w="3810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sz="3600" b="1" dirty="0" smtClean="0"/>
              <a:t>2014 YILINDA KULLANILACAK DEFTERLER İÇİN TİCARET SİCİL TASDİKNAMESİ ALINARAK NOTERE   İBRAZ EDİLMESİ GEREKMEKTEDİR.</a:t>
            </a:r>
            <a:endParaRPr lang="tr-TR" sz="3600" b="1" dirty="0"/>
          </a:p>
        </p:txBody>
      </p:sp>
    </p:spTree>
    <p:extLst>
      <p:ext uri="{BB962C8B-B14F-4D97-AF65-F5344CB8AC3E}">
        <p14:creationId xmlns:p14="http://schemas.microsoft.com/office/powerpoint/2010/main" val="1391020003"/>
      </p:ext>
    </p:extLst>
  </p:cSld>
  <p:clrMapOvr>
    <a:masterClrMapping/>
  </p:clrMapOvr>
  <p:transition spd="slow">
    <p:newsflash/>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116632"/>
            <a:ext cx="10018713" cy="792088"/>
          </a:xfrm>
        </p:spPr>
        <p:txBody>
          <a:bodyPr/>
          <a:lstStyle/>
          <a:p>
            <a:r>
              <a:rPr lang="tr-TR" b="1" dirty="0" smtClean="0">
                <a:solidFill>
                  <a:srgbClr val="FF0000"/>
                </a:solidFill>
              </a:rPr>
              <a:t>TASDİKİ ZORUNLU DEFTERLER</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96</a:t>
            </a:fld>
            <a:endParaRPr lang="tr-TR"/>
          </a:p>
        </p:txBody>
      </p:sp>
      <p:graphicFrame>
        <p:nvGraphicFramePr>
          <p:cNvPr id="9" name="Tablo 8"/>
          <p:cNvGraphicFramePr>
            <a:graphicFrameLocks noGrp="1"/>
          </p:cNvGraphicFramePr>
          <p:nvPr>
            <p:extLst>
              <p:ext uri="{D42A27DB-BD31-4B8C-83A1-F6EECF244321}">
                <p14:modId xmlns:p14="http://schemas.microsoft.com/office/powerpoint/2010/main" val="1744895661"/>
              </p:ext>
            </p:extLst>
          </p:nvPr>
        </p:nvGraphicFramePr>
        <p:xfrm>
          <a:off x="1846784" y="908720"/>
          <a:ext cx="9655495" cy="5975122"/>
        </p:xfrm>
        <a:graphic>
          <a:graphicData uri="http://schemas.openxmlformats.org/drawingml/2006/table">
            <a:tbl>
              <a:tblPr firstRow="1" bandRow="1">
                <a:tableStyleId>{7E9639D4-E3E2-4D34-9284-5A2195B3D0D7}</a:tableStyleId>
              </a:tblPr>
              <a:tblGrid>
                <a:gridCol w="4646138"/>
                <a:gridCol w="5009357"/>
              </a:tblGrid>
              <a:tr h="580162">
                <a:tc>
                  <a:txBody>
                    <a:bodyPr/>
                    <a:lstStyle/>
                    <a:p>
                      <a:pPr algn="ctr">
                        <a:lnSpc>
                          <a:spcPts val="1400"/>
                        </a:lnSpc>
                        <a:spcAft>
                          <a:spcPts val="0"/>
                        </a:spcAft>
                      </a:pPr>
                      <a:r>
                        <a:rPr lang="tr-TR" sz="2400" dirty="0">
                          <a:effectLst/>
                        </a:rPr>
                        <a:t> </a:t>
                      </a:r>
                    </a:p>
                    <a:p>
                      <a:pPr algn="ctr">
                        <a:lnSpc>
                          <a:spcPts val="1400"/>
                        </a:lnSpc>
                        <a:spcAft>
                          <a:spcPts val="0"/>
                        </a:spcAft>
                      </a:pPr>
                      <a:r>
                        <a:rPr lang="tr-TR" sz="2400" dirty="0">
                          <a:effectLst/>
                        </a:rPr>
                        <a:t>Türk Ticaret Kanunu</a:t>
                      </a:r>
                      <a:endParaRPr lang="tr-TR" sz="2400" dirty="0">
                        <a:solidFill>
                          <a:srgbClr val="FF0000"/>
                        </a:solidFill>
                        <a:effectLst/>
                        <a:latin typeface="+mj-lt"/>
                        <a:ea typeface="Times New Roman" panose="02020603050405020304" pitchFamily="18" charset="0"/>
                      </a:endParaRPr>
                    </a:p>
                  </a:txBody>
                  <a:tcPr marL="68580" marR="68580" marT="0" marB="0"/>
                </a:tc>
                <a:tc>
                  <a:txBody>
                    <a:bodyPr/>
                    <a:lstStyle/>
                    <a:p>
                      <a:pPr algn="ctr">
                        <a:lnSpc>
                          <a:spcPts val="1400"/>
                        </a:lnSpc>
                        <a:spcAft>
                          <a:spcPts val="0"/>
                        </a:spcAft>
                      </a:pPr>
                      <a:r>
                        <a:rPr lang="tr-TR" sz="2400" dirty="0">
                          <a:effectLst/>
                        </a:rPr>
                        <a:t> </a:t>
                      </a:r>
                    </a:p>
                    <a:p>
                      <a:pPr algn="ctr">
                        <a:lnSpc>
                          <a:spcPts val="1400"/>
                        </a:lnSpc>
                        <a:spcAft>
                          <a:spcPts val="0"/>
                        </a:spcAft>
                      </a:pPr>
                      <a:r>
                        <a:rPr lang="tr-TR" sz="2400" dirty="0">
                          <a:effectLst/>
                        </a:rPr>
                        <a:t>Vergi Usul Kanunu</a:t>
                      </a:r>
                      <a:endParaRPr lang="tr-TR" sz="2400" dirty="0">
                        <a:solidFill>
                          <a:srgbClr val="FF0000"/>
                        </a:solidFill>
                        <a:effectLst/>
                        <a:latin typeface="+mj-lt"/>
                        <a:ea typeface="Times New Roman" panose="02020603050405020304" pitchFamily="18" charset="0"/>
                      </a:endParaRPr>
                    </a:p>
                  </a:txBody>
                  <a:tcPr marL="68580" marR="68580" marT="0" marB="0"/>
                </a:tc>
              </a:tr>
              <a:tr h="4820438">
                <a:tc>
                  <a:txBody>
                    <a:bodyPr/>
                    <a:lstStyle/>
                    <a:p>
                      <a:pPr>
                        <a:lnSpc>
                          <a:spcPct val="150000"/>
                        </a:lnSpc>
                        <a:spcAft>
                          <a:spcPts val="0"/>
                        </a:spcAft>
                      </a:pPr>
                      <a:r>
                        <a:rPr lang="tr-TR" sz="1100" dirty="0">
                          <a:effectLst/>
                        </a:rPr>
                        <a:t> </a:t>
                      </a:r>
                      <a:endParaRPr lang="tr-TR" sz="1000" dirty="0">
                        <a:effectLst/>
                      </a:endParaRPr>
                    </a:p>
                    <a:p>
                      <a:pPr marL="342900" lvl="0" indent="-342900" algn="just">
                        <a:lnSpc>
                          <a:spcPct val="150000"/>
                        </a:lnSpc>
                        <a:spcAft>
                          <a:spcPts val="0"/>
                        </a:spcAft>
                        <a:buFont typeface="+mj-lt"/>
                        <a:buAutoNum type="arabicPeriod"/>
                      </a:pPr>
                      <a:r>
                        <a:rPr lang="tr-TR" sz="2400" dirty="0">
                          <a:effectLst/>
                        </a:rPr>
                        <a:t>Yevmiye defteri, </a:t>
                      </a:r>
                    </a:p>
                    <a:p>
                      <a:pPr marL="342900" lvl="0" indent="-342900" algn="just">
                        <a:lnSpc>
                          <a:spcPct val="150000"/>
                        </a:lnSpc>
                        <a:spcAft>
                          <a:spcPts val="0"/>
                        </a:spcAft>
                        <a:buFont typeface="+mj-lt"/>
                        <a:buAutoNum type="arabicPeriod"/>
                      </a:pPr>
                      <a:r>
                        <a:rPr lang="tr-TR" sz="2400" dirty="0">
                          <a:effectLst/>
                        </a:rPr>
                        <a:t>Defteri kebir,</a:t>
                      </a:r>
                    </a:p>
                    <a:p>
                      <a:pPr marL="342900" lvl="0" indent="-342900" algn="just">
                        <a:lnSpc>
                          <a:spcPct val="150000"/>
                        </a:lnSpc>
                        <a:spcAft>
                          <a:spcPts val="0"/>
                        </a:spcAft>
                        <a:buFont typeface="+mj-lt"/>
                        <a:buAutoNum type="arabicPeriod"/>
                      </a:pPr>
                      <a:r>
                        <a:rPr lang="tr-TR" sz="2400" dirty="0">
                          <a:effectLst/>
                        </a:rPr>
                        <a:t>Envanter defteri, </a:t>
                      </a:r>
                    </a:p>
                    <a:p>
                      <a:pPr marL="342900" lvl="0" indent="-342900" algn="just">
                        <a:lnSpc>
                          <a:spcPct val="150000"/>
                        </a:lnSpc>
                        <a:spcAft>
                          <a:spcPts val="0"/>
                        </a:spcAft>
                        <a:buFont typeface="+mj-lt"/>
                        <a:buAutoNum type="arabicPeriod"/>
                      </a:pPr>
                      <a:r>
                        <a:rPr lang="tr-TR" sz="2400" dirty="0">
                          <a:effectLst/>
                        </a:rPr>
                        <a:t>Pay defteri,</a:t>
                      </a:r>
                    </a:p>
                    <a:p>
                      <a:pPr marL="342900" lvl="0" indent="-342900" algn="just">
                        <a:lnSpc>
                          <a:spcPct val="150000"/>
                        </a:lnSpc>
                        <a:spcAft>
                          <a:spcPts val="0"/>
                        </a:spcAft>
                        <a:buFont typeface="+mj-lt"/>
                        <a:buAutoNum type="arabicPeriod"/>
                      </a:pPr>
                      <a:r>
                        <a:rPr lang="tr-TR" sz="2400" dirty="0">
                          <a:effectLst/>
                        </a:rPr>
                        <a:t>Yönetim kurulu karar defteri </a:t>
                      </a:r>
                    </a:p>
                    <a:p>
                      <a:pPr marL="342900" lvl="0" indent="-342900" algn="just">
                        <a:lnSpc>
                          <a:spcPct val="150000"/>
                        </a:lnSpc>
                        <a:spcAft>
                          <a:spcPts val="0"/>
                        </a:spcAft>
                        <a:buFont typeface="+mj-lt"/>
                        <a:buAutoNum type="arabicPeriod"/>
                      </a:pPr>
                      <a:r>
                        <a:rPr lang="tr-TR" sz="2400" dirty="0">
                          <a:effectLst/>
                        </a:rPr>
                        <a:t>Genel kurul toplantı ve müzakere defteri </a:t>
                      </a:r>
                    </a:p>
                    <a:p>
                      <a:pPr marL="342900" lvl="0" indent="-342900" algn="just">
                        <a:lnSpc>
                          <a:spcPct val="150000"/>
                        </a:lnSpc>
                        <a:spcAft>
                          <a:spcPts val="0"/>
                        </a:spcAft>
                        <a:buFont typeface="+mj-lt"/>
                        <a:buAutoNum type="arabicPeriod"/>
                      </a:pPr>
                      <a:r>
                        <a:rPr lang="tr-TR" sz="2400" dirty="0">
                          <a:effectLst/>
                        </a:rPr>
                        <a:t>Müdürler kurulu defteri </a:t>
                      </a:r>
                    </a:p>
                    <a:p>
                      <a:pPr algn="just">
                        <a:lnSpc>
                          <a:spcPct val="150000"/>
                        </a:lnSpc>
                        <a:spcAft>
                          <a:spcPts val="0"/>
                        </a:spcAft>
                      </a:pPr>
                      <a:r>
                        <a:rPr lang="tr-TR" sz="1100" dirty="0">
                          <a:effectLst/>
                        </a:rPr>
                        <a:t> </a:t>
                      </a:r>
                      <a:endParaRPr lang="tr-TR" sz="1000" dirty="0">
                        <a:effectLst/>
                      </a:endParaRPr>
                    </a:p>
                    <a:p>
                      <a:pPr algn="just">
                        <a:lnSpc>
                          <a:spcPct val="150000"/>
                        </a:lnSpc>
                        <a:spcAft>
                          <a:spcPts val="0"/>
                        </a:spcAft>
                      </a:pPr>
                      <a:r>
                        <a:rPr lang="tr-TR" sz="1100" dirty="0">
                          <a:effectLst/>
                        </a:rPr>
                        <a:t> </a:t>
                      </a:r>
                      <a:endParaRPr lang="tr-TR" sz="1000" dirty="0">
                        <a:effectLst/>
                      </a:endParaRPr>
                    </a:p>
                    <a:p>
                      <a:pPr algn="just">
                        <a:lnSpc>
                          <a:spcPct val="150000"/>
                        </a:lnSpc>
                        <a:spcAft>
                          <a:spcPts val="0"/>
                        </a:spcAft>
                      </a:pPr>
                      <a:r>
                        <a:rPr lang="tr-TR" sz="1100" dirty="0">
                          <a:effectLst/>
                        </a:rPr>
                        <a:t> </a:t>
                      </a:r>
                      <a:endParaRPr lang="tr-TR" sz="1000" dirty="0">
                        <a:effectLst/>
                        <a:latin typeface="+mn-lt"/>
                        <a:ea typeface="Times New Roman" panose="02020603050405020304" pitchFamily="18" charset="0"/>
                      </a:endParaRPr>
                    </a:p>
                  </a:txBody>
                  <a:tcPr marL="68580" marR="68580" marT="0" marB="0"/>
                </a:tc>
                <a:tc>
                  <a:txBody>
                    <a:bodyPr/>
                    <a:lstStyle/>
                    <a:p>
                      <a:pPr marL="342900" lvl="0" indent="-342900" algn="just">
                        <a:lnSpc>
                          <a:spcPct val="150000"/>
                        </a:lnSpc>
                        <a:spcAft>
                          <a:spcPts val="0"/>
                        </a:spcAft>
                        <a:buFont typeface="+mj-lt"/>
                        <a:buAutoNum type="arabicPeriod"/>
                      </a:pPr>
                      <a:r>
                        <a:rPr lang="tr-TR" sz="2000" dirty="0">
                          <a:effectLst/>
                        </a:rPr>
                        <a:t>Yevmiye defteri </a:t>
                      </a:r>
                    </a:p>
                    <a:p>
                      <a:pPr marL="342900" lvl="0" indent="-342900" algn="just">
                        <a:lnSpc>
                          <a:spcPct val="150000"/>
                        </a:lnSpc>
                        <a:spcAft>
                          <a:spcPts val="0"/>
                        </a:spcAft>
                        <a:buFont typeface="+mj-lt"/>
                        <a:buAutoNum type="arabicPeriod"/>
                      </a:pPr>
                      <a:r>
                        <a:rPr lang="tr-TR" sz="2000" dirty="0">
                          <a:effectLst/>
                        </a:rPr>
                        <a:t>Envanter defterleri; </a:t>
                      </a:r>
                    </a:p>
                    <a:p>
                      <a:pPr marL="342900" lvl="0" indent="-342900" algn="just">
                        <a:lnSpc>
                          <a:spcPct val="150000"/>
                        </a:lnSpc>
                        <a:spcAft>
                          <a:spcPts val="0"/>
                        </a:spcAft>
                        <a:buFont typeface="+mj-lt"/>
                        <a:buAutoNum type="arabicPeriod"/>
                      </a:pPr>
                      <a:r>
                        <a:rPr lang="tr-TR" sz="2000" dirty="0">
                          <a:effectLst/>
                        </a:rPr>
                        <a:t>İşletme defteri</a:t>
                      </a:r>
                    </a:p>
                    <a:p>
                      <a:pPr marL="342900" lvl="0" indent="-342900" algn="just">
                        <a:lnSpc>
                          <a:spcPct val="150000"/>
                        </a:lnSpc>
                        <a:spcAft>
                          <a:spcPts val="0"/>
                        </a:spcAft>
                        <a:buFont typeface="+mj-lt"/>
                        <a:buAutoNum type="arabicPeriod"/>
                      </a:pPr>
                      <a:r>
                        <a:rPr lang="tr-TR" sz="2000" dirty="0">
                          <a:effectLst/>
                        </a:rPr>
                        <a:t>Çiftçi işletme defteri;</a:t>
                      </a:r>
                    </a:p>
                    <a:p>
                      <a:pPr marL="457200" indent="0" algn="just">
                        <a:lnSpc>
                          <a:spcPct val="150000"/>
                        </a:lnSpc>
                        <a:spcAft>
                          <a:spcPts val="0"/>
                        </a:spcAft>
                        <a:buFont typeface="+mj-lt"/>
                        <a:buNone/>
                      </a:pPr>
                      <a:r>
                        <a:rPr lang="tr-TR" sz="2000" dirty="0">
                          <a:effectLst/>
                        </a:rPr>
                        <a:t>---- </a:t>
                      </a:r>
                    </a:p>
                    <a:p>
                      <a:pPr marL="0" lvl="0" indent="0" algn="just">
                        <a:lnSpc>
                          <a:spcPct val="150000"/>
                        </a:lnSpc>
                        <a:spcAft>
                          <a:spcPts val="0"/>
                        </a:spcAft>
                        <a:buFont typeface="+mj-lt"/>
                        <a:buNone/>
                      </a:pPr>
                      <a:r>
                        <a:rPr lang="tr-TR" sz="2000" dirty="0" smtClean="0">
                          <a:effectLst/>
                        </a:rPr>
                        <a:t>5 . İmalat </a:t>
                      </a:r>
                      <a:r>
                        <a:rPr lang="tr-TR" sz="2000" dirty="0">
                          <a:effectLst/>
                        </a:rPr>
                        <a:t>ve İstihsal Vergisi defterleri; </a:t>
                      </a:r>
                      <a:endParaRPr lang="tr-TR" sz="2000" dirty="0" smtClean="0">
                        <a:effectLst/>
                      </a:endParaRPr>
                    </a:p>
                    <a:p>
                      <a:pPr marL="0" lvl="0" indent="0" algn="just">
                        <a:lnSpc>
                          <a:spcPct val="150000"/>
                        </a:lnSpc>
                        <a:spcAft>
                          <a:spcPts val="0"/>
                        </a:spcAft>
                        <a:buFont typeface="+mj-lt"/>
                        <a:buNone/>
                      </a:pPr>
                      <a:r>
                        <a:rPr lang="tr-TR" sz="2000" dirty="0" smtClean="0">
                          <a:effectLst/>
                        </a:rPr>
                        <a:t>(</a:t>
                      </a:r>
                      <a:r>
                        <a:rPr lang="tr-TR" sz="2000" dirty="0">
                          <a:effectLst/>
                        </a:rPr>
                        <a:t>Basit İstihsal Vergisi defteri dahil) </a:t>
                      </a:r>
                      <a:endParaRPr lang="tr-TR" sz="2000" dirty="0" smtClean="0">
                        <a:effectLst/>
                      </a:endParaRPr>
                    </a:p>
                    <a:p>
                      <a:pPr marL="0" lvl="0" indent="0" algn="just">
                        <a:lnSpc>
                          <a:spcPct val="150000"/>
                        </a:lnSpc>
                        <a:spcAft>
                          <a:spcPts val="0"/>
                        </a:spcAft>
                        <a:buFont typeface="+mj-lt"/>
                        <a:buNone/>
                      </a:pPr>
                      <a:r>
                        <a:rPr lang="tr-TR" sz="2000" dirty="0" smtClean="0">
                          <a:effectLst/>
                        </a:rPr>
                        <a:t>6.</a:t>
                      </a:r>
                      <a:r>
                        <a:rPr lang="tr-TR" sz="2000" baseline="0" dirty="0" smtClean="0">
                          <a:effectLst/>
                        </a:rPr>
                        <a:t> </a:t>
                      </a:r>
                      <a:r>
                        <a:rPr lang="tr-TR" sz="2000" dirty="0" smtClean="0">
                          <a:effectLst/>
                        </a:rPr>
                        <a:t>Nakliyat </a:t>
                      </a:r>
                      <a:r>
                        <a:rPr lang="tr-TR" sz="2000" dirty="0">
                          <a:effectLst/>
                        </a:rPr>
                        <a:t>Vergisi defteri; </a:t>
                      </a:r>
                    </a:p>
                    <a:p>
                      <a:pPr marL="0" lvl="0" indent="0" algn="just">
                        <a:lnSpc>
                          <a:spcPct val="150000"/>
                        </a:lnSpc>
                        <a:spcAft>
                          <a:spcPts val="0"/>
                        </a:spcAft>
                        <a:buFont typeface="+mj-lt"/>
                        <a:buNone/>
                      </a:pPr>
                      <a:r>
                        <a:rPr lang="tr-TR" sz="2000" dirty="0">
                          <a:effectLst/>
                        </a:rPr>
                        <a:t>Yabancı nakliyat kurumlarının hasılat defteri; </a:t>
                      </a:r>
                    </a:p>
                    <a:p>
                      <a:pPr marL="0" lvl="0" indent="0" algn="just">
                        <a:lnSpc>
                          <a:spcPct val="150000"/>
                        </a:lnSpc>
                        <a:spcAft>
                          <a:spcPts val="0"/>
                        </a:spcAft>
                        <a:buFont typeface="+mj-lt"/>
                        <a:buNone/>
                      </a:pPr>
                      <a:r>
                        <a:rPr lang="tr-TR" sz="2000" dirty="0">
                          <a:effectLst/>
                        </a:rPr>
                        <a:t>Serbest meslek kazanç defteri; </a:t>
                      </a:r>
                    </a:p>
                    <a:p>
                      <a:pPr marL="0" lvl="0" indent="0" algn="just">
                        <a:lnSpc>
                          <a:spcPct val="150000"/>
                        </a:lnSpc>
                        <a:spcAft>
                          <a:spcPts val="0"/>
                        </a:spcAft>
                        <a:buFont typeface="+mj-lt"/>
                        <a:buNone/>
                      </a:pPr>
                      <a:r>
                        <a:rPr lang="tr-TR" sz="2000" dirty="0">
                          <a:effectLst/>
                        </a:rPr>
                        <a:t>Bu defterler  yerine kullanılacak olan defterler </a:t>
                      </a:r>
                    </a:p>
                    <a:p>
                      <a:pPr>
                        <a:lnSpc>
                          <a:spcPct val="150000"/>
                        </a:lnSpc>
                        <a:spcAft>
                          <a:spcPts val="0"/>
                        </a:spcAft>
                      </a:pPr>
                      <a:r>
                        <a:rPr lang="tr-TR" sz="1100" dirty="0">
                          <a:effectLst/>
                        </a:rPr>
                        <a:t> </a:t>
                      </a:r>
                      <a:endParaRPr lang="tr-TR" sz="1000" dirty="0">
                        <a:effectLst/>
                        <a:latin typeface="+mn-lt"/>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073936074"/>
      </p:ext>
    </p:extLst>
  </p:cSld>
  <p:clrMapOvr>
    <a:masterClrMapping/>
  </p:clrMapOvr>
  <p:transition spd="slow">
    <p:newsflash/>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332656"/>
            <a:ext cx="10018713" cy="943000"/>
          </a:xfrm>
        </p:spPr>
        <p:txBody>
          <a:bodyPr/>
          <a:lstStyle/>
          <a:p>
            <a:r>
              <a:rPr lang="tr-TR" b="1" dirty="0" smtClean="0">
                <a:solidFill>
                  <a:srgbClr val="FF0000"/>
                </a:solidFill>
              </a:rPr>
              <a:t>DAMGA VERGİSİ DEFTERİ</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97</a:t>
            </a:fld>
            <a:endParaRPr lang="tr-TR"/>
          </a:p>
        </p:txBody>
      </p:sp>
      <p:sp>
        <p:nvSpPr>
          <p:cNvPr id="5" name="Yatay Kaydırma 4"/>
          <p:cNvSpPr/>
          <p:nvPr/>
        </p:nvSpPr>
        <p:spPr>
          <a:xfrm>
            <a:off x="1847528" y="1275656"/>
            <a:ext cx="9379911" cy="5321696"/>
          </a:xfrm>
          <a:prstGeom prst="horizontalScroll">
            <a:avLst/>
          </a:prstGeom>
          <a:solidFill>
            <a:schemeClr val="accent6">
              <a:lumMod val="75000"/>
            </a:schemeClr>
          </a:solidFill>
          <a:scene3d>
            <a:camera prst="obliqueTop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spcAft>
                <a:spcPts val="0"/>
              </a:spcAft>
            </a:pPr>
            <a:r>
              <a:rPr lang="tr-TR" sz="2400" b="1" dirty="0">
                <a:latin typeface="Times New Roman" panose="02020603050405020304" pitchFamily="18" charset="0"/>
                <a:ea typeface="ヒラギノ明朝 Pro W3"/>
                <a:cs typeface="Times New Roman" panose="02020603050405020304" pitchFamily="18" charset="0"/>
              </a:rPr>
              <a:t>Damga Resmi Kanununa g</a:t>
            </a:r>
            <a:r>
              <a:rPr lang="tr-TR" sz="2400" b="1" dirty="0">
                <a:latin typeface="Times" panose="02020603050405020304" pitchFamily="18" charset="0"/>
                <a:ea typeface="ヒラギノ明朝 Pro W3"/>
                <a:cs typeface="Times New Roman" panose="02020603050405020304" pitchFamily="18" charset="0"/>
              </a:rPr>
              <a:t>ö</a:t>
            </a:r>
            <a:r>
              <a:rPr lang="tr-TR" sz="2400" b="1" dirty="0">
                <a:latin typeface="Times New Roman" panose="02020603050405020304" pitchFamily="18" charset="0"/>
                <a:ea typeface="ヒラギノ明朝 Pro W3"/>
                <a:cs typeface="Times New Roman" panose="02020603050405020304" pitchFamily="18" charset="0"/>
              </a:rPr>
              <a:t>re yolcu bileti </a:t>
            </a:r>
            <a:r>
              <a:rPr lang="tr-TR" sz="2400" b="1" dirty="0">
                <a:latin typeface="Times" panose="02020603050405020304" pitchFamily="18" charset="0"/>
                <a:ea typeface="ヒラギノ明朝 Pro W3"/>
                <a:cs typeface="Times New Roman" panose="02020603050405020304" pitchFamily="18" charset="0"/>
              </a:rPr>
              <a:t>ü</a:t>
            </a:r>
            <a:r>
              <a:rPr lang="tr-TR" sz="2400" b="1" dirty="0">
                <a:latin typeface="Times New Roman" panose="02020603050405020304" pitchFamily="18" charset="0"/>
                <a:ea typeface="ヒラギノ明朝 Pro W3"/>
                <a:cs typeface="Times New Roman" panose="02020603050405020304" pitchFamily="18" charset="0"/>
              </a:rPr>
              <a:t>cretleri, sigorta primleri ve ilan </a:t>
            </a:r>
            <a:r>
              <a:rPr lang="tr-TR" sz="2400" b="1" dirty="0">
                <a:latin typeface="Times" panose="02020603050405020304" pitchFamily="18" charset="0"/>
                <a:ea typeface="ヒラギノ明朝 Pro W3"/>
                <a:cs typeface="Times New Roman" panose="02020603050405020304" pitchFamily="18" charset="0"/>
              </a:rPr>
              <a:t>ü</a:t>
            </a:r>
            <a:r>
              <a:rPr lang="tr-TR" sz="2400" b="1" dirty="0">
                <a:latin typeface="Times New Roman" panose="02020603050405020304" pitchFamily="18" charset="0"/>
                <a:ea typeface="ヒラギノ明朝 Pro W3"/>
                <a:cs typeface="Times New Roman" panose="02020603050405020304" pitchFamily="18" charset="0"/>
              </a:rPr>
              <a:t>cretleri gibi mevzular </a:t>
            </a:r>
            <a:r>
              <a:rPr lang="tr-TR" sz="2400" b="1" dirty="0">
                <a:latin typeface="Times" panose="02020603050405020304" pitchFamily="18" charset="0"/>
                <a:ea typeface="ヒラギノ明朝 Pro W3"/>
                <a:cs typeface="Times New Roman" panose="02020603050405020304" pitchFamily="18" charset="0"/>
              </a:rPr>
              <a:t>ü</a:t>
            </a:r>
            <a:r>
              <a:rPr lang="tr-TR" sz="2400" b="1" dirty="0">
                <a:latin typeface="Times New Roman" panose="02020603050405020304" pitchFamily="18" charset="0"/>
                <a:ea typeface="ヒラギノ明朝 Pro W3"/>
                <a:cs typeface="Times New Roman" panose="02020603050405020304" pitchFamily="18" charset="0"/>
              </a:rPr>
              <a:t>zerinden resim istifa etmeye mecbur olan ger</a:t>
            </a:r>
            <a:r>
              <a:rPr lang="tr-TR" sz="2400" b="1" dirty="0">
                <a:latin typeface="Times" panose="02020603050405020304" pitchFamily="18" charset="0"/>
                <a:ea typeface="ヒラギノ明朝 Pro W3"/>
                <a:cs typeface="Times New Roman" panose="02020603050405020304" pitchFamily="18" charset="0"/>
              </a:rPr>
              <a:t>ç</a:t>
            </a:r>
            <a:r>
              <a:rPr lang="tr-TR" sz="2400" b="1" dirty="0">
                <a:latin typeface="Times New Roman" panose="02020603050405020304" pitchFamily="18" charset="0"/>
                <a:ea typeface="ヒラギノ明朝 Pro W3"/>
                <a:cs typeface="Times New Roman" panose="02020603050405020304" pitchFamily="18" charset="0"/>
              </a:rPr>
              <a:t>ek ve t</a:t>
            </a:r>
            <a:r>
              <a:rPr lang="tr-TR" sz="2400" b="1" dirty="0">
                <a:latin typeface="Times" panose="02020603050405020304" pitchFamily="18" charset="0"/>
                <a:ea typeface="ヒラギノ明朝 Pro W3"/>
                <a:cs typeface="Times New Roman" panose="02020603050405020304" pitchFamily="18" charset="0"/>
              </a:rPr>
              <a:t>ü</a:t>
            </a:r>
            <a:r>
              <a:rPr lang="tr-TR" sz="2400" b="1" dirty="0">
                <a:latin typeface="Times New Roman" panose="02020603050405020304" pitchFamily="18" charset="0"/>
                <a:ea typeface="ヒラギノ明朝 Pro W3"/>
                <a:cs typeface="Times New Roman" panose="02020603050405020304" pitchFamily="18" charset="0"/>
              </a:rPr>
              <a:t>zel ki</a:t>
            </a:r>
            <a:r>
              <a:rPr lang="tr-TR" sz="2400" b="1" dirty="0">
                <a:latin typeface="Times" panose="02020603050405020304" pitchFamily="18" charset="0"/>
                <a:ea typeface="ヒラギノ明朝 Pro W3"/>
                <a:cs typeface="Times New Roman" panose="02020603050405020304" pitchFamily="18" charset="0"/>
              </a:rPr>
              <a:t>ş</a:t>
            </a:r>
            <a:r>
              <a:rPr lang="tr-TR" sz="2400" b="1" dirty="0">
                <a:latin typeface="Times New Roman" panose="02020603050405020304" pitchFamily="18" charset="0"/>
                <a:ea typeface="ヒラギノ明朝 Pro W3"/>
                <a:cs typeface="Times New Roman" panose="02020603050405020304" pitchFamily="18" charset="0"/>
              </a:rPr>
              <a:t>iler bu </a:t>
            </a:r>
            <a:r>
              <a:rPr lang="tr-TR" sz="2400" b="1" dirty="0">
                <a:latin typeface="Times" panose="02020603050405020304" pitchFamily="18" charset="0"/>
                <a:ea typeface="ヒラギノ明朝 Pro W3"/>
                <a:cs typeface="Times New Roman" panose="02020603050405020304" pitchFamily="18" charset="0"/>
              </a:rPr>
              <a:t>ü</a:t>
            </a:r>
            <a:r>
              <a:rPr lang="tr-TR" sz="2400" b="1" dirty="0">
                <a:latin typeface="Times New Roman" panose="02020603050405020304" pitchFamily="18" charset="0"/>
                <a:ea typeface="ヒラギノ明朝 Pro W3"/>
                <a:cs typeface="Times New Roman" panose="02020603050405020304" pitchFamily="18" charset="0"/>
              </a:rPr>
              <a:t>cret primlerle istifa ettikleri damga resimleri i</a:t>
            </a:r>
            <a:r>
              <a:rPr lang="tr-TR" sz="2400" b="1" dirty="0">
                <a:latin typeface="Times" panose="02020603050405020304" pitchFamily="18" charset="0"/>
                <a:ea typeface="ヒラギノ明朝 Pro W3"/>
                <a:cs typeface="Times New Roman" panose="02020603050405020304" pitchFamily="18" charset="0"/>
              </a:rPr>
              <a:t>ç</a:t>
            </a:r>
            <a:r>
              <a:rPr lang="tr-TR" sz="2400" b="1" dirty="0">
                <a:latin typeface="Times New Roman" panose="02020603050405020304" pitchFamily="18" charset="0"/>
                <a:ea typeface="ヒラギノ明朝 Pro W3"/>
                <a:cs typeface="Times New Roman" panose="02020603050405020304" pitchFamily="18" charset="0"/>
              </a:rPr>
              <a:t>in tarih </a:t>
            </a:r>
            <a:r>
              <a:rPr lang="tr-TR" sz="2400" b="1" dirty="0" err="1">
                <a:latin typeface="Times New Roman" panose="02020603050405020304" pitchFamily="18" charset="0"/>
                <a:ea typeface="ヒラギノ明朝 Pro W3"/>
                <a:cs typeface="Times New Roman" panose="02020603050405020304" pitchFamily="18" charset="0"/>
              </a:rPr>
              <a:t>s</a:t>
            </a:r>
            <a:r>
              <a:rPr lang="tr-TR" sz="2400" b="1" dirty="0" err="1">
                <a:latin typeface="Times" panose="02020603050405020304" pitchFamily="18" charset="0"/>
                <a:ea typeface="ヒラギノ明朝 Pro W3"/>
                <a:cs typeface="Times New Roman" panose="02020603050405020304" pitchFamily="18" charset="0"/>
              </a:rPr>
              <a:t>ı</a:t>
            </a:r>
            <a:r>
              <a:rPr lang="tr-TR" sz="2400" b="1" dirty="0" err="1">
                <a:latin typeface="Times New Roman" panose="02020603050405020304" pitchFamily="18" charset="0"/>
                <a:ea typeface="ヒラギノ明朝 Pro W3"/>
                <a:cs typeface="Times New Roman" panose="02020603050405020304" pitchFamily="18" charset="0"/>
              </a:rPr>
              <a:t>rasiyle</a:t>
            </a:r>
            <a:r>
              <a:rPr lang="tr-TR" sz="2400" b="1" dirty="0">
                <a:latin typeface="Times New Roman" panose="02020603050405020304" pitchFamily="18" charset="0"/>
                <a:ea typeface="ヒラギノ明朝 Pro W3"/>
                <a:cs typeface="Times New Roman" panose="02020603050405020304" pitchFamily="18" charset="0"/>
              </a:rPr>
              <a:t> bir kay</a:t>
            </a:r>
            <a:r>
              <a:rPr lang="tr-TR" sz="2400" b="1" dirty="0">
                <a:latin typeface="Times" panose="02020603050405020304" pitchFamily="18" charset="0"/>
                <a:ea typeface="ヒラギノ明朝 Pro W3"/>
                <a:cs typeface="Times New Roman" panose="02020603050405020304" pitchFamily="18" charset="0"/>
              </a:rPr>
              <a:t>ı</a:t>
            </a:r>
            <a:r>
              <a:rPr lang="tr-TR" sz="2400" b="1" dirty="0">
                <a:latin typeface="Times New Roman" panose="02020603050405020304" pitchFamily="18" charset="0"/>
                <a:ea typeface="ヒラギノ明朝 Pro W3"/>
                <a:cs typeface="Times New Roman" panose="02020603050405020304" pitchFamily="18" charset="0"/>
              </a:rPr>
              <a:t>t tutmaya mecburdurlar. </a:t>
            </a:r>
            <a:endParaRPr lang="tr-TR" sz="2400" b="1" dirty="0" smtClean="0">
              <a:latin typeface="Calibri" panose="020F0502020204030204" pitchFamily="34" charset="0"/>
              <a:ea typeface="ヒラギノ明朝 Pro W3"/>
              <a:cs typeface="Times New Roman" panose="02020603050405020304" pitchFamily="18" charset="0"/>
            </a:endParaRPr>
          </a:p>
          <a:p>
            <a:pPr lvl="0" algn="just">
              <a:spcAft>
                <a:spcPts val="0"/>
              </a:spcAft>
            </a:pPr>
            <a:r>
              <a:rPr lang="tr-TR" sz="2400" b="1" dirty="0" smtClean="0">
                <a:latin typeface="Times New Roman" panose="02020603050405020304" pitchFamily="18" charset="0"/>
                <a:ea typeface="ヒラギノ明朝 Pro W3"/>
                <a:cs typeface="Times New Roman" panose="02020603050405020304" pitchFamily="18" charset="0"/>
              </a:rPr>
              <a:t>T</a:t>
            </a:r>
            <a:r>
              <a:rPr lang="tr-TR" sz="2400" b="1" dirty="0" smtClean="0">
                <a:latin typeface="Times" panose="02020603050405020304" pitchFamily="18" charset="0"/>
                <a:ea typeface="ヒラギノ明朝 Pro W3"/>
                <a:cs typeface="Times New Roman" panose="02020603050405020304" pitchFamily="18" charset="0"/>
              </a:rPr>
              <a:t>ü</a:t>
            </a:r>
            <a:r>
              <a:rPr lang="tr-TR" sz="2400" b="1" dirty="0" smtClean="0">
                <a:latin typeface="Times New Roman" panose="02020603050405020304" pitchFamily="18" charset="0"/>
                <a:ea typeface="ヒラギノ明朝 Pro W3"/>
                <a:cs typeface="Times New Roman" panose="02020603050405020304" pitchFamily="18" charset="0"/>
              </a:rPr>
              <a:t>ccarlar </a:t>
            </a:r>
            <a:r>
              <a:rPr lang="tr-TR" sz="2400" b="1" dirty="0">
                <a:latin typeface="Times New Roman" panose="02020603050405020304" pitchFamily="18" charset="0"/>
                <a:ea typeface="ヒラギノ明朝 Pro W3"/>
                <a:cs typeface="Times New Roman" panose="02020603050405020304" pitchFamily="18" charset="0"/>
              </a:rPr>
              <a:t>bu kay</a:t>
            </a:r>
            <a:r>
              <a:rPr lang="tr-TR" sz="2400" b="1" dirty="0">
                <a:latin typeface="Times" panose="02020603050405020304" pitchFamily="18" charset="0"/>
                <a:ea typeface="ヒラギノ明朝 Pro W3"/>
                <a:cs typeface="Times New Roman" panose="02020603050405020304" pitchFamily="18" charset="0"/>
              </a:rPr>
              <a:t>ı</a:t>
            </a:r>
            <a:r>
              <a:rPr lang="tr-TR" sz="2400" b="1" dirty="0">
                <a:latin typeface="Times New Roman" panose="02020603050405020304" pitchFamily="18" charset="0"/>
                <a:ea typeface="ヒラギノ明朝 Pro W3"/>
                <a:cs typeface="Times New Roman" panose="02020603050405020304" pitchFamily="18" charset="0"/>
              </a:rPr>
              <a:t>tlar</a:t>
            </a:r>
            <a:r>
              <a:rPr lang="tr-TR" sz="2400" b="1" dirty="0">
                <a:latin typeface="Times" panose="02020603050405020304" pitchFamily="18" charset="0"/>
                <a:ea typeface="ヒラギノ明朝 Pro W3"/>
                <a:cs typeface="Times New Roman" panose="02020603050405020304" pitchFamily="18" charset="0"/>
              </a:rPr>
              <a:t>ı</a:t>
            </a:r>
            <a:r>
              <a:rPr lang="tr-TR" sz="2400" b="1" dirty="0">
                <a:latin typeface="Times New Roman" panose="02020603050405020304" pitchFamily="18" charset="0"/>
                <a:ea typeface="ヒラギノ明朝 Pro W3"/>
                <a:cs typeface="Times New Roman" panose="02020603050405020304" pitchFamily="18" charset="0"/>
              </a:rPr>
              <a:t> muhasebe defterlerinde tuttuklar</a:t>
            </a:r>
            <a:r>
              <a:rPr lang="tr-TR" sz="2400" b="1" dirty="0">
                <a:latin typeface="Times" panose="02020603050405020304" pitchFamily="18" charset="0"/>
                <a:ea typeface="ヒラギノ明朝 Pro W3"/>
                <a:cs typeface="Times New Roman" panose="02020603050405020304" pitchFamily="18" charset="0"/>
              </a:rPr>
              <a:t>ı</a:t>
            </a:r>
            <a:r>
              <a:rPr lang="tr-TR" sz="2400" b="1" dirty="0">
                <a:latin typeface="Times New Roman" panose="02020603050405020304" pitchFamily="18" charset="0"/>
                <a:ea typeface="ヒラギノ明朝 Pro W3"/>
                <a:cs typeface="Times New Roman" panose="02020603050405020304" pitchFamily="18" charset="0"/>
              </a:rPr>
              <a:t> hesaplarda g</a:t>
            </a:r>
            <a:r>
              <a:rPr lang="tr-TR" sz="2400" b="1" dirty="0">
                <a:latin typeface="Times" panose="02020603050405020304" pitchFamily="18" charset="0"/>
                <a:ea typeface="ヒラギノ明朝 Pro W3"/>
                <a:cs typeface="Times New Roman" panose="02020603050405020304" pitchFamily="18" charset="0"/>
              </a:rPr>
              <a:t>ö</a:t>
            </a:r>
            <a:r>
              <a:rPr lang="tr-TR" sz="2400" b="1" dirty="0">
                <a:latin typeface="Times New Roman" panose="02020603050405020304" pitchFamily="18" charset="0"/>
                <a:ea typeface="ヒラギノ明朝 Pro W3"/>
                <a:cs typeface="Times New Roman" panose="02020603050405020304" pitchFamily="18" charset="0"/>
              </a:rPr>
              <a:t>sterebilirler. Kay</a:t>
            </a:r>
            <a:r>
              <a:rPr lang="tr-TR" sz="2400" b="1" dirty="0">
                <a:latin typeface="Times" panose="02020603050405020304" pitchFamily="18" charset="0"/>
                <a:ea typeface="ヒラギノ明朝 Pro W3"/>
                <a:cs typeface="Times New Roman" panose="02020603050405020304" pitchFamily="18" charset="0"/>
              </a:rPr>
              <a:t>ı</a:t>
            </a:r>
            <a:r>
              <a:rPr lang="tr-TR" sz="2400" b="1" dirty="0">
                <a:latin typeface="Times New Roman" panose="02020603050405020304" pitchFamily="18" charset="0"/>
                <a:ea typeface="ヒラギノ明朝 Pro W3"/>
                <a:cs typeface="Times New Roman" panose="02020603050405020304" pitchFamily="18" charset="0"/>
              </a:rPr>
              <a:t>tlar</a:t>
            </a:r>
            <a:r>
              <a:rPr lang="tr-TR" sz="2400" b="1" dirty="0">
                <a:latin typeface="Times" panose="02020603050405020304" pitchFamily="18" charset="0"/>
                <a:ea typeface="ヒラギノ明朝 Pro W3"/>
                <a:cs typeface="Times New Roman" panose="02020603050405020304" pitchFamily="18" charset="0"/>
              </a:rPr>
              <a:t>ı</a:t>
            </a:r>
            <a:r>
              <a:rPr lang="tr-TR" sz="2400" b="1" dirty="0">
                <a:latin typeface="Times New Roman" panose="02020603050405020304" pitchFamily="18" charset="0"/>
                <a:ea typeface="ヒラギノ明朝 Pro W3"/>
                <a:cs typeface="Times New Roman" panose="02020603050405020304" pitchFamily="18" charset="0"/>
              </a:rPr>
              <a:t>n muhasebe defterinde g</a:t>
            </a:r>
            <a:r>
              <a:rPr lang="tr-TR" sz="2400" b="1" dirty="0">
                <a:latin typeface="Times" panose="02020603050405020304" pitchFamily="18" charset="0"/>
                <a:ea typeface="ヒラギノ明朝 Pro W3"/>
                <a:cs typeface="Times New Roman" panose="02020603050405020304" pitchFamily="18" charset="0"/>
              </a:rPr>
              <a:t>ö</a:t>
            </a:r>
            <a:r>
              <a:rPr lang="tr-TR" sz="2400" b="1" dirty="0">
                <a:latin typeface="Times New Roman" panose="02020603050405020304" pitchFamily="18" charset="0"/>
                <a:ea typeface="ヒラギノ明朝 Pro W3"/>
                <a:cs typeface="Times New Roman" panose="02020603050405020304" pitchFamily="18" charset="0"/>
              </a:rPr>
              <a:t>sterilmemesi halinde ayr</a:t>
            </a:r>
            <a:r>
              <a:rPr lang="tr-TR" sz="2400" b="1" dirty="0">
                <a:latin typeface="Times" panose="02020603050405020304" pitchFamily="18" charset="0"/>
                <a:ea typeface="ヒラギノ明朝 Pro W3"/>
                <a:cs typeface="Times New Roman" panose="02020603050405020304" pitchFamily="18" charset="0"/>
              </a:rPr>
              <a:t>ı</a:t>
            </a:r>
            <a:r>
              <a:rPr lang="tr-TR" sz="2400" b="1" dirty="0">
                <a:latin typeface="Times New Roman" panose="02020603050405020304" pitchFamily="18" charset="0"/>
                <a:ea typeface="ヒラギノ明朝 Pro W3"/>
                <a:cs typeface="Times New Roman" panose="02020603050405020304" pitchFamily="18" charset="0"/>
              </a:rPr>
              <a:t> bir "Damga Resmi defteri" tutulur. Devlet m</a:t>
            </a:r>
            <a:r>
              <a:rPr lang="tr-TR" sz="2400" b="1" dirty="0">
                <a:latin typeface="Times" panose="02020603050405020304" pitchFamily="18" charset="0"/>
                <a:ea typeface="ヒラギノ明朝 Pro W3"/>
                <a:cs typeface="Times New Roman" panose="02020603050405020304" pitchFamily="18" charset="0"/>
              </a:rPr>
              <a:t>ü</a:t>
            </a:r>
            <a:r>
              <a:rPr lang="tr-TR" sz="2400" b="1" dirty="0">
                <a:latin typeface="Times New Roman" panose="02020603050405020304" pitchFamily="18" charset="0"/>
                <a:ea typeface="ヒラギノ明朝 Pro W3"/>
                <a:cs typeface="Times New Roman" panose="02020603050405020304" pitchFamily="18" charset="0"/>
              </a:rPr>
              <a:t>esseselerinin resmi defter ve kay</a:t>
            </a:r>
            <a:r>
              <a:rPr lang="tr-TR" sz="2400" b="1" dirty="0">
                <a:latin typeface="Times" panose="02020603050405020304" pitchFamily="18" charset="0"/>
                <a:ea typeface="ヒラギノ明朝 Pro W3"/>
                <a:cs typeface="Times New Roman" panose="02020603050405020304" pitchFamily="18" charset="0"/>
              </a:rPr>
              <a:t>ı</a:t>
            </a:r>
            <a:r>
              <a:rPr lang="tr-TR" sz="2400" b="1" dirty="0">
                <a:latin typeface="Times New Roman" panose="02020603050405020304" pitchFamily="18" charset="0"/>
                <a:ea typeface="ヒラギノ明朝 Pro W3"/>
                <a:cs typeface="Times New Roman" panose="02020603050405020304" pitchFamily="18" charset="0"/>
              </a:rPr>
              <a:t>tlar</a:t>
            </a:r>
            <a:r>
              <a:rPr lang="tr-TR" sz="2400" b="1" dirty="0">
                <a:latin typeface="Times" panose="02020603050405020304" pitchFamily="18" charset="0"/>
                <a:ea typeface="ヒラギノ明朝 Pro W3"/>
                <a:cs typeface="Times New Roman" panose="02020603050405020304" pitchFamily="18" charset="0"/>
              </a:rPr>
              <a:t>ı</a:t>
            </a:r>
            <a:r>
              <a:rPr lang="tr-TR" sz="2400" b="1" dirty="0">
                <a:latin typeface="Times New Roman" panose="02020603050405020304" pitchFamily="18" charset="0"/>
                <a:ea typeface="ヒラギノ明朝 Pro W3"/>
                <a:cs typeface="Times New Roman" panose="02020603050405020304" pitchFamily="18" charset="0"/>
              </a:rPr>
              <a:t> Damga Resmi defteri yerine ge</a:t>
            </a:r>
            <a:r>
              <a:rPr lang="tr-TR" sz="2400" b="1" dirty="0">
                <a:latin typeface="Times" panose="02020603050405020304" pitchFamily="18" charset="0"/>
                <a:ea typeface="ヒラギノ明朝 Pro W3"/>
                <a:cs typeface="Times New Roman" panose="02020603050405020304" pitchFamily="18" charset="0"/>
              </a:rPr>
              <a:t>ç</a:t>
            </a:r>
            <a:r>
              <a:rPr lang="tr-TR" sz="2400" b="1" dirty="0">
                <a:latin typeface="Times New Roman" panose="02020603050405020304" pitchFamily="18" charset="0"/>
                <a:ea typeface="ヒラギノ明朝 Pro W3"/>
                <a:cs typeface="Times New Roman" panose="02020603050405020304" pitchFamily="18" charset="0"/>
              </a:rPr>
              <a:t>er.</a:t>
            </a:r>
            <a:endParaRPr lang="tr-TR" sz="2400" b="1" dirty="0">
              <a:latin typeface="Calibri" panose="020F0502020204030204" pitchFamily="34" charset="0"/>
              <a:ea typeface="Calibri" panose="020F0502020204030204" pitchFamily="34" charset="0"/>
              <a:cs typeface="Times New Roman" panose="02020603050405020304" pitchFamily="18" charset="0"/>
            </a:endParaRPr>
          </a:p>
          <a:p>
            <a:pPr algn="ctr"/>
            <a:endParaRPr lang="tr-TR" dirty="0"/>
          </a:p>
        </p:txBody>
      </p:sp>
    </p:spTree>
    <p:extLst>
      <p:ext uri="{BB962C8B-B14F-4D97-AF65-F5344CB8AC3E}">
        <p14:creationId xmlns:p14="http://schemas.microsoft.com/office/powerpoint/2010/main" val="159165353"/>
      </p:ext>
    </p:extLst>
  </p:cSld>
  <p:clrMapOvr>
    <a:masterClrMapping/>
  </p:clrMapOvr>
  <p:transition spd="slow">
    <p:newsflash/>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332656"/>
            <a:ext cx="10018713" cy="943000"/>
          </a:xfrm>
        </p:spPr>
        <p:txBody>
          <a:bodyPr/>
          <a:lstStyle/>
          <a:p>
            <a:r>
              <a:rPr lang="tr-TR" b="1" dirty="0" smtClean="0">
                <a:solidFill>
                  <a:srgbClr val="FF0000"/>
                </a:solidFill>
              </a:rPr>
              <a:t>DAMGA VERGİSİ DEFTERİ</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D007806-E202-4D1D-9C40-9653F041FDCC}" type="slidenum">
              <a:rPr lang="tr-TR" smtClean="0"/>
              <a:pPr/>
              <a:t>98</a:t>
            </a:fld>
            <a:endParaRPr lang="tr-TR"/>
          </a:p>
        </p:txBody>
      </p:sp>
      <p:sp>
        <p:nvSpPr>
          <p:cNvPr id="5" name="Yatay Kaydırma 4"/>
          <p:cNvSpPr/>
          <p:nvPr/>
        </p:nvSpPr>
        <p:spPr>
          <a:xfrm>
            <a:off x="1847528" y="1275656"/>
            <a:ext cx="9379911" cy="5321696"/>
          </a:xfrm>
          <a:prstGeom prst="horizontalScroll">
            <a:avLst/>
          </a:prstGeom>
        </p:spPr>
        <p:style>
          <a:lnRef idx="2">
            <a:schemeClr val="dk1"/>
          </a:lnRef>
          <a:fillRef idx="1">
            <a:schemeClr val="lt1"/>
          </a:fillRef>
          <a:effectRef idx="0">
            <a:schemeClr val="dk1"/>
          </a:effectRef>
          <a:fontRef idx="minor">
            <a:schemeClr val="dk1"/>
          </a:fontRef>
        </p:style>
        <p:txBody>
          <a:bodyPr rtlCol="0" anchor="ctr"/>
          <a:lstStyle/>
          <a:p>
            <a:pPr algn="just"/>
            <a:r>
              <a:rPr lang="tr-TR" sz="2400" b="1" dirty="0"/>
              <a:t>16 ve 43 Seri No.lu Damga Vergisi Kanunu Genel Tebliğleri kapsamında sürekli damga vergisi mükellefiyeti tesis ettirmek zorunda olan </a:t>
            </a:r>
            <a:r>
              <a:rPr lang="tr-TR" sz="2400" b="1" dirty="0" smtClean="0"/>
              <a:t>mükelleflerin, </a:t>
            </a:r>
            <a:r>
              <a:rPr lang="tr-TR" sz="2400" b="1" dirty="0"/>
              <a:t>damga vergisi defteri tutması ve bu defteri notere veya ticaret sicil memurluğuna tasdik ettirmesi; söz konusu defterin  Vergi Usul Kanununa göre tasdiki mecburi olan diğer defterler gibi tasdikinin zamanında yapılmaması durumunda, mükellef adına Vergi Usul Kanunu hükümleri uyarınca ceza kesilmesi gerekmektedir</a:t>
            </a:r>
            <a:r>
              <a:rPr lang="tr-TR" sz="2400" b="1" dirty="0" smtClean="0"/>
              <a:t>.</a:t>
            </a:r>
          </a:p>
          <a:p>
            <a:pPr algn="just"/>
            <a:r>
              <a:rPr lang="tr-TR" sz="2400" b="1" dirty="0" smtClean="0"/>
              <a:t>Ayrıca, </a:t>
            </a:r>
            <a:r>
              <a:rPr lang="tr-TR" sz="2400" b="1" u="sng" dirty="0">
                <a:solidFill>
                  <a:srgbClr val="FF0000"/>
                </a:solidFill>
              </a:rPr>
              <a:t>sürekli damga vergisi mükellefiyeti bulunan </a:t>
            </a:r>
            <a:r>
              <a:rPr lang="tr-TR" sz="2400" b="1" u="sng" dirty="0" smtClean="0">
                <a:solidFill>
                  <a:srgbClr val="FF0000"/>
                </a:solidFill>
              </a:rPr>
              <a:t>şubelerin de </a:t>
            </a:r>
            <a:r>
              <a:rPr lang="tr-TR" sz="2400" b="1" u="sng" dirty="0">
                <a:solidFill>
                  <a:srgbClr val="FF0000"/>
                </a:solidFill>
              </a:rPr>
              <a:t>damga vergisi defteri tutmaları </a:t>
            </a:r>
            <a:r>
              <a:rPr lang="tr-TR" sz="2400" b="1" u="sng" dirty="0" smtClean="0">
                <a:solidFill>
                  <a:srgbClr val="FF0000"/>
                </a:solidFill>
              </a:rPr>
              <a:t>gerekmektedir.</a:t>
            </a:r>
            <a:endParaRPr lang="tr-TR" sz="2400" b="1" u="sng" dirty="0">
              <a:solidFill>
                <a:srgbClr val="FF0000"/>
              </a:solidFill>
            </a:endParaRPr>
          </a:p>
        </p:txBody>
      </p:sp>
    </p:spTree>
    <p:extLst>
      <p:ext uri="{BB962C8B-B14F-4D97-AF65-F5344CB8AC3E}">
        <p14:creationId xmlns:p14="http://schemas.microsoft.com/office/powerpoint/2010/main" val="3359047819"/>
      </p:ext>
    </p:extLst>
  </p:cSld>
  <p:clrMapOvr>
    <a:masterClrMapping/>
  </p:clrMapOvr>
  <p:transition spd="slow">
    <p:newsflash/>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31504" y="332656"/>
            <a:ext cx="10018713" cy="1752599"/>
          </a:xfrm>
        </p:spPr>
        <p:txBody>
          <a:bodyPr/>
          <a:lstStyle/>
          <a:p>
            <a:r>
              <a:rPr lang="tr-TR" dirty="0" smtClean="0"/>
              <a:t>İŞLETME HESABI-BİLANÇO ESASI</a:t>
            </a:r>
            <a:endParaRPr lang="tr-TR" dirty="0"/>
          </a:p>
        </p:txBody>
      </p:sp>
      <p:sp>
        <p:nvSpPr>
          <p:cNvPr id="3" name="İçerik Yer Tutucusu 2"/>
          <p:cNvSpPr>
            <a:spLocks noGrp="1"/>
          </p:cNvSpPr>
          <p:nvPr>
            <p:ph idx="1"/>
          </p:nvPr>
        </p:nvSpPr>
        <p:spPr/>
        <p:txBody>
          <a:bodyPr>
            <a:normAutofit/>
          </a:bodyPr>
          <a:lstStyle/>
          <a:p>
            <a:pPr algn="just"/>
            <a:r>
              <a:rPr lang="tr-TR" sz="4000" b="1" dirty="0" smtClean="0"/>
              <a:t>Defter Tasdiki sırasında VUK m.177 hükümlerinin gözönünde bulundurularak haddi aşan mükellefler için Bilanço Esasına Göre Defter Onaylatılması gerekmektedir.</a:t>
            </a:r>
            <a:endParaRPr lang="tr-TR" sz="4000" b="1" dirty="0"/>
          </a:p>
        </p:txBody>
      </p:sp>
      <p:sp>
        <p:nvSpPr>
          <p:cNvPr id="4" name="Slayt Numarası Yer Tutucusu 3"/>
          <p:cNvSpPr>
            <a:spLocks noGrp="1"/>
          </p:cNvSpPr>
          <p:nvPr>
            <p:ph type="sldNum" sz="quarter" idx="12"/>
          </p:nvPr>
        </p:nvSpPr>
        <p:spPr/>
        <p:txBody>
          <a:bodyPr/>
          <a:lstStyle/>
          <a:p>
            <a:fld id="{FD007806-E202-4D1D-9C40-9653F041FDCC}" type="slidenum">
              <a:rPr lang="tr-TR" smtClean="0"/>
              <a:pPr/>
              <a:t>99</a:t>
            </a:fld>
            <a:endParaRPr lang="tr-TR"/>
          </a:p>
        </p:txBody>
      </p:sp>
    </p:spTree>
    <p:extLst>
      <p:ext uri="{BB962C8B-B14F-4D97-AF65-F5344CB8AC3E}">
        <p14:creationId xmlns:p14="http://schemas.microsoft.com/office/powerpoint/2010/main" val="2954251467"/>
      </p:ext>
    </p:extLst>
  </p:cSld>
  <p:clrMapOvr>
    <a:masterClrMapping/>
  </p:clrMapOvr>
  <p:transition spd="slow">
    <p:newsflash/>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TC103457496[[fn=Paralaks]]</Template>
  <TotalTime>3382</TotalTime>
  <Words>7163</Words>
  <Application>Microsoft Office PowerPoint</Application>
  <PresentationFormat>Geniş ekran</PresentationFormat>
  <Paragraphs>767</Paragraphs>
  <Slides>118</Slides>
  <Notes>8</Notes>
  <HiddenSlides>0</HiddenSlides>
  <MMClips>0</MMClips>
  <ScaleCrop>false</ScaleCrop>
  <HeadingPairs>
    <vt:vector size="6" baseType="variant">
      <vt:variant>
        <vt:lpstr>Kullanılan Yazı Tipleri</vt:lpstr>
      </vt:variant>
      <vt:variant>
        <vt:i4>15</vt:i4>
      </vt:variant>
      <vt:variant>
        <vt:lpstr>Tema</vt:lpstr>
      </vt:variant>
      <vt:variant>
        <vt:i4>1</vt:i4>
      </vt:variant>
      <vt:variant>
        <vt:lpstr>Slayt Başlıkları</vt:lpstr>
      </vt:variant>
      <vt:variant>
        <vt:i4>118</vt:i4>
      </vt:variant>
    </vt:vector>
  </HeadingPairs>
  <TitlesOfParts>
    <vt:vector size="134" baseType="lpstr">
      <vt:lpstr>Arial</vt:lpstr>
      <vt:lpstr>Bitstream Vera Serif</vt:lpstr>
      <vt:lpstr>Calibri</vt:lpstr>
      <vt:lpstr>Century Gothic</vt:lpstr>
      <vt:lpstr>Garamond</vt:lpstr>
      <vt:lpstr>Georgia</vt:lpstr>
      <vt:lpstr>Tekton Pro</vt:lpstr>
      <vt:lpstr>Times</vt:lpstr>
      <vt:lpstr>Times New Roman</vt:lpstr>
      <vt:lpstr>Verdana</vt:lpstr>
      <vt:lpstr>Webdings</vt:lpstr>
      <vt:lpstr>Wingdings</vt:lpstr>
      <vt:lpstr>Wingdings 2</vt:lpstr>
      <vt:lpstr>Wingdings 3</vt:lpstr>
      <vt:lpstr>ヒラギノ明朝 Pro W3</vt:lpstr>
      <vt:lpstr>Paralaks</vt:lpstr>
      <vt:lpstr>2013 DÖNEM SONU İŞLEMLERİ</vt:lpstr>
      <vt:lpstr>31.12.2013 TARİHLİ DEĞERLEME</vt:lpstr>
      <vt:lpstr>PowerPoint Sunusu</vt:lpstr>
      <vt:lpstr>PowerPoint Sunusu</vt:lpstr>
      <vt:lpstr>ENVANTER</vt:lpstr>
      <vt:lpstr>  MUHASEBEDE DÖNEM SONU İŞLEMLERİ </vt:lpstr>
      <vt:lpstr>DEĞERLEME</vt:lpstr>
      <vt:lpstr>EMSAL BEDEL</vt:lpstr>
      <vt:lpstr>KAT KARŞILIĞI İNŞAAT İŞLERİNDE ARSA SAHİBİNE VERİLEN BAĞIMSIZ BÖLÜMLERE DÜZENLENECEK FATURA BEDELİ</vt:lpstr>
      <vt:lpstr>TAKDİR KOMİSYONU KARARI İLE GİDER YAZILMASI GEREKENLER</vt:lpstr>
      <vt:lpstr>ZAYİ OLAN MALLARLA İLGİLİ OLARAK SİGORTADAN ALINAN TAZMİNAT</vt:lpstr>
      <vt:lpstr>KULLANIM SÜRESİ DOLAN İLAÇLAR</vt:lpstr>
      <vt:lpstr>FİRE SAYILMAYAN İKTİSADİ KIYMETLER</vt:lpstr>
      <vt:lpstr>İMALAT ARTIKLARININ TESLİMİNDE KDV UYGULAMASI (97 NOLU KDVK GT)</vt:lpstr>
      <vt:lpstr>FİRE SAYILMAYAN İKTİSADİ KIYMETLER</vt:lpstr>
      <vt:lpstr>60 NO’LU KDV SİRKÜLERİ</vt:lpstr>
      <vt:lpstr>DÖNEMSELLİK İLKESİ VDO İLİŞKİSİ</vt:lpstr>
      <vt:lpstr>DÖNEM KAPANDIKTAN SONRA GELEN FATURA VB BELGELER</vt:lpstr>
      <vt:lpstr>FATURASI 2013 YILINDA DÜZENLENEN ANCAK, 2014 YILINDA İHRAÇ EDİLEN MALLAR</vt:lpstr>
      <vt:lpstr>HASILAT VEYA GİDERİN DÖNEM KAPANDIKTAN SONRA DÜZELTİLMESİ</vt:lpstr>
      <vt:lpstr>ÖRNEK (VDK)</vt:lpstr>
      <vt:lpstr>GİB ÖZELGE</vt:lpstr>
      <vt:lpstr>ASLI KAYBOLAN BELGELERE İLİŞKİN GİDER KAYITLARI</vt:lpstr>
      <vt:lpstr>DEĞERLEME SONUCU DOĞAN KUR FARKLARI KDV YE TABİ MİDİR ?</vt:lpstr>
      <vt:lpstr>DEĞERLEME SONUCU DOĞAN KUR FARKLARI KDV YE TABİ MİDİR?</vt:lpstr>
      <vt:lpstr>DEĞERLEME SONUCU DOĞAN KUR FARKLARI KDV YE TABİ MİDİR?</vt:lpstr>
      <vt:lpstr>KOSGEB'İN GERİ DÖNÜŞÜMSÜZ OLARAK SAĞLADIĞI DESTEKLERDE KDV HESAPLANMAYACAKTIR</vt:lpstr>
      <vt:lpstr>İKTİSADİ KIYMETLERİN DEĞERLEMESİ</vt:lpstr>
      <vt:lpstr>ŞÜPHELİ HALE GELEN ALACAKLAR</vt:lpstr>
      <vt:lpstr>ŞÜPHELİ HALE GELEN ALACAKLAR</vt:lpstr>
      <vt:lpstr>SGK’NIN ÖDEMEDİĞİ BEDELLER</vt:lpstr>
      <vt:lpstr>DEĞERSİZ ALACAKLAR</vt:lpstr>
      <vt:lpstr>DEĞERSİZ ALACAKLAR</vt:lpstr>
      <vt:lpstr>AVANSLAR</vt:lpstr>
      <vt:lpstr>YABANCI PARA CİNSİNDEN OLAN AVANSLARIN DEĞERLEMESİ</vt:lpstr>
      <vt:lpstr>GAYRİMENKULLERİN DEĞERLEMESİ</vt:lpstr>
      <vt:lpstr>GAYRİMENKULLERİN DEĞERLEMESİ</vt:lpstr>
      <vt:lpstr>KOSGEB VB TEŞVİKLER GELİR MİDİR?</vt:lpstr>
      <vt:lpstr>YATIRIMLARA İLİŞKİN ALINAN TEŞVİKLER</vt:lpstr>
      <vt:lpstr>SAN-TEZ PROJE DESTEKLERİ</vt:lpstr>
      <vt:lpstr>FİNANSAL KİRALAMA</vt:lpstr>
      <vt:lpstr>FİNANSAL KİRALAMA</vt:lpstr>
      <vt:lpstr>SAT GERİ KİRALAMADA KDV SORUNU</vt:lpstr>
      <vt:lpstr>SAT GERİ KİRALAMADA KDV SORUNU</vt:lpstr>
      <vt:lpstr>NEDENİ ?</vt:lpstr>
      <vt:lpstr>FİNANSAL KİRALAMA</vt:lpstr>
      <vt:lpstr>FİNANSAL KİRALAMADA KUR FARKI VB.</vt:lpstr>
      <vt:lpstr>STOK DEĞERLEME</vt:lpstr>
      <vt:lpstr>DEPOZİTO KARŞILIĞINDA VERİLEN STOKLAR</vt:lpstr>
      <vt:lpstr>SU DAMACANALARI</vt:lpstr>
      <vt:lpstr>AMORTİSMAN</vt:lpstr>
      <vt:lpstr>AMORTİSMAN AYRILIRKEN ORANIN BELİRLENMESİ</vt:lpstr>
      <vt:lpstr>AMORTİSMAN AYRILIRKEN ORANIN BELİRLENMESİ</vt:lpstr>
      <vt:lpstr>BENZİN İSTASYONLARI</vt:lpstr>
      <vt:lpstr>ÖZEL MALİYET BEDELİ (adi kiralama)</vt:lpstr>
      <vt:lpstr>ÖDEME KAYDEDİCİ CİHAZ MALİYET BEDELLERİ</vt:lpstr>
      <vt:lpstr>YENİLEME FONU</vt:lpstr>
      <vt:lpstr>ENFLASYON DÜZELTMESİNDEN DOĞAN FARKLAR</vt:lpstr>
      <vt:lpstr>ENFLASYON DÜZELTMESİNDEN DOĞAN FARKLARIN ZARARLARA !!! MAHSUBU</vt:lpstr>
      <vt:lpstr>ÖRTÜLÜ KAZANÇ VE ÖRTÜLÜ SERMAYE</vt:lpstr>
      <vt:lpstr>VUK, m.283 VE m.287</vt:lpstr>
      <vt:lpstr>Peşin satış teşvik primi karşılığında düzenlenen FATURANIN GELİR KAYDI</vt:lpstr>
      <vt:lpstr>Peşin Ödenen Teminat Mektubu Komisyonu</vt:lpstr>
      <vt:lpstr>İNTİFA HAKKI ÖDEMESİNİN GV STOPAJI KARŞISINDAKİ DURUMU</vt:lpstr>
      <vt:lpstr>İNTİFA HAKKININ KDV KARŞISINDAKİ DURUMU</vt:lpstr>
      <vt:lpstr>İNTİFA HAKKININ KDV KARŞISINDAKİ DURUMU</vt:lpstr>
      <vt:lpstr>KULLANMA AMAÇLI ALINAN BİLGİSAYAR YAZILIMLARI</vt:lpstr>
      <vt:lpstr>YURT DIŞINDA ALINAN BELGELERİN DEFTERLER KAYDI</vt:lpstr>
      <vt:lpstr>ORTAKLARDAN ALACAKLAR</vt:lpstr>
      <vt:lpstr>FAİZ ORANI</vt:lpstr>
      <vt:lpstr>6111 SY. KANUN (M.11) (Kayıtlarda yer aldığı halde işletmede bulunmayan emtia, kasa mevcudu ve ortaklardan alacaklar) </vt:lpstr>
      <vt:lpstr>DEFTERLERİN YAZDIRILMASI</vt:lpstr>
      <vt:lpstr>e-DEFTERE GEÇİŞ</vt:lpstr>
      <vt:lpstr>E-FATURA</vt:lpstr>
      <vt:lpstr>E-FATURA</vt:lpstr>
      <vt:lpstr>E-FATURA</vt:lpstr>
      <vt:lpstr>PowerPoint Sunusu</vt:lpstr>
      <vt:lpstr>İLGİLİ MEVZUAT</vt:lpstr>
      <vt:lpstr>TÜR DEĞİŞTİRME</vt:lpstr>
      <vt:lpstr>DİKKAT EDİLMESİ GEREKEN HUSUSLAR</vt:lpstr>
      <vt:lpstr>YENİ ŞİRKET ESKİ ŞİRKETİN DEVAMI</vt:lpstr>
      <vt:lpstr>LİMİTED’DEN AŞ’YE DÖNÜŞÜM</vt:lpstr>
      <vt:lpstr>YAPILMASI GEREKENLER</vt:lpstr>
      <vt:lpstr>YAPILMASI GEREKENLER</vt:lpstr>
      <vt:lpstr>BELGE DÜZENİ</vt:lpstr>
      <vt:lpstr>KDV MUHTASAR BEYANNAMELER</vt:lpstr>
      <vt:lpstr>FORM BA VE BS</vt:lpstr>
      <vt:lpstr>PowerPoint Sunusu</vt:lpstr>
      <vt:lpstr> TTK ( 1 OCAK 2014 ) </vt:lpstr>
      <vt:lpstr> TTK ( 1 OCAK 2014 ) </vt:lpstr>
      <vt:lpstr> E-FATURADA BU BİLGİLER NEREDE YAZILACAKTIR?</vt:lpstr>
      <vt:lpstr>ELEKTRONİK TEBLİĞ ADRESİ ALINMASI</vt:lpstr>
      <vt:lpstr>PowerPoint Sunusu</vt:lpstr>
      <vt:lpstr>DEFTER TASDİKLERİ </vt:lpstr>
      <vt:lpstr>DEFTER TASDİKLERİ </vt:lpstr>
      <vt:lpstr>TASDİKİ ZORUNLU DEFTERLER</vt:lpstr>
      <vt:lpstr>DAMGA VERGİSİ DEFTERİ</vt:lpstr>
      <vt:lpstr>DAMGA VERGİSİ DEFTERİ</vt:lpstr>
      <vt:lpstr>İŞLETME HESABI-BİLANÇO ESASI</vt:lpstr>
      <vt:lpstr>DEFTERLERDE BULUNMASI GEREKEN HUSUSLAR</vt:lpstr>
      <vt:lpstr>BASİT USULE DÖNEBİLECEK MÜKELLEFLER</vt:lpstr>
      <vt:lpstr>BASİT USULE DÖNEBİLECEK MÜKELLEFLER</vt:lpstr>
      <vt:lpstr>BASİT USULE DÖNEBİLECEK MÜKELLEFLER</vt:lpstr>
      <vt:lpstr>BASİT USULE DÖNEBİLECEK MÜKELLEFLER</vt:lpstr>
      <vt:lpstr>BASİT USULE DÖNEBİLECEK MÜKELLEFLER</vt:lpstr>
      <vt:lpstr>BASİT USULE DÖNEBİLECEK MÜKELLEFLER</vt:lpstr>
      <vt:lpstr>BASİT USULE DÖNEBİLECEK MÜKELLEFLER</vt:lpstr>
      <vt:lpstr>KAPANIŞ ONAYI</vt:lpstr>
      <vt:lpstr>DEFTER VE BELGELERİN SAKLANMASI VE İBRAZI</vt:lpstr>
      <vt:lpstr>DEFTER VE BELGELERİN ZAYİİ</vt:lpstr>
      <vt:lpstr>ÖLÜM, İŞİ TERK VEYA TASFİYE HALİNDE SAKLAMA ÖDEVİ</vt:lpstr>
      <vt:lpstr>ASGARİ SERMAYE TUTARINA YÜKSELTME</vt:lpstr>
      <vt:lpstr>ASGARİ SERMAYE TUTARI</vt:lpstr>
      <vt:lpstr>ANA SÖZLEŞME DEĞİŞİKLİKLERİ</vt:lpstr>
      <vt:lpstr>SERMAYE KAYBI</vt:lpstr>
      <vt:lpstr>PAY SAHİBİ OLMAYAN YK UYELERININ NAKİT BORÇLANMA YASAĞI (A.Ş ve Ltd)</vt:lpstr>
      <vt:lpstr>İŞTİRAKLERLE İLGİLİ BİLDİRİM YÜKÜMLÜLÜĞÜ (Md.198)</vt:lpstr>
      <vt:lpstr>AYDIN; ARALIK 2013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YENİ TTK VE GETİRDİĞİ YÜKÜMLÜLÜKLER</dc:title>
  <dc:creator>vdk</dc:creator>
  <cp:lastModifiedBy>ASUS2</cp:lastModifiedBy>
  <cp:revision>313</cp:revision>
  <dcterms:created xsi:type="dcterms:W3CDTF">2012-12-07T07:43:25Z</dcterms:created>
  <dcterms:modified xsi:type="dcterms:W3CDTF">2013-12-28T08:27:08Z</dcterms:modified>
</cp:coreProperties>
</file>