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87" r:id="rId2"/>
    <p:sldId id="321" r:id="rId3"/>
    <p:sldId id="399" r:id="rId4"/>
    <p:sldId id="322" r:id="rId5"/>
    <p:sldId id="370" r:id="rId6"/>
    <p:sldId id="371" r:id="rId7"/>
    <p:sldId id="404" r:id="rId8"/>
    <p:sldId id="377" r:id="rId9"/>
    <p:sldId id="378" r:id="rId10"/>
    <p:sldId id="388" r:id="rId11"/>
    <p:sldId id="400" r:id="rId12"/>
    <p:sldId id="393" r:id="rId13"/>
    <p:sldId id="402" r:id="rId14"/>
    <p:sldId id="403" r:id="rId15"/>
    <p:sldId id="381" r:id="rId16"/>
    <p:sldId id="382" r:id="rId17"/>
    <p:sldId id="383" r:id="rId18"/>
    <p:sldId id="405" r:id="rId19"/>
    <p:sldId id="384" r:id="rId20"/>
    <p:sldId id="391" r:id="rId21"/>
    <p:sldId id="386" r:id="rId22"/>
    <p:sldId id="341" r:id="rId23"/>
    <p:sldId id="342" r:id="rId24"/>
    <p:sldId id="343" r:id="rId25"/>
    <p:sldId id="344" r:id="rId26"/>
    <p:sldId id="410" r:id="rId27"/>
    <p:sldId id="346" r:id="rId28"/>
    <p:sldId id="347" r:id="rId29"/>
    <p:sldId id="348" r:id="rId30"/>
    <p:sldId id="349" r:id="rId31"/>
    <p:sldId id="350" r:id="rId32"/>
    <p:sldId id="351" r:id="rId33"/>
    <p:sldId id="352" r:id="rId34"/>
    <p:sldId id="353" r:id="rId35"/>
    <p:sldId id="354" r:id="rId36"/>
    <p:sldId id="355" r:id="rId37"/>
    <p:sldId id="407" r:id="rId38"/>
    <p:sldId id="411" r:id="rId39"/>
    <p:sldId id="356" r:id="rId40"/>
    <p:sldId id="357" r:id="rId41"/>
    <p:sldId id="358" r:id="rId42"/>
    <p:sldId id="412" r:id="rId43"/>
    <p:sldId id="413" r:id="rId44"/>
    <p:sldId id="414" r:id="rId45"/>
    <p:sldId id="415" r:id="rId46"/>
    <p:sldId id="416" r:id="rId47"/>
    <p:sldId id="417" r:id="rId48"/>
    <p:sldId id="419" r:id="rId49"/>
    <p:sldId id="420" r:id="rId50"/>
    <p:sldId id="363" r:id="rId51"/>
    <p:sldId id="364" r:id="rId52"/>
    <p:sldId id="406" r:id="rId53"/>
    <p:sldId id="409" r:id="rId54"/>
    <p:sldId id="408" r:id="rId55"/>
    <p:sldId id="366" r:id="rId56"/>
    <p:sldId id="369" r:id="rId57"/>
  </p:sldIdLst>
  <p:sldSz cx="9144000" cy="6858000" type="screen4x3"/>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FBC"/>
    <a:srgbClr val="FCDCDF"/>
    <a:srgbClr val="E9C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70" autoAdjust="0"/>
  </p:normalViewPr>
  <p:slideViewPr>
    <p:cSldViewPr>
      <p:cViewPr>
        <p:scale>
          <a:sx n="70" d="100"/>
          <a:sy n="70" d="100"/>
        </p:scale>
        <p:origin x="-1738" y="-28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1074" y="-96"/>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43F68292-78E6-48C8-A4F2-071C121501CD}" type="datetimeFigureOut">
              <a:rPr lang="tr-TR" smtClean="0"/>
              <a:pPr/>
              <a:t>31.05.2018</a:t>
            </a:fld>
            <a:endParaRPr lang="tr-TR"/>
          </a:p>
        </p:txBody>
      </p:sp>
      <p:sp>
        <p:nvSpPr>
          <p:cNvPr id="4" name="Altbilgi Yer Tutucusu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79B80CF5-F096-45B1-9696-48E2CE27D74C}" type="slidenum">
              <a:rPr lang="tr-TR" smtClean="0"/>
              <a:pPr/>
              <a:t>‹#›</a:t>
            </a:fld>
            <a:endParaRPr lang="tr-TR"/>
          </a:p>
        </p:txBody>
      </p:sp>
    </p:spTree>
    <p:extLst>
      <p:ext uri="{BB962C8B-B14F-4D97-AF65-F5344CB8AC3E}">
        <p14:creationId xmlns:p14="http://schemas.microsoft.com/office/powerpoint/2010/main" val="396103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1364584F-8BE9-4F0B-8268-63F335200865}" type="datetimeFigureOut">
              <a:rPr lang="tr-TR" smtClean="0"/>
              <a:pPr/>
              <a:t>31.05.2018</a:t>
            </a:fld>
            <a:endParaRPr lang="tr-TR"/>
          </a:p>
        </p:txBody>
      </p:sp>
      <p:sp>
        <p:nvSpPr>
          <p:cNvPr id="4" name="Slayt Görüntüsü Yer Tutucusu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EE8B876B-4A08-49E1-B03B-3F1F5202C8A4}" type="slidenum">
              <a:rPr lang="tr-TR" smtClean="0"/>
              <a:pPr/>
              <a:t>‹#›</a:t>
            </a:fld>
            <a:endParaRPr lang="tr-TR"/>
          </a:p>
        </p:txBody>
      </p:sp>
    </p:spTree>
    <p:extLst>
      <p:ext uri="{BB962C8B-B14F-4D97-AF65-F5344CB8AC3E}">
        <p14:creationId xmlns:p14="http://schemas.microsoft.com/office/powerpoint/2010/main" val="255858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BDD1393-87CE-4EF6-BBE4-2D2D4A747945}" type="datetimeFigureOut">
              <a:rPr lang="tr-TR" smtClean="0"/>
              <a:pPr/>
              <a:t>31.05.2018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C5659C-E33E-4266-B09A-217CF609B6C0}" type="slidenum">
              <a:rPr lang="tr-TR" smtClean="0"/>
              <a:pPr/>
              <a:t>‹#›</a:t>
            </a:fld>
            <a:endParaRPr lang="tr-T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userDrawn="1"/>
        </p:nvSpPr>
        <p:spPr>
          <a:xfrm>
            <a:off x="2564160" y="413048"/>
            <a:ext cx="6480720" cy="369332"/>
          </a:xfrm>
          <a:prstGeom prst="rect">
            <a:avLst/>
          </a:prstGeom>
          <a:noFill/>
        </p:spPr>
        <p:txBody>
          <a:bodyPr wrap="square" rtlCol="0">
            <a:spAutoFit/>
          </a:bodyPr>
          <a:lstStyle/>
          <a:p>
            <a:endParaRPr lang="tr-TR" dirty="0"/>
          </a:p>
        </p:txBody>
      </p:sp>
      <p:sp>
        <p:nvSpPr>
          <p:cNvPr id="10" name="Metin kutusu 9"/>
          <p:cNvSpPr txBox="1"/>
          <p:nvPr userDrawn="1"/>
        </p:nvSpPr>
        <p:spPr>
          <a:xfrm>
            <a:off x="6012160" y="6309320"/>
            <a:ext cx="2520280" cy="369332"/>
          </a:xfrm>
          <a:prstGeom prst="rect">
            <a:avLst/>
          </a:prstGeom>
          <a:solidFill>
            <a:schemeClr val="bg1"/>
          </a:solidFill>
        </p:spPr>
        <p:txBody>
          <a:bodyPr wrap="square" rtlCol="0">
            <a:spAutoFit/>
          </a:bodyPr>
          <a:lstStyle/>
          <a:p>
            <a:endParaRPr lang="tr-TR" dirty="0"/>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067" y="188640"/>
            <a:ext cx="1966834" cy="67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614" y="92606"/>
            <a:ext cx="2044288"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Yuvarlatılmış Dikdörtgen 6"/>
          <p:cNvSpPr/>
          <p:nvPr userDrawn="1"/>
        </p:nvSpPr>
        <p:spPr>
          <a:xfrm>
            <a:off x="2195736" y="92606"/>
            <a:ext cx="6849144" cy="76806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8082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BDD1393-87CE-4EF6-BBE4-2D2D4A747945}" type="datetimeFigureOut">
              <a:rPr lang="tr-TR" smtClean="0"/>
              <a:pPr/>
              <a:t>31.05.2018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1225328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BDD1393-87CE-4EF6-BBE4-2D2D4A747945}" type="datetimeFigureOut">
              <a:rPr lang="tr-TR" smtClean="0"/>
              <a:pPr/>
              <a:t>31.05.2018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1917402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Veri Yer Tutucusu 13"/>
          <p:cNvSpPr>
            <a:spLocks noGrp="1"/>
          </p:cNvSpPr>
          <p:nvPr>
            <p:ph type="dt" sz="half" idx="10"/>
          </p:nvPr>
        </p:nvSpPr>
        <p:spPr/>
        <p:txBody>
          <a:bodyPr/>
          <a:lstStyle>
            <a:lvl1pPr>
              <a:defRPr/>
            </a:lvl1pPr>
          </a:lstStyle>
          <a:p>
            <a:pPr>
              <a:defRPr/>
            </a:pPr>
            <a:fld id="{EF76654B-DD98-4771-9836-74FE546C9330}" type="datetime1">
              <a:rPr lang="tr-TR"/>
              <a:pPr>
                <a:defRPr/>
              </a:pPr>
              <a:t>31.05.2018</a:t>
            </a:fld>
            <a:endParaRPr lang="tr-TR"/>
          </a:p>
        </p:txBody>
      </p:sp>
      <p:sp>
        <p:nvSpPr>
          <p:cNvPr id="6" name="Altbilgi Yer Tutucusu 2"/>
          <p:cNvSpPr>
            <a:spLocks noGrp="1"/>
          </p:cNvSpPr>
          <p:nvPr>
            <p:ph type="ftr" sz="quarter" idx="11"/>
          </p:nvPr>
        </p:nvSpPr>
        <p:spPr/>
        <p:txBody>
          <a:bodyPr/>
          <a:lstStyle>
            <a:lvl1pPr>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60AF1247-A27C-4055-9B34-FB1B16AD30CD}" type="slidenum">
              <a:rPr lang="tr-TR"/>
              <a:pPr>
                <a:defRPr/>
              </a:pPr>
              <a:t>‹#›</a:t>
            </a:fld>
            <a:endParaRPr lang="tr-TR"/>
          </a:p>
        </p:txBody>
      </p:sp>
    </p:spTree>
    <p:extLst>
      <p:ext uri="{BB962C8B-B14F-4D97-AF65-F5344CB8AC3E}">
        <p14:creationId xmlns:p14="http://schemas.microsoft.com/office/powerpoint/2010/main" val="175902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BDD1393-87CE-4EF6-BBE4-2D2D4A747945}" type="datetimeFigureOut">
              <a:rPr lang="tr-TR" smtClean="0"/>
              <a:pPr/>
              <a:t>31.05.2018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253648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BDD1393-87CE-4EF6-BBE4-2D2D4A747945}" type="datetimeFigureOut">
              <a:rPr lang="tr-TR" smtClean="0"/>
              <a:pPr/>
              <a:t>31.05.2018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423403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BDD1393-87CE-4EF6-BBE4-2D2D4A747945}" type="datetimeFigureOut">
              <a:rPr lang="tr-TR" smtClean="0"/>
              <a:pPr/>
              <a:t>31.05.2018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255582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BDD1393-87CE-4EF6-BBE4-2D2D4A747945}" type="datetimeFigureOut">
              <a:rPr lang="tr-TR" smtClean="0"/>
              <a:pPr/>
              <a:t>31.05.2018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255344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BDD1393-87CE-4EF6-BBE4-2D2D4A747945}" type="datetimeFigureOut">
              <a:rPr lang="tr-TR" smtClean="0"/>
              <a:pPr/>
              <a:t>31.05.2018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48198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BDD1393-87CE-4EF6-BBE4-2D2D4A747945}" type="datetimeFigureOut">
              <a:rPr lang="tr-TR" smtClean="0"/>
              <a:pPr/>
              <a:t>31.05.2018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114689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BDD1393-87CE-4EF6-BBE4-2D2D4A747945}" type="datetimeFigureOut">
              <a:rPr lang="tr-TR" smtClean="0"/>
              <a:pPr/>
              <a:t>31.05.2018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65160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BDD1393-87CE-4EF6-BBE4-2D2D4A747945}" type="datetimeFigureOut">
              <a:rPr lang="tr-TR" smtClean="0"/>
              <a:pPr/>
              <a:t>31.05.2018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118203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1393-87CE-4EF6-BBE4-2D2D4A747945}" type="datetimeFigureOut">
              <a:rPr lang="tr-TR" smtClean="0"/>
              <a:pPr/>
              <a:t>31.05.2018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5659C-E33E-4266-B09A-217CF609B6C0}" type="slidenum">
              <a:rPr lang="tr-TR" smtClean="0"/>
              <a:pPr/>
              <a:t>‹#›</a:t>
            </a:fld>
            <a:endParaRPr lang="tr-TR"/>
          </a:p>
        </p:txBody>
      </p:sp>
    </p:spTree>
    <p:extLst>
      <p:ext uri="{BB962C8B-B14F-4D97-AF65-F5344CB8AC3E}">
        <p14:creationId xmlns:p14="http://schemas.microsoft.com/office/powerpoint/2010/main" val="3094870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 y="6275724"/>
            <a:ext cx="9144000" cy="64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Başlık 1"/>
          <p:cNvSpPr>
            <a:spLocks noGrp="1"/>
          </p:cNvSpPr>
          <p:nvPr>
            <p:ph type="title"/>
          </p:nvPr>
        </p:nvSpPr>
        <p:spPr>
          <a:xfrm>
            <a:off x="1229516" y="1628799"/>
            <a:ext cx="6798868" cy="2880321"/>
          </a:xfrm>
          <a:prstGeom prst="roundRect">
            <a:avLst/>
          </a:prstGeom>
          <a:solidFill>
            <a:schemeClr val="tx2">
              <a:lumMod val="20000"/>
              <a:lumOff val="80000"/>
            </a:schemeClr>
          </a:solidFill>
          <a:ln w="63500" cap="sq"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dirty="0" smtClean="0">
                <a:solidFill>
                  <a:srgbClr val="002060"/>
                </a:solidFill>
              </a:rPr>
              <a:t>VERGİ </a:t>
            </a:r>
            <a:r>
              <a:rPr lang="tr-TR" dirty="0">
                <a:solidFill>
                  <a:srgbClr val="002060"/>
                </a:solidFill>
              </a:rPr>
              <a:t>VE DİĞER BAZI ALACAKLARIN YENİDEN </a:t>
            </a:r>
            <a:r>
              <a:rPr lang="tr-TR" dirty="0" smtClean="0">
                <a:solidFill>
                  <a:srgbClr val="002060"/>
                </a:solidFill>
              </a:rPr>
              <a:t>YAPILANDIRILMASINA İLİŞKİN KANUN</a:t>
            </a:r>
            <a:endParaRPr lang="tr-TR" altLang="tr-TR" sz="3100" dirty="0" smtClean="0">
              <a:solidFill>
                <a:srgbClr val="0070C0"/>
              </a:solidFill>
            </a:endParaRPr>
          </a:p>
        </p:txBody>
      </p:sp>
      <p:pic>
        <p:nvPicPr>
          <p:cNvPr id="1028" name="Picture 4" descr="http://i.hurimg.com/i/hurriyet/90/620x350/55eb6009f018fbb8f8bd0a1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119" y="5043501"/>
            <a:ext cx="2182795" cy="12322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2619"/>
            <a:ext cx="3059832" cy="1246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0860" y="4869161"/>
            <a:ext cx="2228388" cy="14790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Metin kutusu 7"/>
          <p:cNvSpPr txBox="1"/>
          <p:nvPr/>
        </p:nvSpPr>
        <p:spPr>
          <a:xfrm>
            <a:off x="2775959" y="5589240"/>
            <a:ext cx="3275856" cy="461665"/>
          </a:xfrm>
          <a:prstGeom prst="rect">
            <a:avLst/>
          </a:prstGeom>
          <a:noFill/>
        </p:spPr>
        <p:txBody>
          <a:bodyPr wrap="square">
            <a:spAutoFit/>
          </a:bodyPr>
          <a:lstStyle/>
          <a:p>
            <a:pPr algn="ctr">
              <a:defRPr/>
            </a:pPr>
            <a:r>
              <a:rPr lang="tr-TR" sz="2400" b="1" dirty="0" smtClean="0">
                <a:solidFill>
                  <a:srgbClr val="002060"/>
                </a:solidFill>
                <a:latin typeface="+mj-lt"/>
                <a:ea typeface="+mj-ea"/>
                <a:cs typeface="+mj-cs"/>
              </a:rPr>
              <a:t>31 </a:t>
            </a:r>
            <a:r>
              <a:rPr lang="tr-TR" sz="2400" b="1" dirty="0" smtClean="0">
                <a:solidFill>
                  <a:srgbClr val="002060"/>
                </a:solidFill>
                <a:latin typeface="+mj-lt"/>
                <a:ea typeface="+mj-ea"/>
                <a:cs typeface="+mj-cs"/>
              </a:rPr>
              <a:t>Mayıs 2018</a:t>
            </a:r>
            <a:endParaRPr lang="tr-TR" sz="2400" dirty="0">
              <a:solidFill>
                <a:srgbClr val="002060"/>
              </a:solidFill>
              <a:latin typeface="+mj-lt"/>
            </a:endParaRPr>
          </a:p>
        </p:txBody>
      </p:sp>
    </p:spTree>
    <p:extLst>
      <p:ext uri="{BB962C8B-B14F-4D97-AF65-F5344CB8AC3E}">
        <p14:creationId xmlns:p14="http://schemas.microsoft.com/office/powerpoint/2010/main" val="3821714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solidFill>
                  <a:prstClr val="black"/>
                </a:solidFill>
                <a:latin typeface="Arial Black" pitchFamily="34" charset="0"/>
              </a:rPr>
              <a:pPr algn="r" eaLnBrk="1" hangingPunct="1"/>
              <a:t>10</a:t>
            </a:fld>
            <a:endParaRPr lang="tr-TR" altLang="tr-TR" sz="1200">
              <a:solidFill>
                <a:prstClr val="black"/>
              </a:solidFill>
              <a:latin typeface="Arial Black" pitchFamily="34" charset="0"/>
            </a:endParaRPr>
          </a:p>
        </p:txBody>
      </p:sp>
      <p:sp>
        <p:nvSpPr>
          <p:cNvPr id="6" name="Rectangle 3"/>
          <p:cNvSpPr txBox="1">
            <a:spLocks noChangeArrowheads="1"/>
          </p:cNvSpPr>
          <p:nvPr/>
        </p:nvSpPr>
        <p:spPr>
          <a:xfrm>
            <a:off x="405880" y="1498848"/>
            <a:ext cx="8280920"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2" algn="l">
              <a:buClr>
                <a:prstClr val="black"/>
              </a:buClr>
              <a:defRPr/>
            </a:pPr>
            <a:endParaRPr lang="tr-TR" altLang="tr-TR" sz="1800" b="1" dirty="0">
              <a:solidFill>
                <a:prstClr val="black"/>
              </a:solidFill>
            </a:endParaRP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smtClean="0">
              <a:solidFill>
                <a:prstClr val="black"/>
              </a:solidFill>
            </a:endParaRPr>
          </a:p>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a:solidFill>
                <a:prstClr val="black"/>
              </a:solidFill>
            </a:endParaRPr>
          </a:p>
        </p:txBody>
      </p:sp>
      <p:sp>
        <p:nvSpPr>
          <p:cNvPr id="8" name="Dikdörtgen 7"/>
          <p:cNvSpPr/>
          <p:nvPr/>
        </p:nvSpPr>
        <p:spPr>
          <a:xfrm>
            <a:off x="3066147" y="188640"/>
            <a:ext cx="4975336" cy="553998"/>
          </a:xfrm>
          <a:prstGeom prst="rect">
            <a:avLst/>
          </a:prstGeom>
        </p:spPr>
        <p:txBody>
          <a:bodyPr wrap="none">
            <a:spAutoFit/>
          </a:bodyPr>
          <a:lstStyle/>
          <a:p>
            <a:pPr algn="ctr">
              <a:spcBef>
                <a:spcPct val="0"/>
              </a:spcBef>
              <a:defRPr/>
            </a:pPr>
            <a:r>
              <a:rPr lang="tr-TR" altLang="tr-TR" sz="3000" b="1" dirty="0" smtClean="0">
                <a:solidFill>
                  <a:srgbClr val="C00000"/>
                </a:solidFill>
              </a:rPr>
              <a:t>DİĞER ALACAKLARDA DÖNEM</a:t>
            </a:r>
            <a:endParaRPr lang="tr-TR" altLang="tr-TR" sz="3000" b="1" dirty="0">
              <a:solidFill>
                <a:srgbClr val="C00000"/>
              </a:solidFill>
            </a:endParaRPr>
          </a:p>
        </p:txBody>
      </p:sp>
      <p:sp>
        <p:nvSpPr>
          <p:cNvPr id="2" name="Dikdörtgen 1"/>
          <p:cNvSpPr/>
          <p:nvPr/>
        </p:nvSpPr>
        <p:spPr>
          <a:xfrm>
            <a:off x="467544" y="1443548"/>
            <a:ext cx="7560840" cy="3785652"/>
          </a:xfrm>
          <a:prstGeom prst="rect">
            <a:avLst/>
          </a:prstGeom>
        </p:spPr>
        <p:txBody>
          <a:bodyPr wrap="square">
            <a:spAutoFit/>
          </a:bodyPr>
          <a:lstStyle/>
          <a:p>
            <a:pPr marL="342900" lvl="1" indent="-342900" algn="just">
              <a:buClr>
                <a:schemeClr val="tx1"/>
              </a:buClr>
              <a:buFont typeface="Arial" pitchFamily="34" charset="0"/>
              <a:buChar char="•"/>
              <a:tabLst>
                <a:tab pos="893763" algn="l"/>
              </a:tabLst>
              <a:defRPr/>
            </a:pPr>
            <a:r>
              <a:rPr lang="tr-TR" sz="2400" b="1" dirty="0" smtClean="0"/>
              <a:t>Kapsama giren </a:t>
            </a:r>
            <a:r>
              <a:rPr lang="tr-TR" sz="2400" b="1" dirty="0" smtClean="0">
                <a:solidFill>
                  <a:srgbClr val="FF0000"/>
                </a:solidFill>
              </a:rPr>
              <a:t>diğer amme</a:t>
            </a:r>
            <a:r>
              <a:rPr lang="tr-TR" sz="2400" b="1" dirty="0" smtClean="0"/>
              <a:t> </a:t>
            </a:r>
            <a:r>
              <a:rPr lang="tr-TR" sz="2400" b="1" dirty="0"/>
              <a:t>alacaklarında </a:t>
            </a:r>
            <a:r>
              <a:rPr lang="tr-TR" sz="2400" b="1" dirty="0" smtClean="0">
                <a:solidFill>
                  <a:srgbClr val="FF0000"/>
                </a:solidFill>
              </a:rPr>
              <a:t>VADE</a:t>
            </a:r>
            <a:r>
              <a:rPr lang="tr-TR" sz="2400" b="1" dirty="0" smtClean="0"/>
              <a:t> </a:t>
            </a:r>
            <a:r>
              <a:rPr lang="tr-TR" sz="2400" b="1" dirty="0"/>
              <a:t>tarihi esasına dayanan düzenleme yapılmıştır.</a:t>
            </a:r>
          </a:p>
          <a:p>
            <a:pPr marL="342900" lvl="1" indent="-342900" algn="just">
              <a:buClr>
                <a:schemeClr val="tx1"/>
              </a:buClr>
              <a:buSzTx/>
              <a:buFont typeface="Arial" pitchFamily="34" charset="0"/>
              <a:buChar char="•"/>
              <a:tabLst>
                <a:tab pos="893763" algn="l"/>
              </a:tabLst>
              <a:defRPr/>
            </a:pPr>
            <a:endParaRPr lang="tr-TR" sz="2400" b="1" dirty="0" smtClean="0"/>
          </a:p>
          <a:p>
            <a:pPr marL="342900" lvl="1" indent="-342900" algn="just">
              <a:buClr>
                <a:schemeClr val="tx1"/>
              </a:buClr>
              <a:buSzTx/>
              <a:buFont typeface="Arial" pitchFamily="34" charset="0"/>
              <a:buChar char="•"/>
              <a:tabLst>
                <a:tab pos="893763" algn="l"/>
              </a:tabLst>
              <a:defRPr/>
            </a:pPr>
            <a:r>
              <a:rPr lang="tr-TR" sz="2400" b="1" dirty="0" smtClean="0"/>
              <a:t>Kanunun </a:t>
            </a:r>
            <a:r>
              <a:rPr lang="tr-TR" sz="2400" b="1" dirty="0"/>
              <a:t>yayımlandığı </a:t>
            </a:r>
            <a:r>
              <a:rPr lang="tr-TR" sz="2400" b="1" dirty="0" smtClean="0">
                <a:solidFill>
                  <a:srgbClr val="FF0000"/>
                </a:solidFill>
              </a:rPr>
              <a:t>18.05.2018</a:t>
            </a:r>
            <a:r>
              <a:rPr lang="tr-TR" sz="2400" b="1" dirty="0" smtClean="0"/>
              <a:t> tarihi </a:t>
            </a:r>
            <a:r>
              <a:rPr lang="tr-TR" sz="2400" b="1" dirty="0"/>
              <a:t>itibarıyla vadesi geldiği halde ödenmemiş ya da ödeme süresi </a:t>
            </a:r>
            <a:r>
              <a:rPr lang="tr-TR" sz="2400" b="1" dirty="0" smtClean="0"/>
              <a:t>geçmemiş bulunan;</a:t>
            </a:r>
          </a:p>
          <a:p>
            <a:pPr marL="0" lvl="1" algn="just">
              <a:buClr>
                <a:schemeClr val="tx1"/>
              </a:buClr>
              <a:buSzTx/>
              <a:tabLst>
                <a:tab pos="893763" algn="l"/>
              </a:tabLst>
              <a:defRPr/>
            </a:pPr>
            <a:endParaRPr lang="tr-TR" sz="2400" b="1" dirty="0" smtClean="0"/>
          </a:p>
          <a:p>
            <a:pPr marL="358775" lvl="1" algn="just">
              <a:buClr>
                <a:schemeClr val="tx1"/>
              </a:buClr>
              <a:buSzTx/>
              <a:tabLst>
                <a:tab pos="893763" algn="l"/>
              </a:tabLst>
              <a:defRPr/>
            </a:pPr>
            <a:r>
              <a:rPr lang="tr-TR" sz="2400" b="1" dirty="0"/>
              <a:t>V</a:t>
            </a:r>
            <a:r>
              <a:rPr lang="tr-TR" sz="2400" b="1" dirty="0" smtClean="0"/>
              <a:t>ergi </a:t>
            </a:r>
            <a:r>
              <a:rPr lang="tr-TR" sz="2400" b="1" dirty="0"/>
              <a:t>dairelerince </a:t>
            </a:r>
            <a:r>
              <a:rPr lang="tr-TR" sz="2400" b="1" dirty="0">
                <a:solidFill>
                  <a:srgbClr val="FF0000"/>
                </a:solidFill>
              </a:rPr>
              <a:t>6183 sayılı Kanun </a:t>
            </a:r>
            <a:r>
              <a:rPr lang="tr-TR" sz="2400" b="1" dirty="0"/>
              <a:t>hükümlerine </a:t>
            </a:r>
            <a:endParaRPr lang="tr-TR" sz="2400" b="1" dirty="0" smtClean="0"/>
          </a:p>
          <a:p>
            <a:pPr marL="358775" lvl="1" algn="just">
              <a:buClr>
                <a:schemeClr val="tx1"/>
              </a:buClr>
              <a:buSzTx/>
              <a:tabLst>
                <a:tab pos="893763" algn="l"/>
              </a:tabLst>
              <a:defRPr/>
            </a:pPr>
            <a:r>
              <a:rPr lang="tr-TR" sz="2400" b="1" dirty="0" smtClean="0"/>
              <a:t>göre takip </a:t>
            </a:r>
            <a:r>
              <a:rPr lang="tr-TR" sz="2400" b="1" dirty="0"/>
              <a:t>edilen asli ve </a:t>
            </a:r>
            <a:r>
              <a:rPr lang="tr-TR" sz="2400" b="1" dirty="0" err="1"/>
              <a:t>fer’i</a:t>
            </a:r>
            <a:r>
              <a:rPr lang="tr-TR" sz="2400" b="1" dirty="0"/>
              <a:t> amme </a:t>
            </a:r>
            <a:r>
              <a:rPr lang="tr-TR" sz="2400" b="1" dirty="0" smtClean="0"/>
              <a:t>alacakları</a:t>
            </a:r>
          </a:p>
          <a:p>
            <a:pPr marL="358775" lvl="1" algn="just">
              <a:buClr>
                <a:schemeClr val="tx1"/>
              </a:buClr>
              <a:buSzTx/>
              <a:tabLst>
                <a:tab pos="893763" algn="l"/>
              </a:tabLst>
              <a:defRPr/>
            </a:pPr>
            <a:r>
              <a:rPr lang="tr-TR" sz="2400" b="1" dirty="0" smtClean="0"/>
              <a:t>kapsamdadır.</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7461" y="4131232"/>
            <a:ext cx="1408044" cy="1337642"/>
          </a:xfrm>
          <a:prstGeom prst="rect">
            <a:avLst/>
          </a:prstGeom>
        </p:spPr>
      </p:pic>
    </p:spTree>
    <p:extLst>
      <p:ext uri="{BB962C8B-B14F-4D97-AF65-F5344CB8AC3E}">
        <p14:creationId xmlns:p14="http://schemas.microsoft.com/office/powerpoint/2010/main" val="771745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11</a:t>
            </a:fld>
            <a:endParaRPr lang="tr-TR" altLang="tr-TR" sz="1200">
              <a:latin typeface="Arial Black" pitchFamily="34" charset="0"/>
            </a:endParaRP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09728">
              <a:buClr>
                <a:schemeClr val="accent3"/>
              </a:buClr>
              <a:defRPr/>
            </a:pPr>
            <a:endParaRPr lang="tr-TR" sz="1600" b="1" dirty="0">
              <a:solidFill>
                <a:schemeClr val="tx1"/>
              </a:solidFill>
            </a:endParaRPr>
          </a:p>
        </p:txBody>
      </p:sp>
      <p:sp>
        <p:nvSpPr>
          <p:cNvPr id="5" name="Dikdörtgen 4"/>
          <p:cNvSpPr/>
          <p:nvPr/>
        </p:nvSpPr>
        <p:spPr>
          <a:xfrm>
            <a:off x="3574968" y="188640"/>
            <a:ext cx="3957686" cy="553998"/>
          </a:xfrm>
          <a:prstGeom prst="rect">
            <a:avLst/>
          </a:prstGeom>
        </p:spPr>
        <p:txBody>
          <a:bodyPr wrap="none">
            <a:spAutoFit/>
          </a:bodyPr>
          <a:lstStyle/>
          <a:p>
            <a:pPr lvl="0" algn="ctr">
              <a:spcBef>
                <a:spcPct val="0"/>
              </a:spcBef>
              <a:defRPr/>
            </a:pPr>
            <a:r>
              <a:rPr lang="tr-TR" altLang="tr-TR" sz="3000" b="1" dirty="0" smtClean="0">
                <a:solidFill>
                  <a:srgbClr val="FF0000"/>
                </a:solidFill>
                <a:ea typeface="+mj-ea"/>
                <a:cs typeface="+mj-cs"/>
              </a:rPr>
              <a:t>KAPSAMA GENEL BAKIŞ</a:t>
            </a:r>
            <a:endParaRPr lang="tr-TR" altLang="tr-TR" sz="3000" b="1" dirty="0">
              <a:solidFill>
                <a:srgbClr val="FF0000"/>
              </a:solidFill>
              <a:ea typeface="+mj-ea"/>
              <a:cs typeface="+mj-cs"/>
            </a:endParaRPr>
          </a:p>
        </p:txBody>
      </p:sp>
      <p:graphicFrame>
        <p:nvGraphicFramePr>
          <p:cNvPr id="2" name="Tablo 1"/>
          <p:cNvGraphicFramePr>
            <a:graphicFrameLocks noGrp="1"/>
          </p:cNvGraphicFramePr>
          <p:nvPr>
            <p:extLst>
              <p:ext uri="{D42A27DB-BD31-4B8C-83A1-F6EECF244321}">
                <p14:modId xmlns:p14="http://schemas.microsoft.com/office/powerpoint/2010/main" val="2240890676"/>
              </p:ext>
            </p:extLst>
          </p:nvPr>
        </p:nvGraphicFramePr>
        <p:xfrm>
          <a:off x="313184" y="1052733"/>
          <a:ext cx="8507288" cy="4053840"/>
        </p:xfrm>
        <a:graphic>
          <a:graphicData uri="http://schemas.openxmlformats.org/drawingml/2006/table">
            <a:tbl>
              <a:tblPr firstRow="1" bandRow="1">
                <a:tableStyleId>{5C22544A-7EE6-4342-B048-85BDC9FD1C3A}</a:tableStyleId>
              </a:tblPr>
              <a:tblGrid>
                <a:gridCol w="1954560"/>
                <a:gridCol w="2880320"/>
                <a:gridCol w="432048"/>
                <a:gridCol w="1512168"/>
                <a:gridCol w="1728192"/>
              </a:tblGrid>
              <a:tr h="0">
                <a:tc>
                  <a:txBody>
                    <a:bodyPr/>
                    <a:lstStyle/>
                    <a:p>
                      <a:pPr marL="0" algn="ctr" defTabSz="914400" rtl="0" eaLnBrk="1" latinLnBrk="0" hangingPunct="1">
                        <a:spcBef>
                          <a:spcPts val="0"/>
                        </a:spcBef>
                      </a:pPr>
                      <a:r>
                        <a:rPr lang="tr-TR" sz="1800" kern="1200" dirty="0" smtClean="0"/>
                        <a:t>ALACAK TÜRÜ</a:t>
                      </a:r>
                      <a:endParaRPr lang="tr-TR" sz="1800" b="1" kern="1200" dirty="0">
                        <a:solidFill>
                          <a:schemeClr val="dk1"/>
                        </a:solidFill>
                        <a:latin typeface="+mn-lt"/>
                        <a:ea typeface="+mn-ea"/>
                        <a:cs typeface="+mn-cs"/>
                      </a:endParaRPr>
                    </a:p>
                  </a:txBody>
                  <a:tcPr anchor="ctr"/>
                </a:tc>
                <a:tc>
                  <a:txBody>
                    <a:bodyPr/>
                    <a:lstStyle/>
                    <a:p>
                      <a:pPr marL="0" algn="ctr" defTabSz="914400" rtl="0" eaLnBrk="1" latinLnBrk="0" hangingPunct="1">
                        <a:spcBef>
                          <a:spcPts val="0"/>
                        </a:spcBef>
                      </a:pPr>
                      <a:r>
                        <a:rPr lang="tr-TR" sz="1800" kern="1200" dirty="0" smtClean="0"/>
                        <a:t>KAPSAMA GİRME ESASI </a:t>
                      </a:r>
                      <a:endParaRPr lang="tr-TR" sz="1800" b="1" kern="1200" dirty="0">
                        <a:solidFill>
                          <a:schemeClr val="dk1"/>
                        </a:solidFill>
                        <a:latin typeface="+mn-lt"/>
                        <a:ea typeface="+mn-ea"/>
                        <a:cs typeface="+mn-cs"/>
                      </a:endParaRPr>
                    </a:p>
                  </a:txBody>
                  <a:tcPr anchor="ctr"/>
                </a:tc>
                <a:tc>
                  <a:txBody>
                    <a:bodyPr/>
                    <a:lstStyle/>
                    <a:p>
                      <a:pPr marL="0" algn="ctr" defTabSz="914400" rtl="0" eaLnBrk="1" latinLnBrk="0" hangingPunct="1">
                        <a:spcBef>
                          <a:spcPts val="0"/>
                        </a:spcBef>
                      </a:pPr>
                      <a:endParaRPr lang="tr-TR" sz="1800" b="1" kern="1200" dirty="0">
                        <a:solidFill>
                          <a:schemeClr val="dk1"/>
                        </a:solidFill>
                        <a:latin typeface="+mn-lt"/>
                        <a:ea typeface="+mn-ea"/>
                        <a:cs typeface="+mn-cs"/>
                      </a:endParaRPr>
                    </a:p>
                  </a:txBody>
                  <a:tcPr anchor="ctr"/>
                </a:tc>
                <a:tc>
                  <a:txBody>
                    <a:bodyPr/>
                    <a:lstStyle/>
                    <a:p>
                      <a:pPr marL="0" algn="ctr" defTabSz="914400" rtl="0" eaLnBrk="1" latinLnBrk="0" hangingPunct="1">
                        <a:spcBef>
                          <a:spcPts val="0"/>
                        </a:spcBef>
                      </a:pPr>
                      <a:r>
                        <a:rPr lang="tr-TR" sz="1800" kern="1200" dirty="0" smtClean="0"/>
                        <a:t>ESAS ALINAN TARİH</a:t>
                      </a:r>
                      <a:endParaRPr lang="tr-TR" sz="1800" b="1" kern="1200" dirty="0">
                        <a:solidFill>
                          <a:schemeClr val="dk1"/>
                        </a:solidFill>
                        <a:latin typeface="+mn-lt"/>
                        <a:ea typeface="+mn-ea"/>
                        <a:cs typeface="+mn-cs"/>
                      </a:endParaRPr>
                    </a:p>
                  </a:txBody>
                  <a:tcPr anchor="ctr"/>
                </a:tc>
                <a:tc>
                  <a:txBody>
                    <a:bodyPr/>
                    <a:lstStyle/>
                    <a:p>
                      <a:pPr marL="0" algn="ctr" defTabSz="914400" rtl="0" eaLnBrk="1" latinLnBrk="0" hangingPunct="1">
                        <a:spcBef>
                          <a:spcPts val="0"/>
                        </a:spcBef>
                      </a:pPr>
                      <a:r>
                        <a:rPr lang="tr-TR" sz="1800" kern="1200" dirty="0" smtClean="0"/>
                        <a:t>İLGİLİ MADDE</a:t>
                      </a:r>
                      <a:endParaRPr lang="tr-TR" sz="1800" b="1" kern="1200" dirty="0">
                        <a:solidFill>
                          <a:schemeClr val="dk1"/>
                        </a:solidFill>
                        <a:latin typeface="+mn-lt"/>
                        <a:ea typeface="+mn-ea"/>
                        <a:cs typeface="+mn-cs"/>
                      </a:endParaRPr>
                    </a:p>
                  </a:txBody>
                  <a:tcPr anchor="ctr"/>
                </a:tc>
              </a:tr>
              <a:tr h="0">
                <a:tc>
                  <a:txBody>
                    <a:bodyPr/>
                    <a:lstStyle/>
                    <a:p>
                      <a:pPr marL="0" algn="ctr" defTabSz="914400" rtl="0" eaLnBrk="1" latinLnBrk="0" hangingPunct="1">
                        <a:spcBef>
                          <a:spcPts val="0"/>
                        </a:spcBef>
                      </a:pPr>
                      <a:r>
                        <a:rPr lang="tr-TR" sz="2000" kern="1200" dirty="0" smtClean="0"/>
                        <a:t>Vergi</a:t>
                      </a:r>
                      <a:endParaRPr lang="tr-TR" sz="2000" b="1" kern="1200" dirty="0">
                        <a:solidFill>
                          <a:schemeClr val="dk1"/>
                        </a:solidFill>
                        <a:latin typeface="+mn-lt"/>
                        <a:ea typeface="+mn-ea"/>
                        <a:cs typeface="+mn-cs"/>
                      </a:endParaRPr>
                    </a:p>
                  </a:txBody>
                  <a:tcPr anchor="ctr"/>
                </a:tc>
                <a:tc>
                  <a:txBody>
                    <a:bodyPr/>
                    <a:lstStyle/>
                    <a:p>
                      <a:pPr marL="0" algn="ctr" defTabSz="914400" rtl="0" eaLnBrk="1" latinLnBrk="0" hangingPunct="1">
                        <a:spcBef>
                          <a:spcPts val="0"/>
                        </a:spcBef>
                      </a:pPr>
                      <a:r>
                        <a:rPr lang="tr-TR" sz="2000" kern="1200" dirty="0" smtClean="0"/>
                        <a:t>Dönem + Beyanname Verme Tarihinin Son Günü </a:t>
                      </a:r>
                      <a:endParaRPr lang="tr-TR" sz="2000" b="1" kern="1200" dirty="0">
                        <a:solidFill>
                          <a:schemeClr val="dk1"/>
                        </a:solidFill>
                        <a:latin typeface="+mn-lt"/>
                        <a:ea typeface="+mn-ea"/>
                        <a:cs typeface="+mn-cs"/>
                      </a:endParaRPr>
                    </a:p>
                  </a:txBody>
                  <a:tcPr anchor="ctr"/>
                </a:tc>
                <a:tc>
                  <a:txBody>
                    <a:bodyPr/>
                    <a:lstStyle/>
                    <a:p>
                      <a:pPr marL="0" algn="ctr" defTabSz="914400" rtl="0" eaLnBrk="1" latinLnBrk="0" hangingPunct="1">
                        <a:spcBef>
                          <a:spcPts val="0"/>
                        </a:spcBef>
                      </a:pPr>
                      <a:r>
                        <a:rPr lang="tr-TR" sz="2800" kern="1200" dirty="0" smtClean="0"/>
                        <a:t>≤</a:t>
                      </a:r>
                      <a:endParaRPr lang="tr-TR" sz="2800" b="1" kern="1200" dirty="0">
                        <a:solidFill>
                          <a:schemeClr val="dk1"/>
                        </a:solidFill>
                        <a:latin typeface="+mn-lt"/>
                        <a:ea typeface="+mn-ea"/>
                        <a:cs typeface="+mn-cs"/>
                      </a:endParaRPr>
                    </a:p>
                  </a:txBody>
                  <a:tcPr anchor="ctr"/>
                </a:tc>
                <a:tc>
                  <a:txBody>
                    <a:bodyPr/>
                    <a:lstStyle/>
                    <a:p>
                      <a:pPr marL="0" algn="ctr" defTabSz="914400" rtl="0" eaLnBrk="1" latinLnBrk="0" hangingPunct="1">
                        <a:spcBef>
                          <a:spcPts val="0"/>
                        </a:spcBef>
                      </a:pPr>
                      <a:r>
                        <a:rPr lang="tr-TR" sz="2000" kern="1200" dirty="0" smtClean="0"/>
                        <a:t>31.03.2018</a:t>
                      </a:r>
                      <a:endParaRPr lang="tr-TR" sz="2000" b="1" kern="1200" dirty="0">
                        <a:solidFill>
                          <a:schemeClr val="dk1"/>
                        </a:solidFill>
                        <a:latin typeface="+mn-lt"/>
                        <a:ea typeface="+mn-ea"/>
                        <a:cs typeface="+mn-cs"/>
                      </a:endParaRPr>
                    </a:p>
                  </a:txBody>
                  <a:tcPr anchor="ctr"/>
                </a:tc>
                <a:tc>
                  <a:txBody>
                    <a:bodyPr/>
                    <a:lstStyle/>
                    <a:p>
                      <a:pPr marL="0" algn="ctr" defTabSz="914400" rtl="0" eaLnBrk="1" latinLnBrk="0" hangingPunct="1">
                        <a:spcBef>
                          <a:spcPts val="0"/>
                        </a:spcBef>
                      </a:pPr>
                      <a:r>
                        <a:rPr lang="tr-TR" sz="2000" kern="1200" dirty="0" smtClean="0"/>
                        <a:t>2*, 3 ve 4. Madde</a:t>
                      </a:r>
                      <a:endParaRPr lang="tr-TR" sz="2000" b="1" kern="1200" dirty="0">
                        <a:solidFill>
                          <a:schemeClr val="dk1"/>
                        </a:solidFill>
                        <a:latin typeface="+mn-lt"/>
                        <a:ea typeface="+mn-ea"/>
                        <a:cs typeface="+mn-cs"/>
                      </a:endParaRPr>
                    </a:p>
                  </a:txBody>
                  <a:tcPr anchor="ctr"/>
                </a:tc>
              </a:tr>
              <a:tr h="0">
                <a:tc>
                  <a:txBody>
                    <a:bodyPr/>
                    <a:lstStyle/>
                    <a:p>
                      <a:pPr algn="ctr">
                        <a:spcBef>
                          <a:spcPts val="0"/>
                        </a:spcBef>
                      </a:pPr>
                      <a:r>
                        <a:rPr lang="tr-TR" sz="2000" dirty="0" smtClean="0"/>
                        <a:t>Usulsüzlük ve Özel Usulsüzlük Cezaları</a:t>
                      </a:r>
                      <a:endParaRPr lang="tr-TR"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t>Tespit Tarihi </a:t>
                      </a:r>
                    </a:p>
                  </a:txBody>
                  <a:tcPr anchor="ctr"/>
                </a:tc>
                <a:tc>
                  <a:txBody>
                    <a:bodyPr/>
                    <a:lstStyle/>
                    <a:p>
                      <a:pPr marL="0" algn="ctr" defTabSz="914400" rtl="0" eaLnBrk="1" latinLnBrk="0" hangingPunct="1">
                        <a:spcBef>
                          <a:spcPts val="0"/>
                        </a:spcBef>
                      </a:pPr>
                      <a:r>
                        <a:rPr lang="tr-TR" sz="2800" kern="1200" dirty="0" smtClean="0"/>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kern="1200" dirty="0" smtClean="0"/>
                        <a:t>31.03.2018</a:t>
                      </a:r>
                      <a:endParaRPr lang="tr-TR" sz="2000" b="1" dirty="0" smtClean="0"/>
                    </a:p>
                  </a:txBody>
                  <a:tcPr anchor="ctr"/>
                </a:tc>
                <a:tc>
                  <a:txBody>
                    <a:bodyPr/>
                    <a:lstStyle/>
                    <a:p>
                      <a:pPr marL="0" algn="ctr" defTabSz="914400" rtl="0" eaLnBrk="1" latinLnBrk="0" hangingPunct="1">
                        <a:spcBef>
                          <a:spcPts val="0"/>
                        </a:spcBef>
                      </a:pPr>
                      <a:r>
                        <a:rPr lang="tr-TR" sz="2000" kern="1200" dirty="0" smtClean="0"/>
                        <a:t>2*, 3 ve 4.</a:t>
                      </a:r>
                      <a:r>
                        <a:rPr lang="tr-TR" sz="2000" kern="1200" baseline="0" dirty="0" smtClean="0"/>
                        <a:t> </a:t>
                      </a:r>
                      <a:r>
                        <a:rPr lang="tr-TR" sz="2000" kern="1200" dirty="0" smtClean="0"/>
                        <a:t>Madde</a:t>
                      </a:r>
                      <a:endParaRPr lang="tr-TR" sz="2000" b="1" kern="1200" dirty="0">
                        <a:solidFill>
                          <a:schemeClr val="dk1"/>
                        </a:solidFill>
                        <a:latin typeface="+mn-lt"/>
                        <a:ea typeface="+mn-ea"/>
                        <a:cs typeface="+mn-cs"/>
                      </a:endParaRPr>
                    </a:p>
                  </a:txBody>
                  <a:tcPr anchor="ctr"/>
                </a:tc>
              </a:tr>
              <a:tr h="0">
                <a:tc>
                  <a:txBody>
                    <a:bodyPr/>
                    <a:lstStyle/>
                    <a:p>
                      <a:pPr marL="0" algn="ctr" defTabSz="914400" rtl="0" eaLnBrk="1" latinLnBrk="0" hangingPunct="1">
                        <a:spcBef>
                          <a:spcPts val="0"/>
                        </a:spcBef>
                      </a:pPr>
                      <a:r>
                        <a:rPr lang="tr-TR" sz="2000" kern="1200" dirty="0" smtClean="0"/>
                        <a:t>İdari Para Cezası</a:t>
                      </a:r>
                      <a:r>
                        <a:rPr lang="tr-TR" sz="2000" kern="1200" baseline="0" dirty="0" smtClean="0"/>
                        <a:t> </a:t>
                      </a:r>
                      <a:endParaRPr lang="tr-TR" sz="2000" b="1"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kern="1200" baseline="0" dirty="0" smtClean="0"/>
                        <a:t>Cezanın Verilme Tarihi </a:t>
                      </a:r>
                    </a:p>
                    <a:p>
                      <a:pPr marL="0" marR="0" indent="0" algn="ctr" defTabSz="914400" rtl="0" eaLnBrk="1" fontAlgn="auto" latinLnBrk="0" hangingPunct="1">
                        <a:lnSpc>
                          <a:spcPct val="100000"/>
                        </a:lnSpc>
                        <a:spcBef>
                          <a:spcPts val="0"/>
                        </a:spcBef>
                        <a:spcAft>
                          <a:spcPts val="0"/>
                        </a:spcAft>
                        <a:buClrTx/>
                        <a:buSzTx/>
                        <a:buFontTx/>
                        <a:buNone/>
                        <a:tabLst/>
                        <a:defRPr/>
                      </a:pPr>
                      <a:endParaRPr lang="tr-TR" sz="2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t>Tebliğ Tarihi </a:t>
                      </a:r>
                      <a:endParaRPr lang="tr-TR" sz="2000" b="1" kern="1200" dirty="0" smtClean="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800" kern="1200" dirty="0" smtClean="0"/>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kern="1200" dirty="0" smtClean="0"/>
                        <a:t>31.03.2018</a:t>
                      </a:r>
                    </a:p>
                    <a:p>
                      <a:pPr marL="0" marR="0" indent="0" algn="ctr" defTabSz="914400" rtl="0" eaLnBrk="1" fontAlgn="auto" latinLnBrk="0" hangingPunct="1">
                        <a:lnSpc>
                          <a:spcPct val="100000"/>
                        </a:lnSpc>
                        <a:spcBef>
                          <a:spcPts val="0"/>
                        </a:spcBef>
                        <a:spcAft>
                          <a:spcPts val="0"/>
                        </a:spcAft>
                        <a:buClrTx/>
                        <a:buSzTx/>
                        <a:buFontTx/>
                        <a:buNone/>
                        <a:tabLst/>
                        <a:defRPr/>
                      </a:pPr>
                      <a:endParaRPr lang="tr-TR" sz="2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t>18.05.2018</a:t>
                      </a:r>
                      <a:endParaRPr lang="tr-TR" sz="2000"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kern="1200" dirty="0" smtClean="0"/>
                        <a:t>2*</a:t>
                      </a:r>
                      <a:r>
                        <a:rPr lang="tr-TR" sz="2000" kern="1200" baseline="0" dirty="0" smtClean="0"/>
                        <a:t> ve </a:t>
                      </a:r>
                      <a:r>
                        <a:rPr lang="tr-TR" sz="2000" kern="1200" dirty="0" smtClean="0"/>
                        <a:t>3. </a:t>
                      </a:r>
                    </a:p>
                    <a:p>
                      <a:pPr marL="0" marR="0" indent="0" algn="ctr" defTabSz="914400" rtl="0" eaLnBrk="1" fontAlgn="auto" latinLnBrk="0" hangingPunct="1">
                        <a:lnSpc>
                          <a:spcPct val="100000"/>
                        </a:lnSpc>
                        <a:spcBef>
                          <a:spcPts val="0"/>
                        </a:spcBef>
                        <a:spcAft>
                          <a:spcPts val="0"/>
                        </a:spcAft>
                        <a:buClrTx/>
                        <a:buSzTx/>
                        <a:buFontTx/>
                        <a:buNone/>
                        <a:tabLst/>
                        <a:defRPr/>
                      </a:pPr>
                      <a:r>
                        <a:rPr lang="tr-TR" sz="2000" kern="1200" dirty="0" smtClean="0"/>
                        <a:t>Madde</a:t>
                      </a:r>
                      <a:endParaRPr lang="tr-TR" sz="2000" b="1" kern="1200" dirty="0" smtClean="0">
                        <a:solidFill>
                          <a:schemeClr val="dk1"/>
                        </a:solidFill>
                        <a:latin typeface="+mn-lt"/>
                        <a:ea typeface="+mn-ea"/>
                        <a:cs typeface="+mn-cs"/>
                      </a:endParaRPr>
                    </a:p>
                  </a:txBody>
                  <a:tcPr anchor="ctr"/>
                </a:tc>
              </a:tr>
              <a:tr h="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tr-TR" sz="2000" dirty="0" smtClean="0"/>
                        <a:t>Kapsamdaki Diğer Alacaklar</a:t>
                      </a:r>
                      <a:endParaRPr lang="tr-TR" sz="2000"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t>Vade Tarihi + Ödeme Süresinin Başlama Tarihi</a:t>
                      </a:r>
                      <a:endParaRPr lang="tr-TR" sz="2000" b="1" dirty="0" smtClean="0"/>
                    </a:p>
                  </a:txBody>
                  <a:tcPr anchor="ctr"/>
                </a:tc>
                <a:tc>
                  <a:txBody>
                    <a:bodyPr/>
                    <a:lstStyle/>
                    <a:p>
                      <a:pPr marL="0" algn="ctr" defTabSz="914400" rtl="0" eaLnBrk="1" latinLnBrk="0" hangingPunct="1">
                        <a:spcBef>
                          <a:spcPts val="0"/>
                        </a:spcBef>
                      </a:pPr>
                      <a:r>
                        <a:rPr lang="tr-TR" sz="2800" kern="1200" dirty="0" smtClean="0"/>
                        <a:t>≤</a:t>
                      </a:r>
                      <a:endParaRPr lang="tr-TR" sz="2800" b="1"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t>18.05.2018</a:t>
                      </a:r>
                      <a:endParaRPr lang="tr-TR" sz="2000" b="1"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t>2.</a:t>
                      </a:r>
                      <a:r>
                        <a:rPr lang="tr-TR" sz="2000" baseline="0" dirty="0" smtClean="0"/>
                        <a:t> Madde</a:t>
                      </a:r>
                      <a:endParaRPr lang="tr-TR" sz="2000" b="1" dirty="0" smtClean="0">
                        <a:solidFill>
                          <a:schemeClr val="tx1"/>
                        </a:solidFill>
                      </a:endParaRPr>
                    </a:p>
                  </a:txBody>
                  <a:tcPr anchor="ctr"/>
                </a:tc>
              </a:tr>
            </a:tbl>
          </a:graphicData>
        </a:graphic>
      </p:graphicFrame>
      <p:sp>
        <p:nvSpPr>
          <p:cNvPr id="3" name="Metin kutusu 2"/>
          <p:cNvSpPr txBox="1"/>
          <p:nvPr/>
        </p:nvSpPr>
        <p:spPr>
          <a:xfrm>
            <a:off x="323528" y="5553670"/>
            <a:ext cx="8496944" cy="861774"/>
          </a:xfrm>
          <a:prstGeom prst="rect">
            <a:avLst/>
          </a:prstGeom>
          <a:noFill/>
        </p:spPr>
        <p:txBody>
          <a:bodyPr wrap="square" rtlCol="0">
            <a:spAutoFit/>
          </a:bodyPr>
          <a:lstStyle/>
          <a:p>
            <a:pPr algn="just"/>
            <a:r>
              <a:rPr lang="tr-TR" dirty="0" smtClean="0"/>
              <a:t>* </a:t>
            </a:r>
            <a:r>
              <a:rPr lang="tr-TR" b="1" dirty="0" smtClean="0"/>
              <a:t>A</a:t>
            </a:r>
            <a:r>
              <a:rPr lang="tr-TR" sz="1600" b="1" dirty="0" smtClean="0"/>
              <a:t>lacağın Kanunun 2 </a:t>
            </a:r>
            <a:r>
              <a:rPr lang="tr-TR" sz="1600" b="1" dirty="0" err="1" smtClean="0"/>
              <a:t>nci</a:t>
            </a:r>
            <a:r>
              <a:rPr lang="tr-TR" sz="1600" b="1" dirty="0" smtClean="0"/>
              <a:t> maddesi kapsamında yapılandırılabilmesi için 18.05.2018 tarihi itibarıyla kesinleşmiş ancak, vadesi </a:t>
            </a:r>
            <a:r>
              <a:rPr lang="tr-TR" sz="1600" b="1" dirty="0"/>
              <a:t>geldiği halde ödenmemiş ya da ödeme süresi geçmemiş </a:t>
            </a:r>
            <a:r>
              <a:rPr lang="tr-TR" sz="1600" b="1" dirty="0" smtClean="0"/>
              <a:t> olması gerekmektedir.</a:t>
            </a:r>
            <a:endParaRPr lang="tr-TR" sz="1600" b="1" dirty="0"/>
          </a:p>
        </p:txBody>
      </p:sp>
    </p:spTree>
    <p:extLst>
      <p:ext uri="{BB962C8B-B14F-4D97-AF65-F5344CB8AC3E}">
        <p14:creationId xmlns:p14="http://schemas.microsoft.com/office/powerpoint/2010/main" val="3369716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12</a:t>
            </a:fld>
            <a:endParaRPr lang="tr-TR" altLang="tr-TR" sz="1200">
              <a:latin typeface="Arial Black" pitchFamily="34" charset="0"/>
            </a:endParaRPr>
          </a:p>
        </p:txBody>
      </p:sp>
      <p:sp>
        <p:nvSpPr>
          <p:cNvPr id="2" name="Dikdörtgen 1"/>
          <p:cNvSpPr/>
          <p:nvPr/>
        </p:nvSpPr>
        <p:spPr>
          <a:xfrm>
            <a:off x="3213867" y="140028"/>
            <a:ext cx="4228210" cy="553998"/>
          </a:xfrm>
          <a:prstGeom prst="rect">
            <a:avLst/>
          </a:prstGeom>
        </p:spPr>
        <p:txBody>
          <a:bodyPr wrap="none">
            <a:spAutoFit/>
          </a:bodyPr>
          <a:lstStyle/>
          <a:p>
            <a:pPr lvl="0" algn="ctr">
              <a:spcBef>
                <a:spcPct val="0"/>
              </a:spcBef>
              <a:defRPr/>
            </a:pPr>
            <a:r>
              <a:rPr lang="tr-TR" altLang="tr-TR" sz="3000" b="1" dirty="0">
                <a:solidFill>
                  <a:srgbClr val="FF0000"/>
                </a:solidFill>
                <a:ea typeface="+mj-ea"/>
                <a:cs typeface="+mj-cs"/>
              </a:rPr>
              <a:t>KESİNLEŞMİŞ </a:t>
            </a:r>
            <a:r>
              <a:rPr lang="tr-TR" altLang="tr-TR" sz="3000" b="1" dirty="0" smtClean="0">
                <a:solidFill>
                  <a:srgbClr val="FF0000"/>
                </a:solidFill>
                <a:ea typeface="+mj-ea"/>
                <a:cs typeface="+mj-cs"/>
              </a:rPr>
              <a:t>ALACAKLAR</a:t>
            </a:r>
            <a:endParaRPr lang="tr-TR" altLang="tr-TR" sz="3000" b="1" dirty="0">
              <a:solidFill>
                <a:srgbClr val="FF0000"/>
              </a:solidFill>
              <a:ea typeface="+mj-ea"/>
              <a:cs typeface="+mj-cs"/>
            </a:endParaRP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schemeClr val="tx1"/>
              </a:buClr>
              <a:defRPr/>
            </a:pPr>
            <a:endParaRPr lang="tr-TR" altLang="tr-TR" sz="2000" b="1" dirty="0">
              <a:solidFill>
                <a:schemeClr val="tx1"/>
              </a:solidFill>
            </a:endParaRP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schemeClr val="tx1"/>
              </a:buClr>
            </a:pPr>
            <a:endParaRPr lang="tr-TR" altLang="tr-TR" b="1" i="1" dirty="0"/>
          </a:p>
          <a:p>
            <a:pPr marL="285750" lvl="2" indent="-285750">
              <a:buClr>
                <a:schemeClr val="tx1"/>
              </a:buClr>
            </a:pPr>
            <a:endParaRPr lang="tr-TR" altLang="tr-TR" b="1" i="1" dirty="0" smtClean="0"/>
          </a:p>
          <a:p>
            <a:pPr marL="285750" lvl="2" indent="-285750">
              <a:buClr>
                <a:schemeClr val="tx1"/>
              </a:buClr>
            </a:pPr>
            <a:endParaRPr lang="tr-TR" altLang="tr-TR" b="1" i="1" dirty="0"/>
          </a:p>
          <a:p>
            <a:pPr marL="285750" lvl="2" indent="-285750">
              <a:buClr>
                <a:schemeClr val="tx1"/>
              </a:buClr>
            </a:pPr>
            <a:endParaRPr lang="tr-TR" altLang="tr-TR" b="1" i="1" dirty="0"/>
          </a:p>
        </p:txBody>
      </p:sp>
      <p:sp>
        <p:nvSpPr>
          <p:cNvPr id="8" name="Dikdörtgen 7"/>
          <p:cNvSpPr/>
          <p:nvPr/>
        </p:nvSpPr>
        <p:spPr>
          <a:xfrm>
            <a:off x="251520" y="1268760"/>
            <a:ext cx="4176464" cy="4432624"/>
          </a:xfrm>
          <a:prstGeom prst="rect">
            <a:avLst/>
          </a:prstGeom>
        </p:spPr>
        <p:txBody>
          <a:bodyPr wrap="square">
            <a:spAutoFit/>
          </a:bodyPr>
          <a:lstStyle/>
          <a:p>
            <a:pPr marL="85725" lvl="2" algn="just">
              <a:lnSpc>
                <a:spcPct val="80000"/>
              </a:lnSpc>
              <a:buClr>
                <a:srgbClr val="FF0000"/>
              </a:buClr>
              <a:buFont typeface="Wingdings" pitchFamily="2" charset="2"/>
              <a:buChar char="Ø"/>
              <a:defRPr/>
            </a:pPr>
            <a:r>
              <a:rPr lang="tr-TR" altLang="tr-TR" sz="2200" b="1" dirty="0">
                <a:solidFill>
                  <a:srgbClr val="C00000"/>
                </a:solidFill>
              </a:rPr>
              <a:t>VERGİLERDE</a:t>
            </a:r>
            <a:r>
              <a:rPr lang="tr-TR" altLang="tr-TR" sz="2200" b="1" dirty="0" smtClean="0">
                <a:solidFill>
                  <a:srgbClr val="C00000"/>
                </a:solidFill>
              </a:rPr>
              <a:t>;</a:t>
            </a:r>
          </a:p>
          <a:p>
            <a:pPr marL="630238" lvl="2" indent="-255588" algn="just">
              <a:lnSpc>
                <a:spcPct val="80000"/>
              </a:lnSpc>
              <a:buClr>
                <a:schemeClr val="tx1"/>
              </a:buClr>
              <a:buFont typeface="Wingdings" pitchFamily="2" charset="2"/>
              <a:buChar char="Ø"/>
              <a:defRPr/>
            </a:pPr>
            <a:endParaRPr lang="tr-TR" altLang="tr-TR" sz="2200" b="1" dirty="0">
              <a:solidFill>
                <a:srgbClr val="C00000"/>
              </a:solidFill>
            </a:endParaRPr>
          </a:p>
          <a:p>
            <a:pPr marL="630238" lvl="2" indent="-255588" algn="just">
              <a:lnSpc>
                <a:spcPct val="80000"/>
              </a:lnSpc>
              <a:buClr>
                <a:schemeClr val="tx1"/>
              </a:buClr>
              <a:buFont typeface="Wingdings" pitchFamily="2" charset="2"/>
              <a:buChar char="Ø"/>
              <a:defRPr/>
            </a:pPr>
            <a:r>
              <a:rPr lang="tr-TR" altLang="tr-TR" sz="2200" b="1" dirty="0" smtClean="0"/>
              <a:t>Vergi asıllarının </a:t>
            </a:r>
            <a:r>
              <a:rPr lang="tr-TR" altLang="tr-TR" sz="2200" b="1" dirty="0"/>
              <a:t>tamamı,</a:t>
            </a:r>
          </a:p>
          <a:p>
            <a:pPr marL="630238" lvl="2" indent="-255588" algn="just">
              <a:lnSpc>
                <a:spcPct val="80000"/>
              </a:lnSpc>
              <a:buClr>
                <a:schemeClr val="tx1"/>
              </a:buClr>
              <a:buFont typeface="Wingdings" pitchFamily="2" charset="2"/>
              <a:buChar char="Ø"/>
              <a:defRPr/>
            </a:pPr>
            <a:r>
              <a:rPr lang="tr-TR" altLang="tr-TR" sz="2200" b="1" dirty="0"/>
              <a:t>Gecikme faizi ve gecikme zammı </a:t>
            </a:r>
            <a:r>
              <a:rPr lang="tr-TR" altLang="tr-TR" sz="2200" b="1" dirty="0" smtClean="0"/>
              <a:t>yerine Yİ-ÜFE tutarı</a:t>
            </a:r>
          </a:p>
          <a:p>
            <a:pPr marL="630238" lvl="2" indent="-255588" algn="just">
              <a:lnSpc>
                <a:spcPct val="80000"/>
              </a:lnSpc>
              <a:buClr>
                <a:schemeClr val="tx1"/>
              </a:buClr>
              <a:buFont typeface="Wingdings" pitchFamily="2" charset="2"/>
              <a:buChar char="Ø"/>
              <a:defRPr/>
            </a:pPr>
            <a:endParaRPr lang="tr-TR" altLang="tr-TR" sz="2200" b="1" dirty="0"/>
          </a:p>
          <a:p>
            <a:pPr marL="109537" lvl="1" algn="just">
              <a:lnSpc>
                <a:spcPct val="80000"/>
              </a:lnSpc>
              <a:buClr>
                <a:schemeClr val="tx1"/>
              </a:buClr>
              <a:defRPr/>
            </a:pPr>
            <a:r>
              <a:rPr lang="tr-TR" altLang="tr-TR" sz="2200" b="1" dirty="0">
                <a:solidFill>
                  <a:srgbClr val="0070C0"/>
                </a:solidFill>
              </a:rPr>
              <a:t>t</a:t>
            </a:r>
            <a:r>
              <a:rPr lang="tr-TR" altLang="tr-TR" sz="2200" b="1" dirty="0" smtClean="0">
                <a:solidFill>
                  <a:srgbClr val="0070C0"/>
                </a:solidFill>
              </a:rPr>
              <a:t>ahsil edilecek,</a:t>
            </a:r>
          </a:p>
          <a:p>
            <a:pPr marL="109537" lvl="1" algn="just">
              <a:lnSpc>
                <a:spcPct val="80000"/>
              </a:lnSpc>
              <a:buClr>
                <a:schemeClr val="tx1"/>
              </a:buClr>
              <a:defRPr/>
            </a:pPr>
            <a:endParaRPr lang="tr-TR" altLang="tr-TR" sz="2200" b="1" dirty="0"/>
          </a:p>
          <a:p>
            <a:pPr marL="630238" lvl="2" indent="-255588" algn="just">
              <a:lnSpc>
                <a:spcPct val="80000"/>
              </a:lnSpc>
              <a:buClr>
                <a:schemeClr val="tx1"/>
              </a:buClr>
              <a:buFont typeface="Wingdings" pitchFamily="2" charset="2"/>
              <a:buChar char="Ø"/>
              <a:defRPr/>
            </a:pPr>
            <a:r>
              <a:rPr lang="tr-TR" altLang="tr-TR" sz="2200" b="1" dirty="0"/>
              <a:t>Gecikme faizi</a:t>
            </a:r>
          </a:p>
          <a:p>
            <a:pPr marL="630238" lvl="2" indent="-255588" algn="just">
              <a:lnSpc>
                <a:spcPct val="80000"/>
              </a:lnSpc>
              <a:buClr>
                <a:schemeClr val="tx1"/>
              </a:buClr>
              <a:buFont typeface="Wingdings" pitchFamily="2" charset="2"/>
              <a:buChar char="Ø"/>
              <a:defRPr/>
            </a:pPr>
            <a:r>
              <a:rPr lang="tr-TR" altLang="tr-TR" sz="2200" b="1" dirty="0"/>
              <a:t>Gecikme zammı</a:t>
            </a:r>
          </a:p>
          <a:p>
            <a:pPr marL="630238" lvl="2" indent="-255588" algn="just">
              <a:lnSpc>
                <a:spcPct val="80000"/>
              </a:lnSpc>
              <a:buClr>
                <a:schemeClr val="tx1"/>
              </a:buClr>
              <a:buFont typeface="Wingdings" pitchFamily="2" charset="2"/>
              <a:buChar char="Ø"/>
              <a:defRPr/>
            </a:pPr>
            <a:r>
              <a:rPr lang="tr-TR" altLang="tr-TR" sz="2200" b="1" dirty="0"/>
              <a:t>Vergi aslına bağlı vergi </a:t>
            </a:r>
            <a:r>
              <a:rPr lang="tr-TR" altLang="tr-TR" sz="2200" b="1" dirty="0" smtClean="0"/>
              <a:t>cezası ve </a:t>
            </a:r>
            <a:endParaRPr lang="tr-TR" altLang="tr-TR" sz="2200" b="1" dirty="0"/>
          </a:p>
          <a:p>
            <a:pPr marL="630238" lvl="2" indent="-255588" algn="just">
              <a:lnSpc>
                <a:spcPct val="80000"/>
              </a:lnSpc>
              <a:buClr>
                <a:schemeClr val="tx1"/>
              </a:buClr>
              <a:buFont typeface="Wingdings" pitchFamily="2" charset="2"/>
              <a:buChar char="Ø"/>
              <a:defRPr/>
            </a:pPr>
            <a:r>
              <a:rPr lang="tr-TR" altLang="tr-TR" sz="2200" b="1" dirty="0"/>
              <a:t>Bu vergi cezasının gecikme </a:t>
            </a:r>
            <a:r>
              <a:rPr lang="tr-TR" altLang="tr-TR" sz="2200" b="1" dirty="0" smtClean="0"/>
              <a:t>zammı</a:t>
            </a:r>
          </a:p>
          <a:p>
            <a:pPr marL="630238" lvl="2" indent="-255588" algn="just">
              <a:lnSpc>
                <a:spcPct val="80000"/>
              </a:lnSpc>
              <a:buClr>
                <a:schemeClr val="tx1"/>
              </a:buClr>
              <a:buFont typeface="Wingdings" pitchFamily="2" charset="2"/>
              <a:buChar char="Ø"/>
              <a:defRPr/>
            </a:pPr>
            <a:endParaRPr lang="tr-TR" altLang="tr-TR" sz="2200" b="1" dirty="0"/>
          </a:p>
          <a:p>
            <a:pPr marL="109537" lvl="1" algn="just">
              <a:lnSpc>
                <a:spcPct val="80000"/>
              </a:lnSpc>
              <a:buClr>
                <a:schemeClr val="tx1"/>
              </a:buClr>
              <a:defRPr/>
            </a:pPr>
            <a:r>
              <a:rPr lang="tr-TR" altLang="tr-TR" sz="2200" b="1" dirty="0">
                <a:solidFill>
                  <a:srgbClr val="0070C0"/>
                </a:solidFill>
              </a:rPr>
              <a:t>s</a:t>
            </a:r>
            <a:r>
              <a:rPr lang="tr-TR" altLang="tr-TR" sz="2200" b="1" dirty="0" smtClean="0">
                <a:solidFill>
                  <a:srgbClr val="0070C0"/>
                </a:solidFill>
              </a:rPr>
              <a:t>ilinecek</a:t>
            </a:r>
            <a:r>
              <a:rPr lang="tr-TR" altLang="tr-TR" sz="2200" b="1" dirty="0">
                <a:solidFill>
                  <a:srgbClr val="0070C0"/>
                </a:solidFill>
              </a:rPr>
              <a:t>.</a:t>
            </a:r>
          </a:p>
        </p:txBody>
      </p:sp>
      <p:sp>
        <p:nvSpPr>
          <p:cNvPr id="9" name="Dikdörtgen 8"/>
          <p:cNvSpPr/>
          <p:nvPr/>
        </p:nvSpPr>
        <p:spPr>
          <a:xfrm>
            <a:off x="4690939" y="1268760"/>
            <a:ext cx="4176464" cy="4696670"/>
          </a:xfrm>
          <a:prstGeom prst="rect">
            <a:avLst/>
          </a:prstGeom>
        </p:spPr>
        <p:txBody>
          <a:bodyPr wrap="square">
            <a:spAutoFit/>
          </a:bodyPr>
          <a:lstStyle/>
          <a:p>
            <a:pPr marL="428625" lvl="2" indent="-342900" algn="just">
              <a:lnSpc>
                <a:spcPct val="80000"/>
              </a:lnSpc>
              <a:buClr>
                <a:srgbClr val="FF0000"/>
              </a:buClr>
              <a:buFont typeface="Wingdings" pitchFamily="2" charset="2"/>
              <a:buChar char="Ø"/>
              <a:defRPr/>
            </a:pPr>
            <a:r>
              <a:rPr lang="tr-TR" altLang="tr-TR" sz="2200" b="1" dirty="0">
                <a:solidFill>
                  <a:srgbClr val="C00000"/>
                </a:solidFill>
              </a:rPr>
              <a:t>İDARİ PARA CEZALARINDA;</a:t>
            </a:r>
          </a:p>
          <a:p>
            <a:pPr marL="371475" lvl="2" indent="-285750" algn="just">
              <a:lnSpc>
                <a:spcPct val="80000"/>
              </a:lnSpc>
              <a:buClr>
                <a:srgbClr val="FF0000"/>
              </a:buClr>
              <a:buFont typeface="Wingdings" pitchFamily="2" charset="2"/>
              <a:buChar char="Ø"/>
              <a:defRPr/>
            </a:pPr>
            <a:endParaRPr lang="tr-TR" altLang="tr-TR" sz="2200" b="1" dirty="0">
              <a:solidFill>
                <a:srgbClr val="C00000"/>
              </a:solidFill>
            </a:endParaRPr>
          </a:p>
          <a:p>
            <a:pPr marL="717550" lvl="2" indent="-342900" algn="just">
              <a:lnSpc>
                <a:spcPct val="80000"/>
              </a:lnSpc>
              <a:buClr>
                <a:schemeClr val="tx1"/>
              </a:buClr>
              <a:buFont typeface="Wingdings" pitchFamily="2" charset="2"/>
              <a:buChar char="Ø"/>
              <a:defRPr/>
            </a:pPr>
            <a:r>
              <a:rPr lang="tr-TR" altLang="tr-TR" sz="2200" b="1" dirty="0"/>
              <a:t>Asıllarının tamamı,</a:t>
            </a:r>
          </a:p>
          <a:p>
            <a:pPr marL="630238" lvl="2" indent="-255588" algn="just">
              <a:lnSpc>
                <a:spcPct val="80000"/>
              </a:lnSpc>
              <a:buClr>
                <a:schemeClr val="tx1"/>
              </a:buClr>
              <a:buFont typeface="Wingdings" pitchFamily="2" charset="2"/>
              <a:buChar char="Ø"/>
              <a:defRPr/>
            </a:pPr>
            <a:r>
              <a:rPr lang="tr-TR" altLang="tr-TR" sz="2200" b="1" dirty="0" smtClean="0"/>
              <a:t> Fer’i </a:t>
            </a:r>
            <a:r>
              <a:rPr lang="tr-TR" altLang="tr-TR" sz="2200" b="1" dirty="0"/>
              <a:t>alacak yerine Yİ-ÜFE </a:t>
            </a:r>
            <a:r>
              <a:rPr lang="tr-TR" altLang="tr-TR" sz="2200" b="1" dirty="0" smtClean="0"/>
              <a:t>tutarı</a:t>
            </a:r>
          </a:p>
          <a:p>
            <a:pPr marL="630238" lvl="2" indent="-255588" algn="just">
              <a:lnSpc>
                <a:spcPct val="80000"/>
              </a:lnSpc>
              <a:buClr>
                <a:schemeClr val="tx1"/>
              </a:buClr>
              <a:buFont typeface="Wingdings" pitchFamily="2" charset="2"/>
              <a:buChar char="Ø"/>
              <a:defRPr/>
            </a:pPr>
            <a:endParaRPr lang="tr-TR" altLang="tr-TR" sz="2200" b="1" dirty="0" smtClean="0"/>
          </a:p>
          <a:p>
            <a:pPr marL="109537" lvl="1" algn="just">
              <a:lnSpc>
                <a:spcPct val="80000"/>
              </a:lnSpc>
              <a:buClr>
                <a:schemeClr val="tx1"/>
              </a:buClr>
              <a:defRPr/>
            </a:pPr>
            <a:r>
              <a:rPr lang="tr-TR" altLang="tr-TR" sz="2200" b="1" dirty="0" smtClean="0">
                <a:solidFill>
                  <a:srgbClr val="0070C0"/>
                </a:solidFill>
              </a:rPr>
              <a:t>tahsil </a:t>
            </a:r>
            <a:r>
              <a:rPr lang="tr-TR" altLang="tr-TR" sz="2200" b="1" dirty="0">
                <a:solidFill>
                  <a:srgbClr val="0070C0"/>
                </a:solidFill>
              </a:rPr>
              <a:t>edilecek</a:t>
            </a:r>
            <a:r>
              <a:rPr lang="tr-TR" altLang="tr-TR" sz="2200" b="1" dirty="0" smtClean="0">
                <a:solidFill>
                  <a:srgbClr val="0070C0"/>
                </a:solidFill>
              </a:rPr>
              <a:t>,</a:t>
            </a:r>
          </a:p>
          <a:p>
            <a:pPr marL="109537" lvl="1" algn="just">
              <a:lnSpc>
                <a:spcPct val="80000"/>
              </a:lnSpc>
              <a:buClr>
                <a:schemeClr val="tx1"/>
              </a:buClr>
              <a:defRPr/>
            </a:pPr>
            <a:endParaRPr lang="tr-TR" altLang="tr-TR" sz="2200" b="1" dirty="0" smtClean="0">
              <a:solidFill>
                <a:srgbClr val="0070C0"/>
              </a:solidFill>
            </a:endParaRPr>
          </a:p>
          <a:p>
            <a:pPr marL="630238" lvl="2" indent="-255588" algn="just">
              <a:lnSpc>
                <a:spcPct val="80000"/>
              </a:lnSpc>
              <a:buClr>
                <a:schemeClr val="tx1"/>
              </a:buClr>
              <a:buFont typeface="Wingdings" pitchFamily="2" charset="2"/>
              <a:buChar char="Ø"/>
              <a:defRPr/>
            </a:pPr>
            <a:r>
              <a:rPr lang="tr-TR" altLang="tr-TR" sz="2200" b="1" dirty="0" smtClean="0"/>
              <a:t>Fer’i alacak </a:t>
            </a:r>
            <a:r>
              <a:rPr lang="tr-TR" altLang="tr-TR" sz="2200" b="1" dirty="0" smtClean="0">
                <a:solidFill>
                  <a:srgbClr val="0070C0"/>
                </a:solidFill>
              </a:rPr>
              <a:t>silinecek</a:t>
            </a:r>
            <a:r>
              <a:rPr lang="tr-TR" altLang="tr-TR" sz="2200" b="1" dirty="0">
                <a:solidFill>
                  <a:srgbClr val="0070C0"/>
                </a:solidFill>
              </a:rPr>
              <a:t>.</a:t>
            </a:r>
          </a:p>
          <a:p>
            <a:pPr marL="109537" lvl="1" algn="just">
              <a:lnSpc>
                <a:spcPct val="80000"/>
              </a:lnSpc>
              <a:buClr>
                <a:schemeClr val="tx1"/>
              </a:buClr>
              <a:defRPr/>
            </a:pPr>
            <a:endParaRPr lang="tr-TR" altLang="tr-TR" sz="2200" b="1" dirty="0" smtClean="0"/>
          </a:p>
          <a:p>
            <a:pPr marL="109537" lvl="1" algn="just">
              <a:lnSpc>
                <a:spcPct val="80000"/>
              </a:lnSpc>
              <a:buClr>
                <a:schemeClr val="tx1"/>
              </a:buClr>
              <a:defRPr/>
            </a:pPr>
            <a:endParaRPr lang="tr-TR" altLang="tr-TR" sz="2200" b="1" dirty="0"/>
          </a:p>
          <a:p>
            <a:pPr marL="109537" lvl="1" algn="just">
              <a:lnSpc>
                <a:spcPct val="80000"/>
              </a:lnSpc>
              <a:buClr>
                <a:schemeClr val="tx1"/>
              </a:buClr>
              <a:defRPr/>
            </a:pPr>
            <a:endParaRPr lang="tr-TR" altLang="tr-TR" sz="2200" b="1" dirty="0"/>
          </a:p>
          <a:p>
            <a:pPr marL="342900" lvl="2" indent="-342900" algn="just">
              <a:lnSpc>
                <a:spcPct val="80000"/>
              </a:lnSpc>
              <a:buClr>
                <a:srgbClr val="FF0000"/>
              </a:buClr>
              <a:buFont typeface="Wingdings" pitchFamily="2" charset="2"/>
              <a:buChar char="Ø"/>
              <a:defRPr/>
            </a:pPr>
            <a:r>
              <a:rPr lang="tr-TR" altLang="tr-TR" sz="2200" b="1" dirty="0">
                <a:solidFill>
                  <a:srgbClr val="C00000"/>
                </a:solidFill>
              </a:rPr>
              <a:t>USULSÜZLÜK/ÖZEL USULSÜZLÜK CEZALARINDA;</a:t>
            </a:r>
          </a:p>
          <a:p>
            <a:pPr marL="428625" lvl="2" indent="-342900" algn="just">
              <a:lnSpc>
                <a:spcPct val="80000"/>
              </a:lnSpc>
              <a:buClr>
                <a:srgbClr val="FF0000"/>
              </a:buClr>
              <a:buFont typeface="Wingdings" pitchFamily="2" charset="2"/>
              <a:buChar char="Ø"/>
              <a:defRPr/>
            </a:pPr>
            <a:endParaRPr lang="tr-TR" altLang="tr-TR" sz="2200" b="1" dirty="0">
              <a:solidFill>
                <a:srgbClr val="C00000"/>
              </a:solidFill>
            </a:endParaRPr>
          </a:p>
          <a:p>
            <a:pPr marL="361950" lvl="2" algn="just">
              <a:lnSpc>
                <a:spcPct val="80000"/>
              </a:lnSpc>
              <a:buClr>
                <a:schemeClr val="tx1"/>
              </a:buClr>
              <a:buFont typeface="Wingdings" pitchFamily="2" charset="2"/>
              <a:buChar char="Ø"/>
              <a:defRPr/>
            </a:pPr>
            <a:r>
              <a:rPr lang="tr-TR" altLang="tr-TR" sz="2200" b="1" dirty="0" smtClean="0"/>
              <a:t>%</a:t>
            </a:r>
            <a:r>
              <a:rPr lang="tr-TR" altLang="tr-TR" sz="2200" b="1" dirty="0"/>
              <a:t>50’si </a:t>
            </a:r>
            <a:r>
              <a:rPr lang="tr-TR" altLang="tr-TR" sz="2200" b="1" dirty="0">
                <a:solidFill>
                  <a:srgbClr val="0070C0"/>
                </a:solidFill>
              </a:rPr>
              <a:t>ödenecek.</a:t>
            </a:r>
          </a:p>
          <a:p>
            <a:pPr marL="361950" lvl="2" indent="203200" algn="just">
              <a:lnSpc>
                <a:spcPct val="80000"/>
              </a:lnSpc>
              <a:buClr>
                <a:schemeClr val="tx1"/>
              </a:buClr>
              <a:buFont typeface="Wingdings" pitchFamily="2" charset="2"/>
              <a:buChar char="Ø"/>
              <a:defRPr/>
            </a:pPr>
            <a:r>
              <a:rPr lang="tr-TR" altLang="tr-TR" sz="2200" b="1" dirty="0" smtClean="0"/>
              <a:t>%</a:t>
            </a:r>
            <a:r>
              <a:rPr lang="tr-TR" altLang="tr-TR" sz="2200" b="1" dirty="0"/>
              <a:t>50’si </a:t>
            </a:r>
            <a:r>
              <a:rPr lang="tr-TR" altLang="tr-TR" sz="2200" b="1" dirty="0">
                <a:solidFill>
                  <a:srgbClr val="0070C0"/>
                </a:solidFill>
              </a:rPr>
              <a:t>silinecek.</a:t>
            </a:r>
          </a:p>
        </p:txBody>
      </p:sp>
    </p:spTree>
    <p:extLst>
      <p:ext uri="{BB962C8B-B14F-4D97-AF65-F5344CB8AC3E}">
        <p14:creationId xmlns:p14="http://schemas.microsoft.com/office/powerpoint/2010/main" val="4210712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solidFill>
                  <a:prstClr val="black"/>
                </a:solidFill>
                <a:latin typeface="Arial Black" pitchFamily="34" charset="0"/>
              </a:rPr>
              <a:pPr algn="r" eaLnBrk="1" hangingPunct="1"/>
              <a:t>13</a:t>
            </a:fld>
            <a:endParaRPr lang="tr-TR" altLang="tr-TR" sz="1200">
              <a:solidFill>
                <a:prstClr val="black"/>
              </a:solidFill>
              <a:latin typeface="Arial Black" pitchFamily="34" charset="0"/>
            </a:endParaRPr>
          </a:p>
        </p:txBody>
      </p:sp>
      <p:sp>
        <p:nvSpPr>
          <p:cNvPr id="2" name="Dikdörtgen 1"/>
          <p:cNvSpPr/>
          <p:nvPr/>
        </p:nvSpPr>
        <p:spPr>
          <a:xfrm>
            <a:off x="3153755" y="140028"/>
            <a:ext cx="4348434" cy="553998"/>
          </a:xfrm>
          <a:prstGeom prst="rect">
            <a:avLst/>
          </a:prstGeom>
        </p:spPr>
        <p:txBody>
          <a:bodyPr wrap="none">
            <a:spAutoFit/>
          </a:bodyPr>
          <a:lstStyle/>
          <a:p>
            <a:pPr algn="ctr">
              <a:spcBef>
                <a:spcPct val="0"/>
              </a:spcBef>
              <a:defRPr/>
            </a:pPr>
            <a:r>
              <a:rPr lang="tr-TR" altLang="tr-TR" sz="3000" b="1" dirty="0">
                <a:solidFill>
                  <a:srgbClr val="FF0000"/>
                </a:solidFill>
              </a:rPr>
              <a:t>KESİNLEŞMİŞ </a:t>
            </a:r>
            <a:r>
              <a:rPr lang="tr-TR" altLang="tr-TR" sz="3000" b="1" dirty="0" smtClean="0">
                <a:solidFill>
                  <a:srgbClr val="FF0000"/>
                </a:solidFill>
              </a:rPr>
              <a:t>ALACAKLAR</a:t>
            </a:r>
            <a:endParaRPr lang="tr-TR" altLang="tr-TR" sz="3000" b="1" dirty="0">
              <a:solidFill>
                <a:srgbClr val="FF0000"/>
              </a:solidFill>
            </a:endParaRP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prstClr val="black"/>
              </a:buClr>
              <a:defRPr/>
            </a:pPr>
            <a:endParaRPr lang="tr-TR" altLang="tr-TR" sz="1800" b="1" dirty="0">
              <a:solidFill>
                <a:prstClr val="black"/>
              </a:solidFill>
            </a:endParaRP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smtClean="0">
              <a:solidFill>
                <a:prstClr val="black"/>
              </a:solidFill>
            </a:endParaRPr>
          </a:p>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a:solidFill>
                <a:prstClr val="black"/>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974974616"/>
              </p:ext>
            </p:extLst>
          </p:nvPr>
        </p:nvGraphicFramePr>
        <p:xfrm>
          <a:off x="395536" y="2845276"/>
          <a:ext cx="2376264" cy="2926080"/>
        </p:xfrm>
        <a:graphic>
          <a:graphicData uri="http://schemas.openxmlformats.org/drawingml/2006/table">
            <a:tbl>
              <a:tblPr firstRow="1" bandRow="1">
                <a:tableStyleId>{5C22544A-7EE6-4342-B048-85BDC9FD1C3A}</a:tableStyleId>
              </a:tblPr>
              <a:tblGrid>
                <a:gridCol w="2376264"/>
              </a:tblGrid>
              <a:tr h="4428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100" b="1" kern="1200" baseline="0" dirty="0" smtClean="0">
                        <a:solidFill>
                          <a:schemeClr val="tx2">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kern="1200" baseline="0" dirty="0" smtClean="0">
                          <a:solidFill>
                            <a:schemeClr val="tx2">
                              <a:lumMod val="75000"/>
                            </a:schemeClr>
                          </a:solidFill>
                          <a:latin typeface="+mn-lt"/>
                          <a:ea typeface="+mn-ea"/>
                          <a:cs typeface="+mn-cs"/>
                        </a:rPr>
                        <a:t>Vergi</a:t>
                      </a:r>
                      <a:endParaRPr lang="tr-TR" sz="1800" b="1" kern="1200" baseline="0" dirty="0">
                        <a:solidFill>
                          <a:schemeClr val="tx2">
                            <a:lumMod val="75000"/>
                          </a:schemeClr>
                        </a:solidFill>
                        <a:latin typeface="+mn-lt"/>
                        <a:ea typeface="+mn-ea"/>
                        <a:cs typeface="+mn-cs"/>
                      </a:endParaRPr>
                    </a:p>
                  </a:txBody>
                  <a:tcPr>
                    <a:solidFill>
                      <a:schemeClr val="accent1">
                        <a:lumMod val="20000"/>
                        <a:lumOff val="80000"/>
                      </a:schemeClr>
                    </a:solidFill>
                  </a:tcPr>
                </a:tc>
              </a:tr>
              <a:tr h="338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100" b="1" baseline="0" dirty="0" smtClean="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baseline="0" dirty="0" smtClean="0">
                          <a:solidFill>
                            <a:schemeClr val="tx2">
                              <a:lumMod val="75000"/>
                            </a:schemeClr>
                          </a:solidFill>
                        </a:rPr>
                        <a:t>Gecikme Faizi</a:t>
                      </a:r>
                      <a:endParaRPr lang="tr-TR" b="1"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050" b="1" baseline="0" dirty="0" smtClean="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baseline="0" dirty="0" smtClean="0">
                          <a:solidFill>
                            <a:schemeClr val="tx2">
                              <a:lumMod val="75000"/>
                            </a:schemeClr>
                          </a:solidFill>
                        </a:rPr>
                        <a:t>Gecikme Zammı</a:t>
                      </a:r>
                      <a:endParaRPr lang="tr-TR" b="1" dirty="0"/>
                    </a:p>
                  </a:txBody>
                  <a:tcPr/>
                </a:tc>
              </a:tr>
              <a:tr h="36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050" b="1" baseline="0" dirty="0" smtClean="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baseline="0" dirty="0" smtClean="0">
                          <a:solidFill>
                            <a:schemeClr val="tx2">
                              <a:lumMod val="75000"/>
                            </a:schemeClr>
                          </a:solidFill>
                        </a:rPr>
                        <a:t>Vergi </a:t>
                      </a:r>
                      <a:r>
                        <a:rPr lang="tr-TR" sz="1800" b="1" baseline="0" dirty="0" err="1" smtClean="0">
                          <a:solidFill>
                            <a:schemeClr val="tx2">
                              <a:lumMod val="75000"/>
                            </a:schemeClr>
                          </a:solidFill>
                        </a:rPr>
                        <a:t>Ziyaı</a:t>
                      </a:r>
                      <a:r>
                        <a:rPr lang="tr-TR" sz="1800" b="1" baseline="0" dirty="0" smtClean="0">
                          <a:solidFill>
                            <a:schemeClr val="tx2">
                              <a:lumMod val="75000"/>
                            </a:schemeClr>
                          </a:solidFill>
                        </a:rPr>
                        <a:t> Cezası</a:t>
                      </a:r>
                      <a:endParaRPr lang="tr-TR" b="1"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100" b="1" baseline="0" dirty="0" smtClean="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baseline="0" dirty="0" smtClean="0">
                          <a:solidFill>
                            <a:schemeClr val="tx2">
                              <a:lumMod val="75000"/>
                            </a:schemeClr>
                          </a:solidFill>
                        </a:rPr>
                        <a:t>V.Z.C.’</a:t>
                      </a:r>
                      <a:r>
                        <a:rPr lang="tr-TR" sz="1800" b="1" baseline="0" dirty="0" err="1" smtClean="0">
                          <a:solidFill>
                            <a:schemeClr val="tx2">
                              <a:lumMod val="75000"/>
                            </a:schemeClr>
                          </a:solidFill>
                        </a:rPr>
                        <a:t>na</a:t>
                      </a:r>
                      <a:r>
                        <a:rPr lang="tr-TR" sz="1800" b="1" baseline="0" dirty="0" smtClean="0">
                          <a:solidFill>
                            <a:schemeClr val="tx2">
                              <a:lumMod val="75000"/>
                            </a:schemeClr>
                          </a:solidFill>
                        </a:rPr>
                        <a:t> Ait Gecikme Zammı</a:t>
                      </a:r>
                      <a:endParaRPr lang="tr-TR" b="1" dirty="0"/>
                    </a:p>
                  </a:txBody>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3188905110"/>
              </p:ext>
            </p:extLst>
          </p:nvPr>
        </p:nvGraphicFramePr>
        <p:xfrm>
          <a:off x="3043564" y="2917284"/>
          <a:ext cx="2592288" cy="2796540"/>
        </p:xfrm>
        <a:graphic>
          <a:graphicData uri="http://schemas.openxmlformats.org/drawingml/2006/table">
            <a:tbl>
              <a:tblPr firstRow="1" bandRow="1">
                <a:tableStyleId>{5C22544A-7EE6-4342-B048-85BDC9FD1C3A}</a:tableStyleId>
              </a:tblPr>
              <a:tblGrid>
                <a:gridCol w="2592288"/>
              </a:tblGrid>
              <a:tr h="370840">
                <a:tc>
                  <a:txBody>
                    <a:bodyPr/>
                    <a:lstStyle/>
                    <a:p>
                      <a:pPr marL="0" lvl="0" indent="0" algn="just"/>
                      <a:endParaRPr lang="tr-TR" sz="800" b="1" baseline="0" dirty="0" smtClean="0">
                        <a:solidFill>
                          <a:schemeClr val="tx1"/>
                        </a:solidFill>
                      </a:endParaRPr>
                    </a:p>
                    <a:p>
                      <a:pPr marL="0" lvl="0" indent="0" algn="just"/>
                      <a:r>
                        <a:rPr lang="tr-TR" sz="1800" b="1" baseline="0" dirty="0" smtClean="0">
                          <a:solidFill>
                            <a:schemeClr val="tx1"/>
                          </a:solidFill>
                        </a:rPr>
                        <a:t>Vergi</a:t>
                      </a:r>
                      <a:endParaRPr lang="tr-TR" b="1" dirty="0">
                        <a:solidFill>
                          <a:schemeClr val="tx1"/>
                        </a:solidFill>
                      </a:endParaRPr>
                    </a:p>
                  </a:txBody>
                  <a:tcPr>
                    <a:solidFill>
                      <a:schemeClr val="accent3">
                        <a:lumMod val="40000"/>
                        <a:lumOff val="6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0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baseline="0" dirty="0" smtClean="0">
                          <a:solidFill>
                            <a:schemeClr val="tx1"/>
                          </a:solidFill>
                        </a:rPr>
                        <a:t>Yİ-ÜFE</a:t>
                      </a:r>
                      <a:endParaRPr lang="tr-TR" b="1" dirty="0">
                        <a:solidFill>
                          <a:schemeClr val="tx1"/>
                        </a:solidFill>
                      </a:endParaRPr>
                    </a:p>
                  </a:txBody>
                  <a:tcPr>
                    <a:solidFill>
                      <a:schemeClr val="accent3">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05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baseline="0" dirty="0" smtClean="0">
                          <a:solidFill>
                            <a:schemeClr val="tx1"/>
                          </a:solidFill>
                        </a:rPr>
                        <a:t>Yİ-ÜFE</a:t>
                      </a:r>
                      <a:endParaRPr lang="tr-TR" b="1" dirty="0">
                        <a:solidFill>
                          <a:schemeClr val="tx1"/>
                        </a:solidFill>
                      </a:endParaRPr>
                    </a:p>
                  </a:txBody>
                  <a:tcPr>
                    <a:solidFill>
                      <a:schemeClr val="accent3">
                        <a:lumMod val="40000"/>
                        <a:lumOff val="60000"/>
                      </a:schemeClr>
                    </a:solidFill>
                  </a:tcPr>
                </a:tc>
              </a:tr>
              <a:tr h="370840">
                <a:tc>
                  <a:txBody>
                    <a:bodyPr/>
                    <a:lstStyle/>
                    <a:p>
                      <a:endParaRPr lang="tr-TR" sz="900" kern="1200" baseline="0" dirty="0" smtClean="0">
                        <a:solidFill>
                          <a:schemeClr val="tx1"/>
                        </a:solidFill>
                        <a:latin typeface="+mn-lt"/>
                        <a:ea typeface="+mn-ea"/>
                        <a:cs typeface="+mn-cs"/>
                      </a:endParaRPr>
                    </a:p>
                    <a:p>
                      <a:r>
                        <a:rPr lang="tr-TR" sz="1800" kern="1200" baseline="0" dirty="0" smtClean="0">
                          <a:solidFill>
                            <a:schemeClr val="tx1"/>
                          </a:solidFill>
                          <a:latin typeface="+mn-lt"/>
                          <a:ea typeface="+mn-ea"/>
                          <a:cs typeface="+mn-cs"/>
                        </a:rPr>
                        <a:t>------</a:t>
                      </a:r>
                      <a:endParaRPr lang="tr-TR" sz="1800" kern="1200" baseline="0" dirty="0">
                        <a:solidFill>
                          <a:schemeClr val="tx1"/>
                        </a:solidFill>
                        <a:latin typeface="+mn-lt"/>
                        <a:ea typeface="+mn-ea"/>
                        <a:cs typeface="+mn-cs"/>
                      </a:endParaRPr>
                    </a:p>
                  </a:txBody>
                  <a:tcPr>
                    <a:solidFill>
                      <a:schemeClr val="accent3">
                        <a:lumMod val="20000"/>
                        <a:lumOff val="80000"/>
                      </a:schemeClr>
                    </a:solidFill>
                  </a:tcPr>
                </a:tc>
              </a:tr>
              <a:tr h="370840">
                <a:tc>
                  <a:txBody>
                    <a:bodyPr/>
                    <a:lstStyle/>
                    <a:p>
                      <a:endParaRPr lang="tr-TR" sz="800" kern="1200" baseline="0" dirty="0" smtClean="0">
                        <a:solidFill>
                          <a:schemeClr val="tx1"/>
                        </a:solidFill>
                        <a:latin typeface="+mn-lt"/>
                        <a:ea typeface="+mn-ea"/>
                        <a:cs typeface="+mn-cs"/>
                      </a:endParaRPr>
                    </a:p>
                    <a:p>
                      <a:r>
                        <a:rPr lang="tr-TR" sz="1800" kern="1200" baseline="0" dirty="0" smtClean="0">
                          <a:solidFill>
                            <a:schemeClr val="tx1"/>
                          </a:solidFill>
                          <a:latin typeface="+mn-lt"/>
                          <a:ea typeface="+mn-ea"/>
                          <a:cs typeface="+mn-cs"/>
                        </a:rPr>
                        <a:t>------</a:t>
                      </a:r>
                    </a:p>
                    <a:p>
                      <a:endParaRPr lang="tr-TR" sz="1800" kern="1200" baseline="0" dirty="0">
                        <a:solidFill>
                          <a:schemeClr val="tx1"/>
                        </a:solidFill>
                        <a:latin typeface="+mn-lt"/>
                        <a:ea typeface="+mn-ea"/>
                        <a:cs typeface="+mn-cs"/>
                      </a:endParaRPr>
                    </a:p>
                  </a:txBody>
                  <a:tcPr>
                    <a:solidFill>
                      <a:schemeClr val="accent3">
                        <a:lumMod val="40000"/>
                        <a:lumOff val="60000"/>
                      </a:schemeClr>
                    </a:solidFill>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3417711805"/>
              </p:ext>
            </p:extLst>
          </p:nvPr>
        </p:nvGraphicFramePr>
        <p:xfrm>
          <a:off x="6084168" y="2917284"/>
          <a:ext cx="2327920" cy="2887980"/>
        </p:xfrm>
        <a:graphic>
          <a:graphicData uri="http://schemas.openxmlformats.org/drawingml/2006/table">
            <a:tbl>
              <a:tblPr firstRow="1" bandRow="1">
                <a:tableStyleId>{5C22544A-7EE6-4342-B048-85BDC9FD1C3A}</a:tableStyleId>
              </a:tblPr>
              <a:tblGrid>
                <a:gridCol w="2327920"/>
              </a:tblGrid>
              <a:tr h="370840">
                <a:tc>
                  <a:txBody>
                    <a:bodyPr/>
                    <a:lstStyle/>
                    <a:p>
                      <a:pPr marL="177800" lvl="0" indent="0"/>
                      <a:endParaRPr lang="tr-TR" sz="1100" b="1" baseline="0" dirty="0" smtClean="0">
                        <a:solidFill>
                          <a:schemeClr val="tx1"/>
                        </a:solidFill>
                      </a:endParaRPr>
                    </a:p>
                    <a:p>
                      <a:pPr marL="177800" lvl="0" indent="0"/>
                      <a:r>
                        <a:rPr lang="tr-TR" b="1" baseline="0" dirty="0" smtClean="0">
                          <a:solidFill>
                            <a:schemeClr val="tx1"/>
                          </a:solidFill>
                        </a:rPr>
                        <a:t>--------</a:t>
                      </a:r>
                      <a:endParaRPr lang="tr-TR" b="1" dirty="0">
                        <a:solidFill>
                          <a:schemeClr val="tx1"/>
                        </a:solidFill>
                      </a:endParaRPr>
                    </a:p>
                  </a:txBody>
                  <a:tcPr>
                    <a:solidFill>
                      <a:schemeClr val="accent2">
                        <a:lumMod val="40000"/>
                        <a:lumOff val="6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100" b="1"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1" baseline="0" dirty="0" smtClean="0">
                          <a:solidFill>
                            <a:schemeClr val="tx1"/>
                          </a:solidFill>
                        </a:rPr>
                        <a:t>Gecikme Faizi</a:t>
                      </a:r>
                      <a:endParaRPr lang="tr-TR" b="1" dirty="0">
                        <a:solidFill>
                          <a:schemeClr val="tx1"/>
                        </a:solidFill>
                      </a:endParaRPr>
                    </a:p>
                  </a:txBody>
                  <a:tcPr>
                    <a:solidFill>
                      <a:schemeClr val="accent2">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100" b="1"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1" baseline="0" dirty="0" smtClean="0">
                          <a:solidFill>
                            <a:schemeClr val="tx1"/>
                          </a:solidFill>
                        </a:rPr>
                        <a:t>Gecikme Zammı</a:t>
                      </a:r>
                      <a:endParaRPr lang="tr-TR" b="1" dirty="0">
                        <a:solidFill>
                          <a:schemeClr val="tx1"/>
                        </a:solidFill>
                      </a:endParaRPr>
                    </a:p>
                  </a:txBody>
                  <a:tcPr>
                    <a:solidFill>
                      <a:schemeClr val="accent2">
                        <a:lumMod val="40000"/>
                        <a:lumOff val="6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800" b="1"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1" baseline="0" dirty="0" smtClean="0">
                          <a:solidFill>
                            <a:schemeClr val="tx1"/>
                          </a:solidFill>
                        </a:rPr>
                        <a:t>Vergi </a:t>
                      </a:r>
                      <a:r>
                        <a:rPr lang="tr-TR" b="1" baseline="0" dirty="0" err="1" smtClean="0">
                          <a:solidFill>
                            <a:schemeClr val="tx1"/>
                          </a:solidFill>
                        </a:rPr>
                        <a:t>Ziyaı</a:t>
                      </a:r>
                      <a:r>
                        <a:rPr lang="tr-TR" b="1" baseline="0" dirty="0" smtClean="0">
                          <a:solidFill>
                            <a:schemeClr val="tx1"/>
                          </a:solidFill>
                        </a:rPr>
                        <a:t> Cezası</a:t>
                      </a:r>
                      <a:endParaRPr lang="tr-TR" b="1" dirty="0">
                        <a:solidFill>
                          <a:schemeClr val="tx1"/>
                        </a:solidFill>
                      </a:endParaRPr>
                    </a:p>
                  </a:txBody>
                  <a:tcPr>
                    <a:solidFill>
                      <a:schemeClr val="accent2">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050" b="1"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1" baseline="0" dirty="0" smtClean="0">
                          <a:solidFill>
                            <a:schemeClr val="tx1"/>
                          </a:solidFill>
                        </a:rPr>
                        <a:t>V.Z.C.’</a:t>
                      </a:r>
                      <a:r>
                        <a:rPr lang="tr-TR" b="1" baseline="0" dirty="0" err="1" smtClean="0">
                          <a:solidFill>
                            <a:schemeClr val="tx1"/>
                          </a:solidFill>
                        </a:rPr>
                        <a:t>na</a:t>
                      </a:r>
                      <a:r>
                        <a:rPr lang="tr-TR" b="1" baseline="0" dirty="0" smtClean="0">
                          <a:solidFill>
                            <a:schemeClr val="tx1"/>
                          </a:solidFill>
                        </a:rPr>
                        <a:t> Ait Gecikme Zammı</a:t>
                      </a:r>
                      <a:endParaRPr lang="tr-TR" b="1" dirty="0">
                        <a:solidFill>
                          <a:schemeClr val="tx1"/>
                        </a:solidFill>
                      </a:endParaRPr>
                    </a:p>
                  </a:txBody>
                  <a:tcPr>
                    <a:solidFill>
                      <a:schemeClr val="accent2">
                        <a:lumMod val="40000"/>
                        <a:lumOff val="60000"/>
                      </a:schemeClr>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813500920"/>
              </p:ext>
            </p:extLst>
          </p:nvPr>
        </p:nvGraphicFramePr>
        <p:xfrm>
          <a:off x="395536" y="1901264"/>
          <a:ext cx="2376264" cy="640080"/>
        </p:xfrm>
        <a:graphic>
          <a:graphicData uri="http://schemas.openxmlformats.org/drawingml/2006/table">
            <a:tbl>
              <a:tblPr firstRow="1" bandRow="1">
                <a:tableStyleId>{5C22544A-7EE6-4342-B048-85BDC9FD1C3A}</a:tableStyleId>
              </a:tblPr>
              <a:tblGrid>
                <a:gridCol w="2376264"/>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Mevcut Alacaklar</a:t>
                      </a:r>
                    </a:p>
                    <a:p>
                      <a:endParaRPr lang="tr-TR" dirty="0"/>
                    </a:p>
                  </a:txBody>
                  <a:tcPr/>
                </a:tc>
              </a:tr>
            </a:tbl>
          </a:graphicData>
        </a:graphic>
      </p:graphicFrame>
      <p:graphicFrame>
        <p:nvGraphicFramePr>
          <p:cNvPr id="18" name="Tablo 17"/>
          <p:cNvGraphicFramePr>
            <a:graphicFrameLocks noGrp="1"/>
          </p:cNvGraphicFramePr>
          <p:nvPr>
            <p:extLst>
              <p:ext uri="{D42A27DB-BD31-4B8C-83A1-F6EECF244321}">
                <p14:modId xmlns:p14="http://schemas.microsoft.com/office/powerpoint/2010/main" val="386724406"/>
              </p:ext>
            </p:extLst>
          </p:nvPr>
        </p:nvGraphicFramePr>
        <p:xfrm>
          <a:off x="3043564" y="1901264"/>
          <a:ext cx="2608556" cy="640080"/>
        </p:xfrm>
        <a:graphic>
          <a:graphicData uri="http://schemas.openxmlformats.org/drawingml/2006/table">
            <a:tbl>
              <a:tblPr firstRow="1" bandRow="1">
                <a:tableStyleId>{5C22544A-7EE6-4342-B048-85BDC9FD1C3A}</a:tableStyleId>
              </a:tblPr>
              <a:tblGrid>
                <a:gridCol w="2608556"/>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Tahsil Edilecek Alacaklar</a:t>
                      </a:r>
                    </a:p>
                    <a:p>
                      <a:endParaRPr lang="tr-TR" dirty="0"/>
                    </a:p>
                  </a:txBody>
                  <a:tcPr>
                    <a:solidFill>
                      <a:srgbClr val="00B050"/>
                    </a:solidFill>
                  </a:tcPr>
                </a:tc>
              </a:tr>
            </a:tbl>
          </a:graphicData>
        </a:graphic>
      </p:graphicFrame>
      <p:graphicFrame>
        <p:nvGraphicFramePr>
          <p:cNvPr id="19" name="Tablo 18"/>
          <p:cNvGraphicFramePr>
            <a:graphicFrameLocks noGrp="1"/>
          </p:cNvGraphicFramePr>
          <p:nvPr>
            <p:extLst>
              <p:ext uri="{D42A27DB-BD31-4B8C-83A1-F6EECF244321}">
                <p14:modId xmlns:p14="http://schemas.microsoft.com/office/powerpoint/2010/main" val="3024177659"/>
              </p:ext>
            </p:extLst>
          </p:nvPr>
        </p:nvGraphicFramePr>
        <p:xfrm>
          <a:off x="6084168" y="1901264"/>
          <a:ext cx="2304256" cy="640080"/>
        </p:xfrm>
        <a:graphic>
          <a:graphicData uri="http://schemas.openxmlformats.org/drawingml/2006/table">
            <a:tbl>
              <a:tblPr firstRow="1" bandRow="1">
                <a:tableStyleId>{5C22544A-7EE6-4342-B048-85BDC9FD1C3A}</a:tableStyleId>
              </a:tblPr>
              <a:tblGrid>
                <a:gridCol w="2304256"/>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Vazgeçilecek Alacaklar</a:t>
                      </a:r>
                    </a:p>
                    <a:p>
                      <a:endParaRPr lang="tr-TR" dirty="0"/>
                    </a:p>
                  </a:txBody>
                  <a:tcPr>
                    <a:solidFill>
                      <a:srgbClr val="C00000"/>
                    </a:solidFill>
                  </a:tcPr>
                </a:tc>
              </a:tr>
            </a:tbl>
          </a:graphicData>
        </a:graphic>
      </p:graphicFrame>
      <p:sp>
        <p:nvSpPr>
          <p:cNvPr id="12" name="Metin kutusu 11"/>
          <p:cNvSpPr txBox="1"/>
          <p:nvPr/>
        </p:nvSpPr>
        <p:spPr>
          <a:xfrm>
            <a:off x="755576" y="1140713"/>
            <a:ext cx="7272808" cy="400110"/>
          </a:xfrm>
          <a:prstGeom prst="rect">
            <a:avLst/>
          </a:prstGeom>
          <a:noFill/>
        </p:spPr>
        <p:txBody>
          <a:bodyPr wrap="square" rtlCol="0">
            <a:spAutoFit/>
          </a:bodyPr>
          <a:lstStyle/>
          <a:p>
            <a:pPr marL="69850" lvl="2" algn="ctr">
              <a:buClr>
                <a:schemeClr val="tx1"/>
              </a:buClr>
              <a:defRPr/>
            </a:pPr>
            <a:r>
              <a:rPr lang="tr-TR" sz="2000" b="1" kern="0" dirty="0" smtClean="0">
                <a:solidFill>
                  <a:srgbClr val="000000"/>
                </a:solidFill>
                <a:latin typeface="Arial"/>
              </a:rPr>
              <a:t>Vergilerin Yapılandırılması</a:t>
            </a:r>
            <a:endParaRPr lang="tr-TR" sz="2000" b="1" dirty="0" smtClean="0"/>
          </a:p>
        </p:txBody>
      </p:sp>
    </p:spTree>
    <p:extLst>
      <p:ext uri="{BB962C8B-B14F-4D97-AF65-F5344CB8AC3E}">
        <p14:creationId xmlns:p14="http://schemas.microsoft.com/office/powerpoint/2010/main" val="1819862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solidFill>
                  <a:prstClr val="black"/>
                </a:solidFill>
                <a:latin typeface="Arial Black" pitchFamily="34" charset="0"/>
              </a:rPr>
              <a:pPr algn="r" eaLnBrk="1" hangingPunct="1"/>
              <a:t>14</a:t>
            </a:fld>
            <a:endParaRPr lang="tr-TR" altLang="tr-TR" sz="1200">
              <a:solidFill>
                <a:prstClr val="black"/>
              </a:solidFill>
              <a:latin typeface="Arial Black" pitchFamily="34" charset="0"/>
            </a:endParaRPr>
          </a:p>
        </p:txBody>
      </p:sp>
      <p:sp>
        <p:nvSpPr>
          <p:cNvPr id="2" name="Dikdörtgen 1"/>
          <p:cNvSpPr/>
          <p:nvPr/>
        </p:nvSpPr>
        <p:spPr>
          <a:xfrm>
            <a:off x="3213867" y="140028"/>
            <a:ext cx="4228209" cy="553998"/>
          </a:xfrm>
          <a:prstGeom prst="rect">
            <a:avLst/>
          </a:prstGeom>
        </p:spPr>
        <p:txBody>
          <a:bodyPr wrap="none">
            <a:spAutoFit/>
          </a:bodyPr>
          <a:lstStyle/>
          <a:p>
            <a:pPr algn="ctr">
              <a:spcBef>
                <a:spcPct val="0"/>
              </a:spcBef>
              <a:defRPr/>
            </a:pPr>
            <a:r>
              <a:rPr lang="tr-TR" altLang="tr-TR" sz="3000" b="1" dirty="0">
                <a:solidFill>
                  <a:srgbClr val="FF0000"/>
                </a:solidFill>
              </a:rPr>
              <a:t>KESİNLEŞMİŞ </a:t>
            </a:r>
            <a:r>
              <a:rPr lang="tr-TR" altLang="tr-TR" sz="3000" b="1" dirty="0" smtClean="0">
                <a:solidFill>
                  <a:srgbClr val="FF0000"/>
                </a:solidFill>
              </a:rPr>
              <a:t>ALACAKLAR</a:t>
            </a:r>
            <a:endParaRPr lang="tr-TR" altLang="tr-TR" sz="3000" b="1" dirty="0">
              <a:solidFill>
                <a:srgbClr val="FF0000"/>
              </a:solidFill>
            </a:endParaRP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prstClr val="black"/>
              </a:buClr>
              <a:defRPr/>
            </a:pPr>
            <a:endParaRPr lang="tr-TR" altLang="tr-TR" sz="1800" b="1" dirty="0">
              <a:solidFill>
                <a:prstClr val="black"/>
              </a:solidFill>
            </a:endParaRP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smtClean="0">
              <a:solidFill>
                <a:prstClr val="black"/>
              </a:solidFill>
            </a:endParaRPr>
          </a:p>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a:solidFill>
                <a:prstClr val="black"/>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3672020537"/>
              </p:ext>
            </p:extLst>
          </p:nvPr>
        </p:nvGraphicFramePr>
        <p:xfrm>
          <a:off x="395536" y="2759204"/>
          <a:ext cx="2376264" cy="3118068"/>
        </p:xfrm>
        <a:graphic>
          <a:graphicData uri="http://schemas.openxmlformats.org/drawingml/2006/table">
            <a:tbl>
              <a:tblPr firstRow="1" bandRow="1">
                <a:tableStyleId>{5C22544A-7EE6-4342-B048-85BDC9FD1C3A}</a:tableStyleId>
              </a:tblPr>
              <a:tblGrid>
                <a:gridCol w="2376264"/>
              </a:tblGrid>
              <a:tr h="442848">
                <a:tc>
                  <a:txBody>
                    <a:bodyPr/>
                    <a:lstStyle/>
                    <a:p>
                      <a:pPr lvl="0"/>
                      <a:endParaRPr lang="tr-TR" sz="1050" b="1" baseline="0" dirty="0" smtClean="0">
                        <a:solidFill>
                          <a:schemeClr val="tx2">
                            <a:lumMod val="75000"/>
                          </a:schemeClr>
                        </a:solidFill>
                      </a:endParaRPr>
                    </a:p>
                    <a:p>
                      <a:pPr lvl="0"/>
                      <a:endParaRPr lang="tr-TR" sz="1050" b="1" baseline="0" dirty="0" smtClean="0">
                        <a:solidFill>
                          <a:schemeClr val="tx2">
                            <a:lumMod val="75000"/>
                          </a:schemeClr>
                        </a:solidFill>
                      </a:endParaRPr>
                    </a:p>
                    <a:p>
                      <a:pPr lvl="0"/>
                      <a:r>
                        <a:rPr lang="tr-TR" sz="1800" b="1" baseline="0" dirty="0" smtClean="0">
                          <a:solidFill>
                            <a:schemeClr val="tx2">
                              <a:lumMod val="75000"/>
                            </a:schemeClr>
                          </a:solidFill>
                        </a:rPr>
                        <a:t>Usulsüzlük Cezası </a:t>
                      </a:r>
                    </a:p>
                    <a:p>
                      <a:pPr lvl="0"/>
                      <a:endParaRPr lang="tr-TR" sz="1100" b="1" baseline="0" dirty="0" smtClean="0">
                        <a:solidFill>
                          <a:schemeClr val="tx2">
                            <a:lumMod val="75000"/>
                          </a:schemeClr>
                        </a:solidFill>
                      </a:endParaRPr>
                    </a:p>
                  </a:txBody>
                  <a:tcPr>
                    <a:solidFill>
                      <a:schemeClr val="accent5">
                        <a:lumMod val="40000"/>
                        <a:lumOff val="60000"/>
                      </a:schemeClr>
                    </a:solidFill>
                  </a:tcPr>
                </a:tc>
              </a:tr>
              <a:tr h="338440">
                <a:tc>
                  <a:txBody>
                    <a:bodyPr/>
                    <a:lstStyle/>
                    <a:p>
                      <a:pPr lvl="0"/>
                      <a:endParaRPr lang="tr-TR" sz="1100" b="1" baseline="0" dirty="0" smtClean="0">
                        <a:solidFill>
                          <a:schemeClr val="tx2">
                            <a:lumMod val="75000"/>
                          </a:schemeClr>
                        </a:solidFill>
                      </a:endParaRPr>
                    </a:p>
                    <a:p>
                      <a:pPr lvl="0"/>
                      <a:endParaRPr lang="tr-TR" sz="1100" b="1" baseline="0" dirty="0" smtClean="0">
                        <a:solidFill>
                          <a:schemeClr val="tx2">
                            <a:lumMod val="75000"/>
                          </a:schemeClr>
                        </a:solidFill>
                      </a:endParaRPr>
                    </a:p>
                    <a:p>
                      <a:pPr lvl="0"/>
                      <a:r>
                        <a:rPr lang="tr-TR" sz="1800" b="1" baseline="0" dirty="0" smtClean="0">
                          <a:solidFill>
                            <a:schemeClr val="tx2">
                              <a:lumMod val="75000"/>
                            </a:schemeClr>
                          </a:solidFill>
                        </a:rPr>
                        <a:t>Özel Usulsüzlük Cezası</a:t>
                      </a:r>
                    </a:p>
                    <a:p>
                      <a:pPr lvl="0"/>
                      <a:endParaRPr lang="tr-TR" sz="900" b="1" baseline="0" dirty="0" smtClean="0">
                        <a:solidFill>
                          <a:schemeClr val="tx2">
                            <a:lumMod val="75000"/>
                          </a:schemeClr>
                        </a:solidFill>
                      </a:endParaRPr>
                    </a:p>
                  </a:txBody>
                  <a:tcPr>
                    <a:solidFill>
                      <a:schemeClr val="accent5">
                        <a:lumMod val="40000"/>
                        <a:lumOff val="60000"/>
                      </a:schemeClr>
                    </a:solidFill>
                  </a:tcPr>
                </a:tc>
              </a:tr>
              <a:tr h="338440">
                <a:tc>
                  <a:txBody>
                    <a:bodyPr/>
                    <a:lstStyle/>
                    <a:p>
                      <a:pPr lvl="0"/>
                      <a:r>
                        <a:rPr lang="tr-TR" sz="1800" b="1" baseline="0" dirty="0" smtClean="0">
                          <a:solidFill>
                            <a:schemeClr val="tx2">
                              <a:lumMod val="75000"/>
                            </a:schemeClr>
                          </a:solidFill>
                        </a:rPr>
                        <a:t>         </a:t>
                      </a:r>
                    </a:p>
                  </a:txBody>
                  <a:tcPr>
                    <a:solidFill>
                      <a:schemeClr val="accent6">
                        <a:lumMod val="75000"/>
                      </a:schemeClr>
                    </a:solidFill>
                  </a:tcPr>
                </a:tc>
              </a:tr>
              <a:tr h="534888">
                <a:tc>
                  <a:txBody>
                    <a:bodyPr/>
                    <a:lstStyle/>
                    <a:p>
                      <a:pPr lvl="0"/>
                      <a:endParaRPr lang="tr-TR" sz="1050" b="1" baseline="0" dirty="0" smtClean="0">
                        <a:solidFill>
                          <a:schemeClr val="tx2">
                            <a:lumMod val="75000"/>
                          </a:schemeClr>
                        </a:solidFill>
                      </a:endParaRPr>
                    </a:p>
                    <a:p>
                      <a:pPr lvl="0"/>
                      <a:r>
                        <a:rPr lang="tr-TR" sz="1800" b="1" baseline="0" dirty="0" smtClean="0">
                          <a:solidFill>
                            <a:schemeClr val="tx2">
                              <a:lumMod val="75000"/>
                            </a:schemeClr>
                          </a:solidFill>
                        </a:rPr>
                        <a:t>İdari Para Cezası</a:t>
                      </a:r>
                    </a:p>
                  </a:txBody>
                  <a:tcPr>
                    <a:solidFill>
                      <a:schemeClr val="accent5">
                        <a:lumMod val="20000"/>
                        <a:lumOff val="80000"/>
                      </a:schemeClr>
                    </a:solidFill>
                  </a:tcPr>
                </a:tc>
              </a:tr>
              <a:tr h="368032">
                <a:tc>
                  <a:txBody>
                    <a:bodyPr/>
                    <a:lstStyle/>
                    <a:p>
                      <a:pPr lvl="0"/>
                      <a:endParaRPr lang="tr-TR" sz="1050" b="1" baseline="0" dirty="0" smtClean="0">
                        <a:solidFill>
                          <a:schemeClr val="tx2">
                            <a:lumMod val="75000"/>
                          </a:schemeClr>
                        </a:solidFill>
                      </a:endParaRPr>
                    </a:p>
                    <a:p>
                      <a:pPr lvl="0"/>
                      <a:r>
                        <a:rPr lang="tr-TR" sz="1800" b="1" baseline="0" dirty="0" err="1" smtClean="0">
                          <a:solidFill>
                            <a:schemeClr val="tx2">
                              <a:lumMod val="75000"/>
                            </a:schemeClr>
                          </a:solidFill>
                        </a:rPr>
                        <a:t>İPC’ye</a:t>
                      </a:r>
                      <a:r>
                        <a:rPr lang="tr-TR" sz="1800" b="1" baseline="0" dirty="0" smtClean="0">
                          <a:solidFill>
                            <a:schemeClr val="tx2">
                              <a:lumMod val="75000"/>
                            </a:schemeClr>
                          </a:solidFill>
                        </a:rPr>
                        <a:t> Ait Faizler</a:t>
                      </a:r>
                      <a:endParaRPr lang="tr-TR" sz="1800" b="1" baseline="0" dirty="0">
                        <a:solidFill>
                          <a:schemeClr val="tx2">
                            <a:lumMod val="75000"/>
                          </a:schemeClr>
                        </a:solidFill>
                      </a:endParaRPr>
                    </a:p>
                  </a:txBody>
                  <a:tcPr>
                    <a:solidFill>
                      <a:schemeClr val="accent5">
                        <a:lumMod val="20000"/>
                        <a:lumOff val="80000"/>
                      </a:schemeClr>
                    </a:solidFill>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778305453"/>
              </p:ext>
            </p:extLst>
          </p:nvPr>
        </p:nvGraphicFramePr>
        <p:xfrm>
          <a:off x="3043564" y="2831212"/>
          <a:ext cx="2592288" cy="2999740"/>
        </p:xfrm>
        <a:graphic>
          <a:graphicData uri="http://schemas.openxmlformats.org/drawingml/2006/table">
            <a:tbl>
              <a:tblPr firstRow="1" bandRow="1">
                <a:tableStyleId>{5C22544A-7EE6-4342-B048-85BDC9FD1C3A}</a:tableStyleId>
              </a:tblPr>
              <a:tblGrid>
                <a:gridCol w="2592288"/>
              </a:tblGrid>
              <a:tr h="370840">
                <a:tc>
                  <a:txBody>
                    <a:bodyPr/>
                    <a:lstStyle/>
                    <a:p>
                      <a:pPr marL="0" lvl="0" indent="0" algn="just"/>
                      <a:endParaRPr lang="tr-TR" sz="1100" b="1" baseline="0" dirty="0" smtClean="0">
                        <a:solidFill>
                          <a:schemeClr val="tx1"/>
                        </a:solidFill>
                      </a:endParaRPr>
                    </a:p>
                    <a:p>
                      <a:pPr marL="0" lvl="0" indent="0" algn="just"/>
                      <a:r>
                        <a:rPr lang="tr-TR" sz="1800" b="1" baseline="0" dirty="0" smtClean="0">
                          <a:solidFill>
                            <a:schemeClr val="tx1"/>
                          </a:solidFill>
                        </a:rPr>
                        <a:t>Usulsüzlük Cezasının %50’si</a:t>
                      </a:r>
                      <a:endParaRPr lang="tr-TR" sz="1600" b="1" baseline="0" dirty="0">
                        <a:solidFill>
                          <a:schemeClr val="tx1"/>
                        </a:solidFill>
                      </a:endParaRPr>
                    </a:p>
                  </a:txBody>
                  <a:tcPr>
                    <a:solidFill>
                      <a:schemeClr val="accent3">
                        <a:lumMod val="40000"/>
                        <a:lumOff val="60000"/>
                      </a:schemeClr>
                    </a:solidFill>
                  </a:tcPr>
                </a:tc>
              </a:tr>
              <a:tr h="370840">
                <a:tc>
                  <a:txBody>
                    <a:bodyPr/>
                    <a:lstStyle/>
                    <a:p>
                      <a:pPr marL="0" lvl="0" indent="0" algn="just"/>
                      <a:endParaRPr lang="tr-TR" sz="1100" b="1" baseline="0" dirty="0" smtClean="0">
                        <a:solidFill>
                          <a:schemeClr val="tx1"/>
                        </a:solidFill>
                      </a:endParaRPr>
                    </a:p>
                    <a:p>
                      <a:pPr marL="0" lvl="0" indent="0" algn="just"/>
                      <a:r>
                        <a:rPr lang="tr-TR" sz="1800" b="1" baseline="0" dirty="0" smtClean="0">
                          <a:solidFill>
                            <a:schemeClr val="tx1"/>
                          </a:solidFill>
                        </a:rPr>
                        <a:t>Özel Usulsüzlük Cezasının % 50’si</a:t>
                      </a:r>
                    </a:p>
                  </a:txBody>
                  <a:tcPr>
                    <a:solidFill>
                      <a:schemeClr val="accent3">
                        <a:lumMod val="40000"/>
                        <a:lumOff val="60000"/>
                      </a:schemeClr>
                    </a:solidFill>
                  </a:tcPr>
                </a:tc>
              </a:tr>
              <a:tr h="370840">
                <a:tc>
                  <a:txBody>
                    <a:bodyPr/>
                    <a:lstStyle/>
                    <a:p>
                      <a:pPr marL="0" lvl="0" indent="0" algn="just"/>
                      <a:endParaRPr lang="tr-TR" sz="1800" b="1" baseline="0" dirty="0" smtClean="0">
                        <a:solidFill>
                          <a:srgbClr val="00B050"/>
                        </a:solidFill>
                      </a:endParaRPr>
                    </a:p>
                  </a:txBody>
                  <a:tcPr>
                    <a:solidFill>
                      <a:schemeClr val="accent6">
                        <a:lumMod val="75000"/>
                      </a:schemeClr>
                    </a:solidFill>
                  </a:tcPr>
                </a:tc>
              </a:tr>
              <a:tr h="370840">
                <a:tc>
                  <a:txBody>
                    <a:bodyPr/>
                    <a:lstStyle/>
                    <a:p>
                      <a:pPr marL="0" lvl="0" indent="0" algn="just"/>
                      <a:endParaRPr lang="tr-TR" sz="1050" b="1" baseline="0" dirty="0" smtClean="0">
                        <a:solidFill>
                          <a:schemeClr val="tx1"/>
                        </a:solidFill>
                      </a:endParaRPr>
                    </a:p>
                    <a:p>
                      <a:pPr marL="0" lvl="0" indent="0" algn="just"/>
                      <a:r>
                        <a:rPr lang="tr-TR" sz="1800" b="1" baseline="0" dirty="0" smtClean="0">
                          <a:solidFill>
                            <a:schemeClr val="tx1"/>
                          </a:solidFill>
                        </a:rPr>
                        <a:t>İdari Para Cezası</a:t>
                      </a:r>
                    </a:p>
                  </a:txBody>
                  <a:tcPr>
                    <a:solidFill>
                      <a:schemeClr val="accent3">
                        <a:lumMod val="20000"/>
                        <a:lumOff val="80000"/>
                      </a:schemeClr>
                    </a:solidFill>
                  </a:tcPr>
                </a:tc>
              </a:tr>
              <a:tr h="370840">
                <a:tc>
                  <a:txBody>
                    <a:bodyPr/>
                    <a:lstStyle/>
                    <a:p>
                      <a:pPr marL="0" lvl="0" indent="0" algn="just"/>
                      <a:endParaRPr lang="tr-TR" sz="800" b="1" baseline="0" dirty="0" smtClean="0">
                        <a:solidFill>
                          <a:schemeClr val="tx1"/>
                        </a:solidFill>
                      </a:endParaRPr>
                    </a:p>
                    <a:p>
                      <a:pPr marL="0" lvl="0" indent="0" algn="just"/>
                      <a:r>
                        <a:rPr lang="tr-TR" sz="1800" b="1" baseline="0" dirty="0" smtClean="0">
                          <a:solidFill>
                            <a:schemeClr val="tx1"/>
                          </a:solidFill>
                        </a:rPr>
                        <a:t>Yİ-ÜFE</a:t>
                      </a:r>
                    </a:p>
                  </a:txBody>
                  <a:tcPr>
                    <a:solidFill>
                      <a:schemeClr val="accent3">
                        <a:lumMod val="20000"/>
                        <a:lumOff val="80000"/>
                      </a:schemeClr>
                    </a:solidFill>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101168889"/>
              </p:ext>
            </p:extLst>
          </p:nvPr>
        </p:nvGraphicFramePr>
        <p:xfrm>
          <a:off x="6084168" y="2831212"/>
          <a:ext cx="2327920" cy="2961640"/>
        </p:xfrm>
        <a:graphic>
          <a:graphicData uri="http://schemas.openxmlformats.org/drawingml/2006/table">
            <a:tbl>
              <a:tblPr firstRow="1" bandRow="1">
                <a:tableStyleId>{5C22544A-7EE6-4342-B048-85BDC9FD1C3A}</a:tableStyleId>
              </a:tblPr>
              <a:tblGrid>
                <a:gridCol w="2327920"/>
              </a:tblGrid>
              <a:tr h="370840">
                <a:tc>
                  <a:txBody>
                    <a:bodyPr/>
                    <a:lstStyle/>
                    <a:p>
                      <a:pPr marL="88900" lvl="0" indent="0"/>
                      <a:endParaRPr lang="tr-TR" sz="1050" b="0" baseline="0" dirty="0" smtClean="0">
                        <a:solidFill>
                          <a:schemeClr val="tx1"/>
                        </a:solidFill>
                      </a:endParaRPr>
                    </a:p>
                    <a:p>
                      <a:pPr marL="88900" lvl="0" indent="0"/>
                      <a:r>
                        <a:rPr lang="tr-TR" b="0" baseline="0" dirty="0" smtClean="0">
                          <a:solidFill>
                            <a:schemeClr val="tx1"/>
                          </a:solidFill>
                        </a:rPr>
                        <a:t>Usulsüzlük Cezasının % 50’si</a:t>
                      </a:r>
                    </a:p>
                  </a:txBody>
                  <a:tcPr>
                    <a:solidFill>
                      <a:schemeClr val="accent2">
                        <a:lumMod val="40000"/>
                        <a:lumOff val="60000"/>
                      </a:schemeClr>
                    </a:solidFill>
                  </a:tcPr>
                </a:tc>
              </a:tr>
              <a:tr h="370840">
                <a:tc>
                  <a:txBody>
                    <a:bodyPr/>
                    <a:lstStyle/>
                    <a:p>
                      <a:pPr marL="88900" lvl="0" indent="0"/>
                      <a:endParaRPr lang="tr-TR" sz="1050" baseline="0" dirty="0" smtClean="0">
                        <a:solidFill>
                          <a:schemeClr val="tx1"/>
                        </a:solidFill>
                      </a:endParaRPr>
                    </a:p>
                    <a:p>
                      <a:pPr marL="88900" lvl="0" indent="0"/>
                      <a:r>
                        <a:rPr lang="tr-TR" baseline="0" dirty="0" smtClean="0">
                          <a:solidFill>
                            <a:schemeClr val="tx1"/>
                          </a:solidFill>
                        </a:rPr>
                        <a:t>Özel Usulsüzlük Cezasının % 50’si</a:t>
                      </a:r>
                    </a:p>
                  </a:txBody>
                  <a:tcPr>
                    <a:solidFill>
                      <a:schemeClr val="accent2">
                        <a:lumMod val="40000"/>
                        <a:lumOff val="60000"/>
                      </a:schemeClr>
                    </a:solidFill>
                  </a:tcPr>
                </a:tc>
              </a:tr>
              <a:tr h="370840">
                <a:tc>
                  <a:txBody>
                    <a:bodyPr/>
                    <a:lstStyle/>
                    <a:p>
                      <a:pPr marL="88900" lvl="0" indent="0"/>
                      <a:endParaRPr lang="tr-TR" baseline="0" dirty="0" smtClean="0">
                        <a:solidFill>
                          <a:schemeClr val="tx1"/>
                        </a:solidFill>
                      </a:endParaRPr>
                    </a:p>
                  </a:txBody>
                  <a:tcPr>
                    <a:solidFill>
                      <a:schemeClr val="accent6">
                        <a:lumMod val="75000"/>
                      </a:schemeClr>
                    </a:solidFill>
                  </a:tcPr>
                </a:tc>
              </a:tr>
              <a:tr h="370840">
                <a:tc>
                  <a:txBody>
                    <a:bodyPr/>
                    <a:lstStyle/>
                    <a:p>
                      <a:pPr marL="88900" lvl="0" indent="0"/>
                      <a:endParaRPr lang="tr-TR" sz="800" baseline="0" dirty="0" smtClean="0">
                        <a:solidFill>
                          <a:schemeClr val="tx1"/>
                        </a:solidFill>
                      </a:endParaRPr>
                    </a:p>
                    <a:p>
                      <a:pPr marL="88900" lvl="0" indent="0"/>
                      <a:r>
                        <a:rPr lang="tr-TR" baseline="0" dirty="0" smtClean="0">
                          <a:solidFill>
                            <a:schemeClr val="tx1"/>
                          </a:solidFill>
                        </a:rPr>
                        <a:t>------</a:t>
                      </a:r>
                    </a:p>
                  </a:txBody>
                  <a:tcPr>
                    <a:solidFill>
                      <a:schemeClr val="accent2">
                        <a:lumMod val="20000"/>
                        <a:lumOff val="80000"/>
                      </a:schemeClr>
                    </a:solidFill>
                  </a:tcPr>
                </a:tc>
              </a:tr>
              <a:tr h="370840">
                <a:tc>
                  <a:txBody>
                    <a:bodyPr/>
                    <a:lstStyle/>
                    <a:p>
                      <a:pPr marL="88900" lvl="0" indent="0"/>
                      <a:endParaRPr lang="tr-TR" sz="900" baseline="0" dirty="0" smtClean="0">
                        <a:solidFill>
                          <a:schemeClr val="tx1"/>
                        </a:solidFill>
                      </a:endParaRPr>
                    </a:p>
                    <a:p>
                      <a:pPr marL="88900" lvl="0" indent="0"/>
                      <a:r>
                        <a:rPr lang="tr-TR" baseline="0" dirty="0" err="1" smtClean="0">
                          <a:solidFill>
                            <a:schemeClr val="tx1"/>
                          </a:solidFill>
                        </a:rPr>
                        <a:t>İPC’ye</a:t>
                      </a:r>
                      <a:r>
                        <a:rPr lang="tr-TR" baseline="0" dirty="0" smtClean="0">
                          <a:solidFill>
                            <a:schemeClr val="tx1"/>
                          </a:solidFill>
                        </a:rPr>
                        <a:t> Ait Faizler</a:t>
                      </a:r>
                      <a:endParaRPr lang="tr-TR" baseline="0" dirty="0">
                        <a:solidFill>
                          <a:schemeClr val="tx1"/>
                        </a:solidFill>
                      </a:endParaRPr>
                    </a:p>
                  </a:txBody>
                  <a:tcPr>
                    <a:solidFill>
                      <a:schemeClr val="accent2">
                        <a:lumMod val="20000"/>
                        <a:lumOff val="80000"/>
                      </a:schemeClr>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3256873602"/>
              </p:ext>
            </p:extLst>
          </p:nvPr>
        </p:nvGraphicFramePr>
        <p:xfrm>
          <a:off x="395536" y="1815192"/>
          <a:ext cx="2376264" cy="640080"/>
        </p:xfrm>
        <a:graphic>
          <a:graphicData uri="http://schemas.openxmlformats.org/drawingml/2006/table">
            <a:tbl>
              <a:tblPr firstRow="1" bandRow="1">
                <a:tableStyleId>{5C22544A-7EE6-4342-B048-85BDC9FD1C3A}</a:tableStyleId>
              </a:tblPr>
              <a:tblGrid>
                <a:gridCol w="2376264"/>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Mevcut Alacaklar</a:t>
                      </a:r>
                    </a:p>
                    <a:p>
                      <a:endParaRPr lang="tr-TR" dirty="0"/>
                    </a:p>
                  </a:txBody>
                  <a:tcPr/>
                </a:tc>
              </a:tr>
            </a:tbl>
          </a:graphicData>
        </a:graphic>
      </p:graphicFrame>
      <p:graphicFrame>
        <p:nvGraphicFramePr>
          <p:cNvPr id="18" name="Tablo 17"/>
          <p:cNvGraphicFramePr>
            <a:graphicFrameLocks noGrp="1"/>
          </p:cNvGraphicFramePr>
          <p:nvPr>
            <p:extLst>
              <p:ext uri="{D42A27DB-BD31-4B8C-83A1-F6EECF244321}">
                <p14:modId xmlns:p14="http://schemas.microsoft.com/office/powerpoint/2010/main" val="806409436"/>
              </p:ext>
            </p:extLst>
          </p:nvPr>
        </p:nvGraphicFramePr>
        <p:xfrm>
          <a:off x="3043564" y="1815192"/>
          <a:ext cx="2608556" cy="640080"/>
        </p:xfrm>
        <a:graphic>
          <a:graphicData uri="http://schemas.openxmlformats.org/drawingml/2006/table">
            <a:tbl>
              <a:tblPr firstRow="1" bandRow="1">
                <a:tableStyleId>{5C22544A-7EE6-4342-B048-85BDC9FD1C3A}</a:tableStyleId>
              </a:tblPr>
              <a:tblGrid>
                <a:gridCol w="2608556"/>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Tahsil Edilecek Alacaklar</a:t>
                      </a:r>
                    </a:p>
                    <a:p>
                      <a:endParaRPr lang="tr-TR" dirty="0"/>
                    </a:p>
                  </a:txBody>
                  <a:tcPr>
                    <a:solidFill>
                      <a:srgbClr val="00B050"/>
                    </a:solidFill>
                  </a:tcPr>
                </a:tc>
              </a:tr>
            </a:tbl>
          </a:graphicData>
        </a:graphic>
      </p:graphicFrame>
      <p:graphicFrame>
        <p:nvGraphicFramePr>
          <p:cNvPr id="19" name="Tablo 18"/>
          <p:cNvGraphicFramePr>
            <a:graphicFrameLocks noGrp="1"/>
          </p:cNvGraphicFramePr>
          <p:nvPr>
            <p:extLst>
              <p:ext uri="{D42A27DB-BD31-4B8C-83A1-F6EECF244321}">
                <p14:modId xmlns:p14="http://schemas.microsoft.com/office/powerpoint/2010/main" val="1648158399"/>
              </p:ext>
            </p:extLst>
          </p:nvPr>
        </p:nvGraphicFramePr>
        <p:xfrm>
          <a:off x="6084168" y="1815192"/>
          <a:ext cx="2304256" cy="640080"/>
        </p:xfrm>
        <a:graphic>
          <a:graphicData uri="http://schemas.openxmlformats.org/drawingml/2006/table">
            <a:tbl>
              <a:tblPr firstRow="1" bandRow="1">
                <a:tableStyleId>{5C22544A-7EE6-4342-B048-85BDC9FD1C3A}</a:tableStyleId>
              </a:tblPr>
              <a:tblGrid>
                <a:gridCol w="2304256"/>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Vazgeçilecek Alacaklar</a:t>
                      </a:r>
                    </a:p>
                    <a:p>
                      <a:endParaRPr lang="tr-TR" dirty="0"/>
                    </a:p>
                  </a:txBody>
                  <a:tcPr>
                    <a:solidFill>
                      <a:srgbClr val="C00000"/>
                    </a:solidFill>
                  </a:tcPr>
                </a:tc>
              </a:tr>
            </a:tbl>
          </a:graphicData>
        </a:graphic>
      </p:graphicFrame>
      <p:sp>
        <p:nvSpPr>
          <p:cNvPr id="12" name="Metin kutusu 11"/>
          <p:cNvSpPr txBox="1"/>
          <p:nvPr/>
        </p:nvSpPr>
        <p:spPr>
          <a:xfrm>
            <a:off x="755576" y="1140713"/>
            <a:ext cx="7272808" cy="400110"/>
          </a:xfrm>
          <a:prstGeom prst="rect">
            <a:avLst/>
          </a:prstGeom>
          <a:noFill/>
        </p:spPr>
        <p:txBody>
          <a:bodyPr wrap="square" rtlCol="0">
            <a:spAutoFit/>
          </a:bodyPr>
          <a:lstStyle/>
          <a:p>
            <a:pPr marL="69850" lvl="2" algn="ctr">
              <a:buClr>
                <a:schemeClr val="tx1"/>
              </a:buClr>
              <a:defRPr/>
            </a:pPr>
            <a:r>
              <a:rPr lang="tr-TR" sz="2000" b="1" kern="0" dirty="0" smtClean="0">
                <a:solidFill>
                  <a:srgbClr val="000000"/>
                </a:solidFill>
                <a:latin typeface="Arial"/>
              </a:rPr>
              <a:t>Cezaların Yapılandırılması</a:t>
            </a:r>
            <a:endParaRPr lang="tr-TR" sz="2000" b="1" dirty="0" smtClean="0"/>
          </a:p>
        </p:txBody>
      </p:sp>
    </p:spTree>
    <p:extLst>
      <p:ext uri="{BB962C8B-B14F-4D97-AF65-F5344CB8AC3E}">
        <p14:creationId xmlns:p14="http://schemas.microsoft.com/office/powerpoint/2010/main" val="3721389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15</a:t>
            </a:fld>
            <a:endParaRPr lang="tr-TR" altLang="tr-TR" sz="1200">
              <a:latin typeface="Arial Black" pitchFamily="34" charset="0"/>
            </a:endParaRPr>
          </a:p>
        </p:txBody>
      </p:sp>
      <p:sp>
        <p:nvSpPr>
          <p:cNvPr id="2" name="Dikdörtgen 1"/>
          <p:cNvSpPr/>
          <p:nvPr/>
        </p:nvSpPr>
        <p:spPr>
          <a:xfrm>
            <a:off x="2873357" y="140028"/>
            <a:ext cx="4909228" cy="553998"/>
          </a:xfrm>
          <a:prstGeom prst="rect">
            <a:avLst/>
          </a:prstGeom>
        </p:spPr>
        <p:txBody>
          <a:bodyPr wrap="none">
            <a:spAutoFit/>
          </a:bodyPr>
          <a:lstStyle/>
          <a:p>
            <a:pPr lvl="0" algn="ctr">
              <a:spcBef>
                <a:spcPct val="0"/>
              </a:spcBef>
              <a:defRPr/>
            </a:pPr>
            <a:r>
              <a:rPr lang="tr-TR" altLang="tr-TR" sz="3000" b="1" dirty="0" smtClean="0">
                <a:solidFill>
                  <a:srgbClr val="FF0000"/>
                </a:solidFill>
                <a:ea typeface="+mj-ea"/>
                <a:cs typeface="+mj-cs"/>
              </a:rPr>
              <a:t>İHTİLAFLI VERGİ ALACAKLARI</a:t>
            </a:r>
            <a:endParaRPr lang="tr-TR" altLang="tr-TR" sz="3000" b="1" dirty="0">
              <a:solidFill>
                <a:srgbClr val="FF0000"/>
              </a:solidFill>
              <a:ea typeface="+mj-ea"/>
              <a:cs typeface="+mj-cs"/>
            </a:endParaRP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schemeClr val="tx1"/>
              </a:buClr>
              <a:defRPr/>
            </a:pPr>
            <a:endParaRPr lang="tr-TR" altLang="tr-TR" sz="1800" b="1" dirty="0">
              <a:solidFill>
                <a:schemeClr val="tx1"/>
              </a:solidFill>
            </a:endParaRP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schemeClr val="tx1"/>
              </a:buClr>
            </a:pPr>
            <a:endParaRPr lang="tr-TR" altLang="tr-TR" b="1" i="1" dirty="0"/>
          </a:p>
          <a:p>
            <a:pPr marL="285750" lvl="2" indent="-285750">
              <a:buClr>
                <a:schemeClr val="tx1"/>
              </a:buClr>
            </a:pPr>
            <a:endParaRPr lang="tr-TR" altLang="tr-TR" b="1" i="1" dirty="0" smtClean="0"/>
          </a:p>
          <a:p>
            <a:pPr marL="285750" lvl="2" indent="-285750">
              <a:buClr>
                <a:schemeClr val="tx1"/>
              </a:buClr>
            </a:pPr>
            <a:endParaRPr lang="tr-TR" altLang="tr-TR" b="1" i="1" dirty="0"/>
          </a:p>
          <a:p>
            <a:pPr marL="285750" lvl="2" indent="-285750">
              <a:buClr>
                <a:schemeClr val="tx1"/>
              </a:buClr>
            </a:pPr>
            <a:endParaRPr lang="tr-TR" altLang="tr-TR" b="1" i="1" dirty="0"/>
          </a:p>
        </p:txBody>
      </p:sp>
      <p:sp>
        <p:nvSpPr>
          <p:cNvPr id="5" name="Dikdörtgen 4"/>
          <p:cNvSpPr/>
          <p:nvPr/>
        </p:nvSpPr>
        <p:spPr>
          <a:xfrm>
            <a:off x="467544" y="1462308"/>
            <a:ext cx="8424936" cy="1569660"/>
          </a:xfrm>
          <a:prstGeom prst="rect">
            <a:avLst/>
          </a:prstGeom>
        </p:spPr>
        <p:txBody>
          <a:bodyPr wrap="square">
            <a:spAutoFit/>
          </a:bodyPr>
          <a:lstStyle/>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smtClean="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smtClean="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p:txBody>
      </p:sp>
      <p:sp>
        <p:nvSpPr>
          <p:cNvPr id="4" name="Dikdörtgen 3"/>
          <p:cNvSpPr/>
          <p:nvPr/>
        </p:nvSpPr>
        <p:spPr>
          <a:xfrm>
            <a:off x="323528" y="1340768"/>
            <a:ext cx="8496944" cy="4424801"/>
          </a:xfrm>
          <a:prstGeom prst="rect">
            <a:avLst/>
          </a:prstGeom>
        </p:spPr>
        <p:txBody>
          <a:bodyPr wrap="square">
            <a:spAutoFit/>
          </a:bodyPr>
          <a:lstStyle/>
          <a:p>
            <a:pPr marL="109728" algn="ctr">
              <a:lnSpc>
                <a:spcPct val="80000"/>
              </a:lnSpc>
              <a:buClr>
                <a:schemeClr val="tx1"/>
              </a:buClr>
              <a:buSzPct val="115000"/>
              <a:defRPr/>
            </a:pPr>
            <a:r>
              <a:rPr lang="tr-TR" sz="2600" b="1" dirty="0">
                <a:solidFill>
                  <a:srgbClr val="0070C0"/>
                </a:solidFill>
              </a:rPr>
              <a:t>İhtilaflı vergi alacakları </a:t>
            </a:r>
            <a:r>
              <a:rPr lang="tr-TR" sz="2600" b="1" u="sng" dirty="0">
                <a:solidFill>
                  <a:srgbClr val="0070C0"/>
                </a:solidFill>
              </a:rPr>
              <a:t>dava aşamasına</a:t>
            </a:r>
            <a:r>
              <a:rPr lang="tr-TR" sz="2600" b="1" dirty="0">
                <a:solidFill>
                  <a:srgbClr val="0070C0"/>
                </a:solidFill>
              </a:rPr>
              <a:t> göre yapılandırılıyor</a:t>
            </a:r>
          </a:p>
          <a:p>
            <a:pPr>
              <a:lnSpc>
                <a:spcPct val="80000"/>
              </a:lnSpc>
              <a:buClr>
                <a:schemeClr val="tx1"/>
              </a:buClr>
              <a:buSzPct val="115000"/>
              <a:defRPr/>
            </a:pPr>
            <a:endParaRPr lang="tr-TR" sz="2400" b="1" dirty="0"/>
          </a:p>
          <a:p>
            <a:pPr marL="365760" indent="-256032">
              <a:lnSpc>
                <a:spcPct val="80000"/>
              </a:lnSpc>
              <a:buClr>
                <a:schemeClr val="tx1"/>
              </a:buClr>
              <a:buSzPct val="115000"/>
              <a:buFont typeface="Wingdings" pitchFamily="2" charset="2"/>
              <a:buChar char="Ø"/>
              <a:defRPr/>
            </a:pPr>
            <a:r>
              <a:rPr lang="tr-TR" sz="2200" b="1" dirty="0"/>
              <a:t>İhtilaf vergi mahkemesinde (henüz karara bağlanmamış) ise;</a:t>
            </a:r>
          </a:p>
          <a:p>
            <a:pPr>
              <a:lnSpc>
                <a:spcPct val="80000"/>
              </a:lnSpc>
              <a:buClr>
                <a:schemeClr val="tx1"/>
              </a:buClr>
              <a:buSzPct val="115000"/>
              <a:defRPr/>
            </a:pPr>
            <a:endParaRPr lang="tr-TR" sz="2200" b="1" dirty="0"/>
          </a:p>
          <a:p>
            <a:pPr marL="754380" lvl="1" indent="-342900">
              <a:spcAft>
                <a:spcPts val="200"/>
              </a:spcAft>
              <a:buClr>
                <a:schemeClr val="tx1"/>
              </a:buClr>
              <a:buSzPct val="115000"/>
              <a:buFont typeface="Arial" pitchFamily="34" charset="0"/>
              <a:buChar char="•"/>
              <a:defRPr/>
            </a:pPr>
            <a:r>
              <a:rPr lang="tr-TR" sz="2200" b="1" dirty="0">
                <a:solidFill>
                  <a:srgbClr val="0070C0"/>
                </a:solidFill>
              </a:rPr>
              <a:t>Vergi aslının </a:t>
            </a:r>
            <a:r>
              <a:rPr lang="tr-TR" sz="2200" b="1" dirty="0" smtClean="0">
                <a:solidFill>
                  <a:srgbClr val="0070C0"/>
                </a:solidFill>
              </a:rPr>
              <a:t>%50’sinin</a:t>
            </a:r>
            <a:endParaRPr lang="tr-TR" sz="2200" b="1" dirty="0">
              <a:solidFill>
                <a:srgbClr val="0070C0"/>
              </a:solidFill>
            </a:endParaRPr>
          </a:p>
          <a:p>
            <a:pPr marL="754380" lvl="1" indent="-342900">
              <a:spcAft>
                <a:spcPts val="200"/>
              </a:spcAft>
              <a:buClr>
                <a:schemeClr val="tx1"/>
              </a:buClr>
              <a:buSzPct val="115000"/>
              <a:buFont typeface="Arial" pitchFamily="34" charset="0"/>
              <a:buChar char="•"/>
              <a:defRPr/>
            </a:pPr>
            <a:r>
              <a:rPr lang="tr-TR" sz="2200" b="1" dirty="0">
                <a:solidFill>
                  <a:srgbClr val="0070C0"/>
                </a:solidFill>
              </a:rPr>
              <a:t>Gecikme faizi </a:t>
            </a:r>
            <a:r>
              <a:rPr lang="tr-TR" sz="2200" b="1" dirty="0" smtClean="0">
                <a:solidFill>
                  <a:srgbClr val="0070C0"/>
                </a:solidFill>
              </a:rPr>
              <a:t>ve gecikme zammı yerine </a:t>
            </a:r>
            <a:r>
              <a:rPr lang="tr-TR" sz="2200" b="1" dirty="0">
                <a:solidFill>
                  <a:srgbClr val="0070C0"/>
                </a:solidFill>
              </a:rPr>
              <a:t>Yİ-ÜFE tutarının,</a:t>
            </a:r>
          </a:p>
          <a:p>
            <a:pPr lvl="1">
              <a:lnSpc>
                <a:spcPct val="80000"/>
              </a:lnSpc>
              <a:buClr>
                <a:schemeClr val="tx1"/>
              </a:buClr>
              <a:buSzPct val="115000"/>
              <a:defRPr/>
            </a:pPr>
            <a:endParaRPr lang="tr-TR" sz="2200" b="1" dirty="0"/>
          </a:p>
          <a:p>
            <a:pPr marL="365760" indent="-256032">
              <a:lnSpc>
                <a:spcPct val="80000"/>
              </a:lnSpc>
              <a:buClr>
                <a:schemeClr val="tx1"/>
              </a:buClr>
              <a:buSzPct val="115000"/>
              <a:defRPr/>
            </a:pPr>
            <a:r>
              <a:rPr lang="tr-TR" sz="2200" b="1" dirty="0"/>
              <a:t>		</a:t>
            </a:r>
            <a:r>
              <a:rPr lang="tr-TR" sz="2200" b="1" dirty="0">
                <a:effectLst>
                  <a:outerShdw blurRad="38100" dist="38100" dir="2700000" algn="tl">
                    <a:srgbClr val="000000">
                      <a:alpha val="43137"/>
                    </a:srgbClr>
                  </a:outerShdw>
                </a:effectLst>
              </a:rPr>
              <a:t>ödenmesi halinde,</a:t>
            </a:r>
          </a:p>
          <a:p>
            <a:pPr marL="342900" lvl="1" indent="-342900">
              <a:lnSpc>
                <a:spcPct val="80000"/>
              </a:lnSpc>
              <a:buClr>
                <a:schemeClr val="tx1"/>
              </a:buClr>
              <a:buSzPct val="115000"/>
              <a:defRPr/>
            </a:pPr>
            <a:endParaRPr lang="tr-TR" sz="2200" b="1" dirty="0"/>
          </a:p>
          <a:p>
            <a:pPr marL="719138" lvl="1" indent="-246888">
              <a:spcAft>
                <a:spcPts val="200"/>
              </a:spcAft>
              <a:buClr>
                <a:schemeClr val="tx1"/>
              </a:buClr>
              <a:buSzPct val="115000"/>
              <a:buFont typeface="Arial" pitchFamily="34" charset="0"/>
              <a:buChar char="•"/>
              <a:defRPr/>
            </a:pPr>
            <a:r>
              <a:rPr lang="tr-TR" sz="2200" b="1" dirty="0">
                <a:solidFill>
                  <a:srgbClr val="FF0000"/>
                </a:solidFill>
              </a:rPr>
              <a:t>Kalan </a:t>
            </a:r>
            <a:r>
              <a:rPr lang="tr-TR" sz="2200" b="1" dirty="0" smtClean="0">
                <a:solidFill>
                  <a:srgbClr val="FF0000"/>
                </a:solidFill>
              </a:rPr>
              <a:t>%50 </a:t>
            </a:r>
            <a:r>
              <a:rPr lang="tr-TR" sz="2200" b="1" dirty="0">
                <a:solidFill>
                  <a:srgbClr val="FF0000"/>
                </a:solidFill>
              </a:rPr>
              <a:t>vergi aslından, </a:t>
            </a:r>
          </a:p>
          <a:p>
            <a:pPr marL="719138" lvl="1" indent="-246888">
              <a:spcAft>
                <a:spcPts val="200"/>
              </a:spcAft>
              <a:buClr>
                <a:schemeClr val="tx1"/>
              </a:buClr>
              <a:buSzPct val="115000"/>
              <a:buFont typeface="Arial" pitchFamily="34" charset="0"/>
              <a:buChar char="•"/>
              <a:defRPr/>
            </a:pPr>
            <a:r>
              <a:rPr lang="tr-TR" sz="2200" b="1" dirty="0">
                <a:solidFill>
                  <a:srgbClr val="FF0000"/>
                </a:solidFill>
              </a:rPr>
              <a:t>Vergi aslına bağlı olarak kesilen vergi cezalarının tamamından,</a:t>
            </a:r>
          </a:p>
          <a:p>
            <a:pPr marL="719138" lvl="1" indent="-246888">
              <a:spcAft>
                <a:spcPts val="200"/>
              </a:spcAft>
              <a:buClr>
                <a:schemeClr val="tx1"/>
              </a:buClr>
              <a:buSzPct val="115000"/>
              <a:buFont typeface="Arial" pitchFamily="34" charset="0"/>
              <a:buChar char="•"/>
              <a:defRPr/>
            </a:pPr>
            <a:r>
              <a:rPr lang="tr-TR" sz="2200" b="1" dirty="0">
                <a:solidFill>
                  <a:srgbClr val="FF0000"/>
                </a:solidFill>
              </a:rPr>
              <a:t>Gecikme </a:t>
            </a:r>
            <a:r>
              <a:rPr lang="tr-TR" sz="2200" b="1" dirty="0" smtClean="0">
                <a:solidFill>
                  <a:srgbClr val="FF0000"/>
                </a:solidFill>
              </a:rPr>
              <a:t>faizi ve gecikme zammından,</a:t>
            </a:r>
            <a:endParaRPr lang="tr-TR" sz="2200" b="1" dirty="0">
              <a:solidFill>
                <a:srgbClr val="FF0000"/>
              </a:solidFill>
            </a:endParaRPr>
          </a:p>
          <a:p>
            <a:pPr marL="433388" lvl="1">
              <a:lnSpc>
                <a:spcPct val="80000"/>
              </a:lnSpc>
              <a:buClr>
                <a:schemeClr val="tx1"/>
              </a:buClr>
              <a:buSzPct val="115000"/>
              <a:defRPr/>
            </a:pPr>
            <a:endParaRPr lang="tr-TR" sz="2200" b="1" dirty="0"/>
          </a:p>
          <a:p>
            <a:pPr marL="365760" lvl="1" indent="-256032">
              <a:lnSpc>
                <a:spcPct val="80000"/>
              </a:lnSpc>
              <a:buClr>
                <a:schemeClr val="tx1"/>
              </a:buClr>
              <a:buSzPct val="115000"/>
              <a:defRPr/>
            </a:pPr>
            <a:r>
              <a:rPr lang="tr-TR" sz="2200" b="1" dirty="0"/>
              <a:t>		</a:t>
            </a:r>
            <a:r>
              <a:rPr lang="tr-TR" sz="2200" b="1" dirty="0" smtClean="0">
                <a:effectLst>
                  <a:outerShdw blurRad="38100" dist="38100" dir="2700000" algn="tl">
                    <a:srgbClr val="000000">
                      <a:alpha val="43137"/>
                    </a:srgbClr>
                  </a:outerShdw>
                </a:effectLst>
              </a:rPr>
              <a:t>vazgeçilecek.</a:t>
            </a:r>
            <a:endParaRPr lang="tr-TR" sz="2200" b="1" dirty="0">
              <a:effectLst>
                <a:outerShdw blurRad="38100" dist="38100" dir="2700000" algn="tl">
                  <a:srgbClr val="000000">
                    <a:alpha val="43137"/>
                  </a:srgbClr>
                </a:outerShdw>
              </a:effectLst>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4833267"/>
            <a:ext cx="2257194" cy="1476053"/>
          </a:xfrm>
          <a:prstGeom prst="rect">
            <a:avLst/>
          </a:prstGeom>
        </p:spPr>
      </p:pic>
    </p:spTree>
    <p:extLst>
      <p:ext uri="{BB962C8B-B14F-4D97-AF65-F5344CB8AC3E}">
        <p14:creationId xmlns:p14="http://schemas.microsoft.com/office/powerpoint/2010/main" val="2731104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16</a:t>
            </a:fld>
            <a:endParaRPr lang="tr-TR" altLang="tr-TR" sz="1200">
              <a:latin typeface="Arial Black" pitchFamily="34" charset="0"/>
            </a:endParaRPr>
          </a:p>
        </p:txBody>
      </p:sp>
      <p:sp>
        <p:nvSpPr>
          <p:cNvPr id="2" name="Dikdörtgen 1"/>
          <p:cNvSpPr/>
          <p:nvPr/>
        </p:nvSpPr>
        <p:spPr>
          <a:xfrm>
            <a:off x="2933469" y="140028"/>
            <a:ext cx="4789003" cy="553998"/>
          </a:xfrm>
          <a:prstGeom prst="rect">
            <a:avLst/>
          </a:prstGeom>
        </p:spPr>
        <p:txBody>
          <a:bodyPr wrap="none">
            <a:spAutoFit/>
          </a:bodyPr>
          <a:lstStyle/>
          <a:p>
            <a:pPr lvl="0" algn="ctr">
              <a:spcBef>
                <a:spcPct val="0"/>
              </a:spcBef>
              <a:defRPr/>
            </a:pPr>
            <a:r>
              <a:rPr lang="tr-TR" altLang="tr-TR" sz="3000" b="1" dirty="0" smtClean="0">
                <a:solidFill>
                  <a:srgbClr val="FF0000"/>
                </a:solidFill>
                <a:ea typeface="+mj-ea"/>
                <a:cs typeface="+mj-cs"/>
              </a:rPr>
              <a:t>İHTİLAFLI VERGİ ALACAKLARI</a:t>
            </a:r>
            <a:endParaRPr lang="tr-TR" altLang="tr-TR" sz="3000" b="1" dirty="0">
              <a:solidFill>
                <a:srgbClr val="FF0000"/>
              </a:solidFill>
              <a:ea typeface="+mj-ea"/>
              <a:cs typeface="+mj-cs"/>
            </a:endParaRP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schemeClr val="tx1"/>
              </a:buClr>
              <a:defRPr/>
            </a:pPr>
            <a:endParaRPr lang="tr-TR" altLang="tr-TR" sz="1800" b="1" dirty="0">
              <a:solidFill>
                <a:schemeClr val="tx1"/>
              </a:solidFill>
            </a:endParaRPr>
          </a:p>
        </p:txBody>
      </p:sp>
      <p:sp>
        <p:nvSpPr>
          <p:cNvPr id="5" name="Dikdörtgen 4"/>
          <p:cNvSpPr/>
          <p:nvPr/>
        </p:nvSpPr>
        <p:spPr>
          <a:xfrm>
            <a:off x="467544" y="980728"/>
            <a:ext cx="8424936" cy="5466112"/>
          </a:xfrm>
          <a:prstGeom prst="rect">
            <a:avLst/>
          </a:prstGeom>
        </p:spPr>
        <p:txBody>
          <a:bodyPr wrap="square">
            <a:spAutoFit/>
          </a:bodyPr>
          <a:lstStyle/>
          <a:p>
            <a:pPr marL="365760" indent="-256032">
              <a:lnSpc>
                <a:spcPct val="80000"/>
              </a:lnSpc>
              <a:buClr>
                <a:schemeClr val="tx1"/>
              </a:buClr>
              <a:buSzPct val="115000"/>
              <a:defRPr/>
            </a:pPr>
            <a:r>
              <a:rPr lang="tr-TR" sz="1700" b="1" dirty="0"/>
              <a:t>	</a:t>
            </a:r>
            <a:endParaRPr lang="tr-TR" sz="1600" b="1" dirty="0" smtClean="0"/>
          </a:p>
          <a:p>
            <a:pPr lvl="0" eaLnBrk="0" fontAlgn="base" hangingPunct="0">
              <a:lnSpc>
                <a:spcPct val="80000"/>
              </a:lnSpc>
              <a:spcBef>
                <a:spcPct val="20000"/>
              </a:spcBef>
              <a:spcAft>
                <a:spcPct val="0"/>
              </a:spcAft>
              <a:buClr>
                <a:srgbClr val="000000"/>
              </a:buClr>
              <a:buSzPct val="115000"/>
              <a:defRPr/>
            </a:pPr>
            <a:r>
              <a:rPr lang="tr-TR" sz="2200" b="1" kern="0" dirty="0" smtClean="0">
                <a:solidFill>
                  <a:srgbClr val="0070C0"/>
                </a:solidFill>
              </a:rPr>
              <a:t>İhtilaf, üst yargı merciinde ise verilen </a:t>
            </a:r>
            <a:r>
              <a:rPr lang="tr-TR" sz="2400" b="1" u="sng" kern="0" dirty="0" smtClean="0">
                <a:solidFill>
                  <a:srgbClr val="0070C0"/>
                </a:solidFill>
              </a:rPr>
              <a:t>EN SON KARARA</a:t>
            </a:r>
            <a:r>
              <a:rPr lang="tr-TR" sz="2400" b="1" kern="0" dirty="0" smtClean="0">
                <a:solidFill>
                  <a:srgbClr val="0070C0"/>
                </a:solidFill>
              </a:rPr>
              <a:t> </a:t>
            </a:r>
            <a:r>
              <a:rPr lang="tr-TR" sz="2200" b="1" kern="0" dirty="0" smtClean="0">
                <a:solidFill>
                  <a:srgbClr val="0070C0"/>
                </a:solidFill>
              </a:rPr>
              <a:t>bakılacaktır.</a:t>
            </a:r>
          </a:p>
          <a:p>
            <a:pPr marL="342900" lvl="0" indent="-342900" algn="just" eaLnBrk="0" fontAlgn="base" hangingPunct="0">
              <a:lnSpc>
                <a:spcPct val="80000"/>
              </a:lnSpc>
              <a:spcBef>
                <a:spcPct val="20000"/>
              </a:spcBef>
              <a:spcAft>
                <a:spcPct val="0"/>
              </a:spcAft>
              <a:buClr>
                <a:srgbClr val="000000"/>
              </a:buClr>
              <a:buSzPct val="115000"/>
              <a:buFont typeface="Wingdings" pitchFamily="2" charset="2"/>
              <a:buChar char="Ø"/>
              <a:defRPr/>
            </a:pPr>
            <a:endParaRPr lang="tr-TR" sz="800" b="1" kern="0" dirty="0">
              <a:solidFill>
                <a:srgbClr val="00007D">
                  <a:lumMod val="40000"/>
                  <a:lumOff val="60000"/>
                </a:srgbClr>
              </a:solidFill>
            </a:endParaRPr>
          </a:p>
          <a:p>
            <a:pPr>
              <a:lnSpc>
                <a:spcPct val="80000"/>
              </a:lnSpc>
              <a:buClr>
                <a:schemeClr val="tx1"/>
              </a:buClr>
              <a:buSzPct val="115000"/>
              <a:defRPr/>
            </a:pPr>
            <a:r>
              <a:rPr lang="tr-TR" sz="2200" b="1" dirty="0" smtClean="0"/>
              <a:t>Vergi Mahkemesi/Bölge İdare Mahkemesi</a:t>
            </a:r>
            <a:endParaRPr lang="tr-TR" sz="2200" b="1" dirty="0"/>
          </a:p>
          <a:p>
            <a:pPr algn="just">
              <a:lnSpc>
                <a:spcPct val="80000"/>
              </a:lnSpc>
              <a:buClr>
                <a:schemeClr val="tx1"/>
              </a:buClr>
              <a:buSzPct val="115000"/>
              <a:defRPr/>
            </a:pPr>
            <a:endParaRPr lang="tr-TR" sz="800" b="1" dirty="0" smtClean="0"/>
          </a:p>
          <a:p>
            <a:pPr algn="just">
              <a:lnSpc>
                <a:spcPct val="80000"/>
              </a:lnSpc>
              <a:buClr>
                <a:schemeClr val="tx1"/>
              </a:buClr>
              <a:buSzPct val="115000"/>
              <a:defRPr/>
            </a:pPr>
            <a:endParaRPr lang="tr-TR" sz="800" b="1" dirty="0"/>
          </a:p>
          <a:p>
            <a:pPr marL="395478" indent="-285750" algn="just">
              <a:lnSpc>
                <a:spcPct val="80000"/>
              </a:lnSpc>
              <a:buClr>
                <a:schemeClr val="tx1"/>
              </a:buClr>
              <a:buSzPct val="115000"/>
              <a:buFont typeface="Wingdings" pitchFamily="2" charset="2"/>
              <a:buChar char="Ø"/>
              <a:defRPr/>
            </a:pPr>
            <a:r>
              <a:rPr lang="tr-TR" b="1" dirty="0">
                <a:solidFill>
                  <a:srgbClr val="0070C0"/>
                </a:solidFill>
              </a:rPr>
              <a:t>Vergiyi </a:t>
            </a:r>
            <a:r>
              <a:rPr lang="tr-TR" sz="2400" b="1" dirty="0" smtClean="0">
                <a:solidFill>
                  <a:srgbClr val="0070C0"/>
                </a:solidFill>
              </a:rPr>
              <a:t>TERKİN </a:t>
            </a:r>
            <a:r>
              <a:rPr lang="tr-TR" b="1" dirty="0" smtClean="0">
                <a:solidFill>
                  <a:srgbClr val="0070C0"/>
                </a:solidFill>
              </a:rPr>
              <a:t>etmişse</a:t>
            </a:r>
            <a:r>
              <a:rPr lang="tr-TR" b="1" dirty="0">
                <a:solidFill>
                  <a:srgbClr val="0070C0"/>
                </a:solidFill>
              </a:rPr>
              <a:t>; </a:t>
            </a:r>
          </a:p>
          <a:p>
            <a:pPr algn="just">
              <a:lnSpc>
                <a:spcPct val="80000"/>
              </a:lnSpc>
              <a:buClr>
                <a:schemeClr val="tx1"/>
              </a:buClr>
              <a:buSzPct val="115000"/>
              <a:defRPr/>
            </a:pPr>
            <a:endParaRPr lang="tr-TR" sz="800" b="1" dirty="0"/>
          </a:p>
          <a:p>
            <a:pPr marL="658368" lvl="1" indent="-246888" algn="just">
              <a:spcAft>
                <a:spcPts val="200"/>
              </a:spcAft>
              <a:buClr>
                <a:schemeClr val="tx1"/>
              </a:buClr>
              <a:buSzPct val="115000"/>
              <a:buFontTx/>
              <a:buChar char="•"/>
              <a:defRPr/>
            </a:pPr>
            <a:r>
              <a:rPr lang="tr-TR" b="1" dirty="0"/>
              <a:t>Vergi asıllarının </a:t>
            </a:r>
            <a:r>
              <a:rPr lang="tr-TR" b="1" dirty="0" smtClean="0">
                <a:solidFill>
                  <a:srgbClr val="C00000"/>
                </a:solidFill>
              </a:rPr>
              <a:t>%20’si</a:t>
            </a:r>
            <a:endParaRPr lang="tr-TR" b="1" dirty="0">
              <a:solidFill>
                <a:srgbClr val="C00000"/>
              </a:solidFill>
            </a:endParaRPr>
          </a:p>
          <a:p>
            <a:pPr marL="658368" lvl="1" indent="-246888" algn="just">
              <a:spcAft>
                <a:spcPts val="200"/>
              </a:spcAft>
              <a:buClr>
                <a:schemeClr val="tx1"/>
              </a:buClr>
              <a:buSzPct val="115000"/>
              <a:buFontTx/>
              <a:buChar char="•"/>
              <a:defRPr/>
            </a:pPr>
            <a:r>
              <a:rPr lang="tr-TR" b="1" dirty="0"/>
              <a:t>Gecikme faizi ve gecikme zammı yerine </a:t>
            </a:r>
            <a:r>
              <a:rPr lang="tr-TR" b="1" dirty="0">
                <a:solidFill>
                  <a:srgbClr val="C00000"/>
                </a:solidFill>
              </a:rPr>
              <a:t>Yİ-ÜFE</a:t>
            </a:r>
            <a:r>
              <a:rPr lang="tr-TR" b="1" dirty="0">
                <a:solidFill>
                  <a:schemeClr val="accent4"/>
                </a:solidFill>
              </a:rPr>
              <a:t> </a:t>
            </a:r>
            <a:r>
              <a:rPr lang="tr-TR" b="1" dirty="0"/>
              <a:t>tutarı</a:t>
            </a:r>
          </a:p>
          <a:p>
            <a:pPr lvl="1" algn="just">
              <a:lnSpc>
                <a:spcPct val="80000"/>
              </a:lnSpc>
              <a:buClr>
                <a:schemeClr val="tx1"/>
              </a:buClr>
              <a:buSzPct val="115000"/>
              <a:defRPr/>
            </a:pPr>
            <a:endParaRPr lang="tr-TR" sz="800" b="1" dirty="0"/>
          </a:p>
          <a:p>
            <a:pPr marL="365760" indent="-256032" algn="just">
              <a:lnSpc>
                <a:spcPct val="80000"/>
              </a:lnSpc>
              <a:buClr>
                <a:schemeClr val="tx1"/>
              </a:buClr>
              <a:buSzPct val="115000"/>
              <a:defRPr/>
            </a:pPr>
            <a:r>
              <a:rPr lang="tr-TR" sz="1600" b="1" kern="0" dirty="0">
                <a:solidFill>
                  <a:srgbClr val="0070C0"/>
                </a:solidFill>
              </a:rPr>
              <a:t>	</a:t>
            </a:r>
            <a:r>
              <a:rPr lang="tr-TR" b="1" kern="0" dirty="0">
                <a:solidFill>
                  <a:srgbClr val="0070C0"/>
                </a:solidFill>
              </a:rPr>
              <a:t>ödenecek</a:t>
            </a:r>
            <a:r>
              <a:rPr lang="tr-TR" sz="1600" b="1" kern="0" dirty="0">
                <a:solidFill>
                  <a:srgbClr val="0070C0"/>
                </a:solidFill>
              </a:rPr>
              <a:t>.</a:t>
            </a:r>
          </a:p>
          <a:p>
            <a:pPr marL="365760" indent="-256032" algn="just">
              <a:lnSpc>
                <a:spcPct val="80000"/>
              </a:lnSpc>
              <a:buClr>
                <a:schemeClr val="tx1"/>
              </a:buClr>
              <a:buSzPct val="115000"/>
              <a:defRPr/>
            </a:pPr>
            <a:endParaRPr lang="tr-TR" sz="800" b="1" dirty="0" smtClean="0"/>
          </a:p>
          <a:p>
            <a:pPr marL="365760" indent="-256032" algn="just">
              <a:lnSpc>
                <a:spcPct val="80000"/>
              </a:lnSpc>
              <a:buClr>
                <a:schemeClr val="tx1"/>
              </a:buClr>
              <a:buSzPct val="115000"/>
              <a:defRPr/>
            </a:pPr>
            <a:endParaRPr lang="tr-TR" sz="800" b="1" dirty="0"/>
          </a:p>
          <a:p>
            <a:pPr marL="395478" indent="-285750" algn="just">
              <a:lnSpc>
                <a:spcPct val="80000"/>
              </a:lnSpc>
              <a:buClr>
                <a:schemeClr val="tx1"/>
              </a:buClr>
              <a:buSzPct val="115000"/>
              <a:buFont typeface="Wingdings" pitchFamily="2" charset="2"/>
              <a:buChar char="Ø"/>
              <a:defRPr/>
            </a:pPr>
            <a:r>
              <a:rPr lang="tr-TR" b="1" dirty="0">
                <a:solidFill>
                  <a:srgbClr val="0070C0"/>
                </a:solidFill>
              </a:rPr>
              <a:t>Vergiyi </a:t>
            </a:r>
            <a:r>
              <a:rPr lang="tr-TR" sz="2400" b="1" dirty="0" smtClean="0">
                <a:solidFill>
                  <a:srgbClr val="0070C0"/>
                </a:solidFill>
              </a:rPr>
              <a:t>TASDİK </a:t>
            </a:r>
            <a:r>
              <a:rPr lang="tr-TR" b="1" dirty="0" smtClean="0">
                <a:solidFill>
                  <a:srgbClr val="0070C0"/>
                </a:solidFill>
              </a:rPr>
              <a:t>ya da</a:t>
            </a:r>
            <a:r>
              <a:rPr lang="tr-TR" sz="2400" b="1" dirty="0" smtClean="0">
                <a:solidFill>
                  <a:srgbClr val="0070C0"/>
                </a:solidFill>
              </a:rPr>
              <a:t> TADİLEN TASDİK </a:t>
            </a:r>
            <a:r>
              <a:rPr lang="tr-TR" b="1" dirty="0" smtClean="0">
                <a:solidFill>
                  <a:srgbClr val="0070C0"/>
                </a:solidFill>
              </a:rPr>
              <a:t>etmişse</a:t>
            </a:r>
            <a:r>
              <a:rPr lang="tr-TR" b="1" dirty="0">
                <a:solidFill>
                  <a:srgbClr val="0070C0"/>
                </a:solidFill>
              </a:rPr>
              <a:t>;</a:t>
            </a:r>
          </a:p>
          <a:p>
            <a:pPr algn="just">
              <a:lnSpc>
                <a:spcPct val="80000"/>
              </a:lnSpc>
              <a:buClr>
                <a:schemeClr val="tx1"/>
              </a:buClr>
              <a:buSzPct val="115000"/>
              <a:defRPr/>
            </a:pPr>
            <a:endParaRPr lang="tr-TR" sz="800" b="1" dirty="0"/>
          </a:p>
          <a:p>
            <a:pPr marL="658368" lvl="1" indent="-246888" algn="just">
              <a:spcAft>
                <a:spcPts val="200"/>
              </a:spcAft>
              <a:buClr>
                <a:schemeClr val="tx1"/>
              </a:buClr>
              <a:buSzPct val="115000"/>
              <a:buFontTx/>
              <a:buChar char="•"/>
              <a:defRPr/>
            </a:pPr>
            <a:r>
              <a:rPr lang="tr-TR" b="1" dirty="0"/>
              <a:t>Tasdik edilen vergi asıllarının </a:t>
            </a:r>
            <a:r>
              <a:rPr lang="tr-TR" b="1" dirty="0">
                <a:solidFill>
                  <a:srgbClr val="FF0000"/>
                </a:solidFill>
              </a:rPr>
              <a:t>tamamı</a:t>
            </a:r>
          </a:p>
          <a:p>
            <a:pPr marL="658368" lvl="1" indent="-246888" algn="just">
              <a:spcAft>
                <a:spcPts val="200"/>
              </a:spcAft>
              <a:buClr>
                <a:schemeClr val="tx1"/>
              </a:buClr>
              <a:buSzPct val="115000"/>
              <a:buFontTx/>
              <a:buChar char="•"/>
              <a:defRPr/>
            </a:pPr>
            <a:r>
              <a:rPr lang="tr-TR" b="1" dirty="0"/>
              <a:t>Terkin edilen kısmın </a:t>
            </a:r>
            <a:r>
              <a:rPr lang="tr-TR" b="1" dirty="0" smtClean="0">
                <a:solidFill>
                  <a:srgbClr val="C00000"/>
                </a:solidFill>
              </a:rPr>
              <a:t>%20’si</a:t>
            </a:r>
            <a:endParaRPr lang="tr-TR" b="1" dirty="0">
              <a:solidFill>
                <a:srgbClr val="C00000"/>
              </a:solidFill>
            </a:endParaRPr>
          </a:p>
          <a:p>
            <a:pPr marL="658368" lvl="1" indent="-246888" algn="just">
              <a:spcAft>
                <a:spcPts val="200"/>
              </a:spcAft>
              <a:buClr>
                <a:schemeClr val="tx1"/>
              </a:buClr>
              <a:buSzPct val="115000"/>
              <a:buFontTx/>
              <a:buChar char="•"/>
              <a:defRPr/>
            </a:pPr>
            <a:r>
              <a:rPr lang="tr-TR" b="1" dirty="0"/>
              <a:t>Gecikme faizi ve gecikme zammı yerine </a:t>
            </a:r>
            <a:r>
              <a:rPr lang="tr-TR" b="1" dirty="0">
                <a:solidFill>
                  <a:srgbClr val="C00000"/>
                </a:solidFill>
              </a:rPr>
              <a:t>Yİ-ÜFE </a:t>
            </a:r>
            <a:r>
              <a:rPr lang="tr-TR" b="1" dirty="0"/>
              <a:t>tutarı</a:t>
            </a:r>
          </a:p>
          <a:p>
            <a:pPr lvl="1" algn="just">
              <a:lnSpc>
                <a:spcPct val="80000"/>
              </a:lnSpc>
              <a:buClr>
                <a:schemeClr val="tx1"/>
              </a:buClr>
              <a:buSzPct val="115000"/>
              <a:defRPr/>
            </a:pPr>
            <a:endParaRPr lang="tr-TR" sz="800" b="1" dirty="0"/>
          </a:p>
          <a:p>
            <a:pPr marL="365760" indent="-256032" algn="just">
              <a:lnSpc>
                <a:spcPct val="80000"/>
              </a:lnSpc>
              <a:buClr>
                <a:schemeClr val="tx1"/>
              </a:buClr>
              <a:buSzPct val="115000"/>
              <a:defRPr/>
            </a:pPr>
            <a:r>
              <a:rPr lang="tr-TR" sz="1600" b="1" kern="0" dirty="0">
                <a:solidFill>
                  <a:srgbClr val="0070C0"/>
                </a:solidFill>
              </a:rPr>
              <a:t>	</a:t>
            </a:r>
            <a:r>
              <a:rPr lang="tr-TR" b="1" kern="0" dirty="0">
                <a:solidFill>
                  <a:srgbClr val="0070C0"/>
                </a:solidFill>
              </a:rPr>
              <a:t>ödenecek</a:t>
            </a:r>
            <a:r>
              <a:rPr lang="tr-TR" sz="1600" b="1" kern="0" dirty="0">
                <a:solidFill>
                  <a:srgbClr val="0070C0"/>
                </a:solidFill>
              </a:rPr>
              <a:t>.</a:t>
            </a:r>
          </a:p>
          <a:p>
            <a:pPr marL="365760" indent="-256032" algn="just">
              <a:lnSpc>
                <a:spcPct val="80000"/>
              </a:lnSpc>
              <a:buClr>
                <a:schemeClr val="tx1"/>
              </a:buClr>
              <a:buSzPct val="115000"/>
              <a:defRPr/>
            </a:pPr>
            <a:endParaRPr lang="tr-TR" sz="800" b="1" dirty="0" smtClean="0"/>
          </a:p>
          <a:p>
            <a:pPr marL="365760" indent="-256032" algn="just">
              <a:lnSpc>
                <a:spcPct val="80000"/>
              </a:lnSpc>
              <a:buClr>
                <a:schemeClr val="tx1"/>
              </a:buClr>
              <a:buSzPct val="115000"/>
              <a:defRPr/>
            </a:pPr>
            <a:endParaRPr lang="tr-TR" sz="800" b="1" dirty="0"/>
          </a:p>
          <a:p>
            <a:pPr marL="395478" indent="-285750" algn="just">
              <a:spcAft>
                <a:spcPts val="200"/>
              </a:spcAft>
              <a:buClr>
                <a:schemeClr val="tx1"/>
              </a:buClr>
              <a:buSzPct val="115000"/>
              <a:buFont typeface="Wingdings" pitchFamily="2" charset="2"/>
              <a:buChar char="Ø"/>
              <a:defRPr/>
            </a:pPr>
            <a:r>
              <a:rPr lang="tr-TR" b="1" dirty="0">
                <a:solidFill>
                  <a:srgbClr val="C00000"/>
                </a:solidFill>
              </a:rPr>
              <a:t>Kalan vergi asılları, vergi aslına bağlı olarak kesilen vergi cezalarının tamamı ile gecikme faizi ve gecikme zammı gibi </a:t>
            </a:r>
            <a:r>
              <a:rPr lang="tr-TR" b="1" dirty="0" err="1">
                <a:solidFill>
                  <a:srgbClr val="C00000"/>
                </a:solidFill>
              </a:rPr>
              <a:t>fer’i</a:t>
            </a:r>
            <a:r>
              <a:rPr lang="tr-TR" b="1" dirty="0">
                <a:solidFill>
                  <a:srgbClr val="C00000"/>
                </a:solidFill>
              </a:rPr>
              <a:t> alacakların </a:t>
            </a:r>
          </a:p>
          <a:p>
            <a:pPr marL="365760" indent="-256032" algn="just">
              <a:lnSpc>
                <a:spcPct val="80000"/>
              </a:lnSpc>
              <a:buClr>
                <a:schemeClr val="tx1"/>
              </a:buClr>
              <a:buSzPct val="115000"/>
              <a:buFont typeface="Wingdings" pitchFamily="2" charset="2"/>
              <a:buChar char="q"/>
              <a:defRPr/>
            </a:pPr>
            <a:endParaRPr lang="tr-TR" sz="800" b="1" dirty="0">
              <a:solidFill>
                <a:schemeClr val="accent4"/>
              </a:solidFill>
            </a:endParaRPr>
          </a:p>
          <a:p>
            <a:pPr marL="355600" algn="just">
              <a:lnSpc>
                <a:spcPct val="80000"/>
              </a:lnSpc>
              <a:buClr>
                <a:schemeClr val="tx1"/>
              </a:buClr>
              <a:buSzPct val="115000"/>
              <a:defRPr/>
            </a:pPr>
            <a:r>
              <a:rPr lang="tr-TR" b="1" dirty="0"/>
              <a:t>tahsilinden  </a:t>
            </a:r>
            <a:r>
              <a:rPr lang="tr-TR" b="1" dirty="0" smtClean="0"/>
              <a:t>vazgeçilecek.</a:t>
            </a:r>
          </a:p>
        </p:txBody>
      </p:sp>
    </p:spTree>
    <p:extLst>
      <p:ext uri="{BB962C8B-B14F-4D97-AF65-F5344CB8AC3E}">
        <p14:creationId xmlns:p14="http://schemas.microsoft.com/office/powerpoint/2010/main" val="2360596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17</a:t>
            </a:fld>
            <a:endParaRPr lang="tr-TR" altLang="tr-TR" sz="1200">
              <a:latin typeface="Arial Black" pitchFamily="34" charset="0"/>
            </a:endParaRPr>
          </a:p>
        </p:txBody>
      </p:sp>
      <p:sp>
        <p:nvSpPr>
          <p:cNvPr id="2" name="Dikdörtgen 1"/>
          <p:cNvSpPr/>
          <p:nvPr/>
        </p:nvSpPr>
        <p:spPr>
          <a:xfrm>
            <a:off x="2873358" y="140028"/>
            <a:ext cx="4909228" cy="553998"/>
          </a:xfrm>
          <a:prstGeom prst="rect">
            <a:avLst/>
          </a:prstGeom>
        </p:spPr>
        <p:txBody>
          <a:bodyPr wrap="none">
            <a:spAutoFit/>
          </a:bodyPr>
          <a:lstStyle/>
          <a:p>
            <a:pPr lvl="0" algn="ctr">
              <a:spcBef>
                <a:spcPct val="0"/>
              </a:spcBef>
              <a:defRPr/>
            </a:pPr>
            <a:r>
              <a:rPr lang="tr-TR" altLang="tr-TR" sz="3000" b="1" dirty="0" smtClean="0">
                <a:solidFill>
                  <a:srgbClr val="FF0000"/>
                </a:solidFill>
                <a:ea typeface="+mj-ea"/>
                <a:cs typeface="+mj-cs"/>
              </a:rPr>
              <a:t>İHTİLAFLI VERGİ ALACAKLARI</a:t>
            </a:r>
            <a:endParaRPr lang="tr-TR" altLang="tr-TR" sz="3000" b="1" dirty="0">
              <a:solidFill>
                <a:srgbClr val="FF0000"/>
              </a:solidFill>
              <a:ea typeface="+mj-ea"/>
              <a:cs typeface="+mj-cs"/>
            </a:endParaRP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schemeClr val="tx1"/>
              </a:buClr>
              <a:defRPr/>
            </a:pPr>
            <a:endParaRPr lang="tr-TR" altLang="tr-TR" sz="1800" b="1" dirty="0">
              <a:solidFill>
                <a:schemeClr val="tx1"/>
              </a:solidFill>
            </a:endParaRP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schemeClr val="tx1"/>
              </a:buClr>
            </a:pPr>
            <a:endParaRPr lang="tr-TR" altLang="tr-TR" b="1" i="1" dirty="0"/>
          </a:p>
          <a:p>
            <a:pPr marL="285750" lvl="2" indent="-285750">
              <a:buClr>
                <a:schemeClr val="tx1"/>
              </a:buClr>
            </a:pPr>
            <a:endParaRPr lang="tr-TR" altLang="tr-TR" b="1" i="1" dirty="0" smtClean="0"/>
          </a:p>
          <a:p>
            <a:pPr marL="285750" lvl="2" indent="-285750">
              <a:buClr>
                <a:schemeClr val="tx1"/>
              </a:buClr>
            </a:pPr>
            <a:endParaRPr lang="tr-TR" altLang="tr-TR" b="1" i="1" dirty="0"/>
          </a:p>
          <a:p>
            <a:pPr marL="285750" lvl="2" indent="-285750">
              <a:buClr>
                <a:schemeClr val="tx1"/>
              </a:buClr>
            </a:pPr>
            <a:endParaRPr lang="tr-TR" altLang="tr-TR" b="1" i="1" dirty="0"/>
          </a:p>
        </p:txBody>
      </p:sp>
      <p:sp>
        <p:nvSpPr>
          <p:cNvPr id="5" name="Dikdörtgen 4"/>
          <p:cNvSpPr/>
          <p:nvPr/>
        </p:nvSpPr>
        <p:spPr>
          <a:xfrm>
            <a:off x="467544" y="1462308"/>
            <a:ext cx="8424936" cy="1778949"/>
          </a:xfrm>
          <a:prstGeom prst="rect">
            <a:avLst/>
          </a:prstGeom>
        </p:spPr>
        <p:txBody>
          <a:bodyPr wrap="square">
            <a:spAutoFit/>
          </a:bodyPr>
          <a:lstStyle/>
          <a:p>
            <a:pPr marL="365760" indent="-256032">
              <a:lnSpc>
                <a:spcPct val="80000"/>
              </a:lnSpc>
              <a:buClr>
                <a:schemeClr val="tx1"/>
              </a:buClr>
              <a:buSzPct val="115000"/>
              <a:defRPr/>
            </a:pPr>
            <a:r>
              <a:rPr lang="tr-TR" sz="1700" b="1" dirty="0"/>
              <a:t>	</a:t>
            </a:r>
            <a:endParaRPr lang="tr-TR" sz="16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smtClean="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smtClean="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p:txBody>
      </p:sp>
      <p:sp>
        <p:nvSpPr>
          <p:cNvPr id="4" name="Dikdörtgen 3"/>
          <p:cNvSpPr/>
          <p:nvPr/>
        </p:nvSpPr>
        <p:spPr>
          <a:xfrm>
            <a:off x="405880" y="1323799"/>
            <a:ext cx="7622504" cy="4435253"/>
          </a:xfrm>
          <a:prstGeom prst="rect">
            <a:avLst/>
          </a:prstGeom>
        </p:spPr>
        <p:txBody>
          <a:bodyPr wrap="square">
            <a:spAutoFit/>
          </a:bodyPr>
          <a:lstStyle/>
          <a:p>
            <a:pPr marL="411480" lvl="1">
              <a:lnSpc>
                <a:spcPct val="80000"/>
              </a:lnSpc>
              <a:defRPr/>
            </a:pPr>
            <a:endParaRPr lang="tr-TR" sz="2400" b="1" dirty="0" smtClean="0">
              <a:solidFill>
                <a:srgbClr val="C00000"/>
              </a:solidFill>
            </a:endParaRPr>
          </a:p>
          <a:p>
            <a:pPr marL="411480" lvl="1">
              <a:lnSpc>
                <a:spcPct val="80000"/>
              </a:lnSpc>
              <a:defRPr/>
            </a:pPr>
            <a:r>
              <a:rPr lang="tr-TR" sz="2400" b="1" dirty="0" smtClean="0">
                <a:solidFill>
                  <a:srgbClr val="0070C0"/>
                </a:solidFill>
              </a:rPr>
              <a:t>Usulsüzlük </a:t>
            </a:r>
            <a:r>
              <a:rPr lang="tr-TR" sz="2400" b="1" dirty="0">
                <a:solidFill>
                  <a:srgbClr val="0070C0"/>
                </a:solidFill>
              </a:rPr>
              <a:t>ve özel usulsüzlük cezalarına açılan dava;</a:t>
            </a:r>
          </a:p>
          <a:p>
            <a:pPr marL="704088" lvl="2">
              <a:lnSpc>
                <a:spcPct val="80000"/>
              </a:lnSpc>
              <a:defRPr/>
            </a:pPr>
            <a:endParaRPr lang="tr-TR" sz="2400" b="1" dirty="0" smtClean="0"/>
          </a:p>
          <a:p>
            <a:pPr marL="704088" lvl="2">
              <a:lnSpc>
                <a:spcPct val="80000"/>
              </a:lnSpc>
              <a:defRPr/>
            </a:pPr>
            <a:endParaRPr lang="tr-TR" sz="2400" b="1" dirty="0"/>
          </a:p>
          <a:p>
            <a:pPr marL="542925" lvl="3" indent="-285750">
              <a:lnSpc>
                <a:spcPct val="80000"/>
              </a:lnSpc>
              <a:buClr>
                <a:schemeClr val="tx1"/>
              </a:buClr>
              <a:buSzPct val="115000"/>
              <a:buFont typeface="Wingdings" pitchFamily="2" charset="2"/>
              <a:buChar char="Ø"/>
              <a:defRPr/>
            </a:pPr>
            <a:r>
              <a:rPr lang="tr-TR" sz="2400" b="1" dirty="0" smtClean="0"/>
              <a:t> Vergi </a:t>
            </a:r>
            <a:r>
              <a:rPr lang="tr-TR" sz="2400" b="1" dirty="0"/>
              <a:t>mahkemesinde devam ediyorsa cezanın </a:t>
            </a:r>
            <a:r>
              <a:rPr lang="tr-TR" sz="2400" b="1" dirty="0" smtClean="0">
                <a:solidFill>
                  <a:srgbClr val="C00000"/>
                </a:solidFill>
              </a:rPr>
              <a:t>%25’i</a:t>
            </a:r>
            <a:r>
              <a:rPr lang="tr-TR" sz="2400" b="1" dirty="0">
                <a:solidFill>
                  <a:srgbClr val="C00000"/>
                </a:solidFill>
              </a:rPr>
              <a:t>,</a:t>
            </a:r>
          </a:p>
          <a:p>
            <a:pPr marL="542925" lvl="3" indent="-285750">
              <a:lnSpc>
                <a:spcPct val="80000"/>
              </a:lnSpc>
              <a:buClr>
                <a:schemeClr val="tx1"/>
              </a:buClr>
              <a:buSzPct val="115000"/>
              <a:buFont typeface="Wingdings" pitchFamily="2" charset="2"/>
              <a:buChar char="Ø"/>
              <a:defRPr/>
            </a:pPr>
            <a:endParaRPr lang="tr-TR" sz="2400" b="1" dirty="0"/>
          </a:p>
          <a:p>
            <a:pPr marL="542925" lvl="3" indent="-285750">
              <a:lnSpc>
                <a:spcPct val="80000"/>
              </a:lnSpc>
              <a:buClr>
                <a:schemeClr val="tx1"/>
              </a:buClr>
              <a:buSzPct val="115000"/>
              <a:buFont typeface="Wingdings" pitchFamily="2" charset="2"/>
              <a:buChar char="Ø"/>
              <a:defRPr/>
            </a:pPr>
            <a:r>
              <a:rPr lang="tr-TR" sz="2400" b="1" dirty="0" smtClean="0"/>
              <a:t> Vergi </a:t>
            </a:r>
            <a:r>
              <a:rPr lang="tr-TR" sz="2400" b="1" dirty="0"/>
              <a:t>mahkemesinde karar verilmişse</a:t>
            </a:r>
          </a:p>
          <a:p>
            <a:pPr marL="542925" lvl="3" indent="-285750">
              <a:lnSpc>
                <a:spcPct val="80000"/>
              </a:lnSpc>
              <a:buClr>
                <a:schemeClr val="tx1"/>
              </a:buClr>
              <a:buSzPct val="115000"/>
              <a:buFont typeface="Wingdings" pitchFamily="2" charset="2"/>
              <a:buChar char="q"/>
              <a:defRPr/>
            </a:pPr>
            <a:endParaRPr lang="tr-TR" sz="2400" b="1" dirty="0"/>
          </a:p>
          <a:p>
            <a:pPr marL="987425" lvl="4" indent="-285750">
              <a:spcAft>
                <a:spcPts val="200"/>
              </a:spcAft>
              <a:buClr>
                <a:schemeClr val="tx1"/>
              </a:buClr>
              <a:buSzPct val="115000"/>
              <a:buFont typeface="Arial" pitchFamily="34" charset="0"/>
              <a:buChar char="•"/>
              <a:defRPr/>
            </a:pPr>
            <a:r>
              <a:rPr lang="tr-TR" sz="2400" b="1" kern="0" dirty="0">
                <a:solidFill>
                  <a:srgbClr val="0070C0"/>
                </a:solidFill>
              </a:rPr>
              <a:t>Tasdik edilen cezanın %50’si</a:t>
            </a:r>
          </a:p>
          <a:p>
            <a:pPr marL="987425" lvl="4" indent="-285750">
              <a:spcAft>
                <a:spcPts val="200"/>
              </a:spcAft>
              <a:buClr>
                <a:schemeClr val="tx1"/>
              </a:buClr>
              <a:buSzPct val="115000"/>
              <a:buFont typeface="Arial" pitchFamily="34" charset="0"/>
              <a:buChar char="•"/>
              <a:defRPr/>
            </a:pPr>
            <a:r>
              <a:rPr lang="tr-TR" sz="2400" b="1" kern="0" dirty="0">
                <a:solidFill>
                  <a:srgbClr val="0070C0"/>
                </a:solidFill>
              </a:rPr>
              <a:t>Terkin edilen kısmın %10’u</a:t>
            </a:r>
          </a:p>
          <a:p>
            <a:pPr marL="209550" lvl="4">
              <a:lnSpc>
                <a:spcPct val="80000"/>
              </a:lnSpc>
              <a:buClr>
                <a:schemeClr val="tx1"/>
              </a:buClr>
              <a:buSzPct val="115000"/>
              <a:defRPr/>
            </a:pPr>
            <a:endParaRPr lang="tr-TR" sz="2400" b="1" dirty="0"/>
          </a:p>
          <a:p>
            <a:pPr marL="209550" lvl="4">
              <a:lnSpc>
                <a:spcPct val="80000"/>
              </a:lnSpc>
              <a:buClr>
                <a:schemeClr val="tx1"/>
              </a:buClr>
              <a:buSzPct val="115000"/>
              <a:defRPr/>
            </a:pPr>
            <a:r>
              <a:rPr lang="tr-TR" sz="2400" b="1" dirty="0"/>
              <a:t>      </a:t>
            </a:r>
            <a:r>
              <a:rPr lang="tr-TR" sz="2400" b="1" dirty="0" smtClean="0"/>
              <a:t>ödenecek,</a:t>
            </a:r>
          </a:p>
          <a:p>
            <a:pPr marL="209550" lvl="4">
              <a:lnSpc>
                <a:spcPct val="80000"/>
              </a:lnSpc>
              <a:buClr>
                <a:schemeClr val="tx1"/>
              </a:buClr>
              <a:buSzPct val="115000"/>
              <a:defRPr/>
            </a:pPr>
            <a:endParaRPr lang="tr-TR" sz="2400" b="1" dirty="0"/>
          </a:p>
          <a:p>
            <a:pPr marL="209550" lvl="4">
              <a:lnSpc>
                <a:spcPct val="80000"/>
              </a:lnSpc>
              <a:buClr>
                <a:schemeClr val="tx1"/>
              </a:buClr>
              <a:buSzPct val="115000"/>
              <a:defRPr/>
            </a:pPr>
            <a:r>
              <a:rPr lang="tr-TR" sz="2400" b="1" dirty="0" smtClean="0">
                <a:solidFill>
                  <a:srgbClr val="C00000"/>
                </a:solidFill>
              </a:rPr>
              <a:t>Kalan </a:t>
            </a:r>
            <a:r>
              <a:rPr lang="tr-TR" sz="2400" b="1" dirty="0">
                <a:solidFill>
                  <a:srgbClr val="C00000"/>
                </a:solidFill>
              </a:rPr>
              <a:t>cezaların tahsilinden vazgeçilecektir.</a:t>
            </a:r>
          </a:p>
        </p:txBody>
      </p:sp>
    </p:spTree>
    <p:extLst>
      <p:ext uri="{BB962C8B-B14F-4D97-AF65-F5344CB8AC3E}">
        <p14:creationId xmlns:p14="http://schemas.microsoft.com/office/powerpoint/2010/main" val="3335834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18</a:t>
            </a:fld>
            <a:endParaRPr lang="tr-TR" altLang="tr-TR" sz="1200">
              <a:latin typeface="Arial Black" pitchFamily="34" charset="0"/>
            </a:endParaRPr>
          </a:p>
        </p:txBody>
      </p:sp>
      <p:sp>
        <p:nvSpPr>
          <p:cNvPr id="2" name="Dikdörtgen 1"/>
          <p:cNvSpPr/>
          <p:nvPr/>
        </p:nvSpPr>
        <p:spPr>
          <a:xfrm>
            <a:off x="2873356" y="140028"/>
            <a:ext cx="4909229" cy="553998"/>
          </a:xfrm>
          <a:prstGeom prst="rect">
            <a:avLst/>
          </a:prstGeom>
        </p:spPr>
        <p:txBody>
          <a:bodyPr wrap="none">
            <a:spAutoFit/>
          </a:bodyPr>
          <a:lstStyle/>
          <a:p>
            <a:pPr lvl="0" algn="ctr">
              <a:spcBef>
                <a:spcPct val="0"/>
              </a:spcBef>
              <a:defRPr/>
            </a:pPr>
            <a:r>
              <a:rPr lang="tr-TR" altLang="tr-TR" sz="3000" b="1" dirty="0" smtClean="0">
                <a:solidFill>
                  <a:srgbClr val="FF0000"/>
                </a:solidFill>
                <a:ea typeface="+mj-ea"/>
                <a:cs typeface="+mj-cs"/>
              </a:rPr>
              <a:t>İHTİLAFLI VERGİ ALACAKLARI</a:t>
            </a:r>
            <a:endParaRPr lang="tr-TR" altLang="tr-TR" sz="3000" b="1" dirty="0">
              <a:solidFill>
                <a:srgbClr val="FF0000"/>
              </a:solidFill>
              <a:ea typeface="+mj-ea"/>
              <a:cs typeface="+mj-cs"/>
            </a:endParaRP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schemeClr val="tx1"/>
              </a:buClr>
              <a:defRPr/>
            </a:pPr>
            <a:endParaRPr lang="tr-TR" altLang="tr-TR" sz="1800" b="1" dirty="0">
              <a:solidFill>
                <a:schemeClr val="tx1"/>
              </a:solidFill>
            </a:endParaRP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schemeClr val="tx1"/>
              </a:buClr>
            </a:pPr>
            <a:endParaRPr lang="tr-TR" altLang="tr-TR" b="1" i="1" dirty="0"/>
          </a:p>
          <a:p>
            <a:pPr marL="285750" lvl="2" indent="-285750">
              <a:buClr>
                <a:schemeClr val="tx1"/>
              </a:buClr>
            </a:pPr>
            <a:endParaRPr lang="tr-TR" altLang="tr-TR" b="1" i="1" dirty="0" smtClean="0"/>
          </a:p>
          <a:p>
            <a:pPr marL="285750" lvl="2" indent="-285750">
              <a:buClr>
                <a:schemeClr val="tx1"/>
              </a:buClr>
            </a:pPr>
            <a:endParaRPr lang="tr-TR" altLang="tr-TR" b="1" i="1" dirty="0"/>
          </a:p>
          <a:p>
            <a:pPr marL="285750" lvl="2" indent="-285750">
              <a:buClr>
                <a:schemeClr val="tx1"/>
              </a:buClr>
            </a:pPr>
            <a:endParaRPr lang="tr-TR" altLang="tr-TR" b="1" i="1" dirty="0"/>
          </a:p>
        </p:txBody>
      </p:sp>
      <p:sp>
        <p:nvSpPr>
          <p:cNvPr id="5" name="Dikdörtgen 4"/>
          <p:cNvSpPr/>
          <p:nvPr/>
        </p:nvSpPr>
        <p:spPr>
          <a:xfrm>
            <a:off x="467544" y="1462308"/>
            <a:ext cx="8424936" cy="1778949"/>
          </a:xfrm>
          <a:prstGeom prst="rect">
            <a:avLst/>
          </a:prstGeom>
        </p:spPr>
        <p:txBody>
          <a:bodyPr wrap="square">
            <a:spAutoFit/>
          </a:bodyPr>
          <a:lstStyle/>
          <a:p>
            <a:pPr marL="365760" indent="-256032">
              <a:lnSpc>
                <a:spcPct val="80000"/>
              </a:lnSpc>
              <a:buClr>
                <a:schemeClr val="tx1"/>
              </a:buClr>
              <a:buSzPct val="115000"/>
              <a:defRPr/>
            </a:pPr>
            <a:r>
              <a:rPr lang="tr-TR" sz="1700" b="1" dirty="0"/>
              <a:t>	</a:t>
            </a:r>
            <a:endParaRPr lang="tr-TR" sz="16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smtClean="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smtClean="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p:txBody>
      </p:sp>
      <p:sp>
        <p:nvSpPr>
          <p:cNvPr id="4" name="Dikdörtgen 3"/>
          <p:cNvSpPr/>
          <p:nvPr/>
        </p:nvSpPr>
        <p:spPr>
          <a:xfrm>
            <a:off x="405880" y="1323799"/>
            <a:ext cx="8280920" cy="5493427"/>
          </a:xfrm>
          <a:prstGeom prst="rect">
            <a:avLst/>
          </a:prstGeom>
        </p:spPr>
        <p:txBody>
          <a:bodyPr wrap="square">
            <a:spAutoFit/>
          </a:bodyPr>
          <a:lstStyle/>
          <a:p>
            <a:pPr marL="411480" lvl="1">
              <a:lnSpc>
                <a:spcPct val="80000"/>
              </a:lnSpc>
              <a:defRPr/>
            </a:pPr>
            <a:endParaRPr lang="tr-TR" sz="2400" b="1" dirty="0" smtClean="0">
              <a:solidFill>
                <a:srgbClr val="C00000"/>
              </a:solidFill>
            </a:endParaRPr>
          </a:p>
          <a:p>
            <a:pPr marL="411480" lvl="1">
              <a:lnSpc>
                <a:spcPct val="80000"/>
              </a:lnSpc>
              <a:defRPr/>
            </a:pPr>
            <a:r>
              <a:rPr lang="tr-TR" sz="2400" b="1" dirty="0" smtClean="0">
                <a:solidFill>
                  <a:srgbClr val="0070C0"/>
                </a:solidFill>
              </a:rPr>
              <a:t>İdari para cezalarına karşı açılan </a:t>
            </a:r>
            <a:r>
              <a:rPr lang="tr-TR" sz="2400" b="1" dirty="0">
                <a:solidFill>
                  <a:srgbClr val="0070C0"/>
                </a:solidFill>
              </a:rPr>
              <a:t>dava;</a:t>
            </a:r>
          </a:p>
          <a:p>
            <a:pPr marL="704088" lvl="2">
              <a:lnSpc>
                <a:spcPct val="80000"/>
              </a:lnSpc>
              <a:defRPr/>
            </a:pPr>
            <a:endParaRPr lang="tr-TR" sz="2400" b="1" dirty="0"/>
          </a:p>
          <a:p>
            <a:pPr marL="542925" lvl="3" indent="-285750">
              <a:lnSpc>
                <a:spcPct val="80000"/>
              </a:lnSpc>
              <a:buClr>
                <a:schemeClr val="tx1"/>
              </a:buClr>
              <a:buSzPct val="115000"/>
              <a:buFont typeface="Wingdings" pitchFamily="2" charset="2"/>
              <a:buChar char="Ø"/>
              <a:defRPr/>
            </a:pPr>
            <a:r>
              <a:rPr lang="tr-TR" sz="2400" b="1" dirty="0" smtClean="0"/>
              <a:t> İlk derece mahkemesinde </a:t>
            </a:r>
            <a:r>
              <a:rPr lang="tr-TR" sz="2400" b="1" dirty="0"/>
              <a:t>devam ediyorsa cezanın </a:t>
            </a:r>
            <a:r>
              <a:rPr lang="tr-TR" sz="2400" b="1" dirty="0" smtClean="0">
                <a:solidFill>
                  <a:srgbClr val="C00000"/>
                </a:solidFill>
              </a:rPr>
              <a:t>%50’si</a:t>
            </a:r>
            <a:r>
              <a:rPr lang="tr-TR" sz="2400" b="1" dirty="0">
                <a:solidFill>
                  <a:srgbClr val="C00000"/>
                </a:solidFill>
              </a:rPr>
              <a:t>,</a:t>
            </a:r>
          </a:p>
          <a:p>
            <a:pPr marL="542925" lvl="3" indent="-285750">
              <a:lnSpc>
                <a:spcPct val="80000"/>
              </a:lnSpc>
              <a:buClr>
                <a:schemeClr val="tx1"/>
              </a:buClr>
              <a:buSzPct val="115000"/>
              <a:buFont typeface="Wingdings" pitchFamily="2" charset="2"/>
              <a:buChar char="Ø"/>
              <a:defRPr/>
            </a:pPr>
            <a:endParaRPr lang="tr-TR" sz="2400" b="1" dirty="0"/>
          </a:p>
          <a:p>
            <a:pPr marL="542925" lvl="3" indent="-285750">
              <a:lnSpc>
                <a:spcPct val="80000"/>
              </a:lnSpc>
              <a:buClr>
                <a:schemeClr val="tx1"/>
              </a:buClr>
              <a:buSzPct val="115000"/>
              <a:buFont typeface="Wingdings" pitchFamily="2" charset="2"/>
              <a:buChar char="Ø"/>
              <a:defRPr/>
            </a:pPr>
            <a:r>
              <a:rPr lang="tr-TR" sz="2400" b="1" dirty="0" smtClean="0"/>
              <a:t> İlk derece </a:t>
            </a:r>
            <a:r>
              <a:rPr lang="tr-TR" sz="2400" b="1" dirty="0"/>
              <a:t>mahkemesinde karar verilmişse</a:t>
            </a:r>
          </a:p>
          <a:p>
            <a:pPr marL="542925" lvl="3" indent="-285750">
              <a:lnSpc>
                <a:spcPct val="80000"/>
              </a:lnSpc>
              <a:buClr>
                <a:schemeClr val="tx1"/>
              </a:buClr>
              <a:buSzPct val="115000"/>
              <a:buFont typeface="Wingdings" pitchFamily="2" charset="2"/>
              <a:buChar char="q"/>
              <a:defRPr/>
            </a:pPr>
            <a:endParaRPr lang="tr-TR" sz="2400" b="1" dirty="0"/>
          </a:p>
          <a:p>
            <a:pPr marL="987425" lvl="4" indent="-285750">
              <a:spcAft>
                <a:spcPts val="200"/>
              </a:spcAft>
              <a:buClr>
                <a:schemeClr val="tx1"/>
              </a:buClr>
              <a:buSzPct val="115000"/>
              <a:buFont typeface="Arial" pitchFamily="34" charset="0"/>
              <a:buChar char="•"/>
              <a:defRPr/>
            </a:pPr>
            <a:r>
              <a:rPr lang="tr-TR" sz="2400" b="1" kern="0" dirty="0">
                <a:solidFill>
                  <a:srgbClr val="0070C0"/>
                </a:solidFill>
              </a:rPr>
              <a:t>Tasdik edilen cezanın </a:t>
            </a:r>
            <a:r>
              <a:rPr lang="tr-TR" sz="2400" b="1" u="sng" kern="0" dirty="0" smtClean="0">
                <a:solidFill>
                  <a:srgbClr val="0070C0"/>
                </a:solidFill>
              </a:rPr>
              <a:t>tamamı</a:t>
            </a:r>
            <a:endParaRPr lang="tr-TR" sz="2400" b="1" kern="0" dirty="0">
              <a:solidFill>
                <a:srgbClr val="0070C0"/>
              </a:solidFill>
            </a:endParaRPr>
          </a:p>
          <a:p>
            <a:pPr marL="987425" lvl="4" indent="-285750">
              <a:spcAft>
                <a:spcPts val="200"/>
              </a:spcAft>
              <a:buClr>
                <a:schemeClr val="tx1"/>
              </a:buClr>
              <a:buSzPct val="115000"/>
              <a:buFont typeface="Arial" pitchFamily="34" charset="0"/>
              <a:buChar char="•"/>
              <a:defRPr/>
            </a:pPr>
            <a:r>
              <a:rPr lang="tr-TR" sz="2400" b="1" kern="0" dirty="0">
                <a:solidFill>
                  <a:srgbClr val="0070C0"/>
                </a:solidFill>
              </a:rPr>
              <a:t>Terkin edilen kısmın </a:t>
            </a:r>
            <a:r>
              <a:rPr lang="tr-TR" sz="2400" b="1" kern="0" dirty="0" smtClean="0">
                <a:solidFill>
                  <a:srgbClr val="0070C0"/>
                </a:solidFill>
              </a:rPr>
              <a:t>%20’si</a:t>
            </a:r>
            <a:endParaRPr lang="tr-TR" sz="2400" b="1" kern="0" dirty="0">
              <a:solidFill>
                <a:srgbClr val="0070C0"/>
              </a:solidFill>
            </a:endParaRPr>
          </a:p>
          <a:p>
            <a:pPr marL="209550" lvl="4">
              <a:lnSpc>
                <a:spcPct val="80000"/>
              </a:lnSpc>
              <a:buClr>
                <a:schemeClr val="tx1"/>
              </a:buClr>
              <a:buSzPct val="115000"/>
              <a:defRPr/>
            </a:pPr>
            <a:endParaRPr lang="tr-TR" sz="2400" b="1" dirty="0"/>
          </a:p>
          <a:p>
            <a:pPr marL="209550" lvl="4">
              <a:lnSpc>
                <a:spcPct val="80000"/>
              </a:lnSpc>
              <a:buClr>
                <a:schemeClr val="tx1"/>
              </a:buClr>
              <a:buSzPct val="115000"/>
              <a:defRPr/>
            </a:pPr>
            <a:r>
              <a:rPr lang="tr-TR" sz="2400" b="1" dirty="0"/>
              <a:t>      </a:t>
            </a:r>
            <a:r>
              <a:rPr lang="tr-TR" sz="2400" b="1" dirty="0" smtClean="0"/>
              <a:t>ödenecek,</a:t>
            </a:r>
          </a:p>
          <a:p>
            <a:pPr marL="209550" lvl="4">
              <a:lnSpc>
                <a:spcPct val="80000"/>
              </a:lnSpc>
              <a:buClr>
                <a:schemeClr val="tx1"/>
              </a:buClr>
              <a:buSzPct val="115000"/>
              <a:defRPr/>
            </a:pPr>
            <a:endParaRPr lang="tr-TR" sz="2400" b="1" dirty="0"/>
          </a:p>
          <a:p>
            <a:pPr marL="209550" lvl="4">
              <a:lnSpc>
                <a:spcPct val="80000"/>
              </a:lnSpc>
              <a:buClr>
                <a:schemeClr val="tx1"/>
              </a:buClr>
              <a:buSzPct val="115000"/>
              <a:defRPr/>
            </a:pPr>
            <a:r>
              <a:rPr lang="tr-TR" sz="2400" b="1" dirty="0" smtClean="0">
                <a:solidFill>
                  <a:srgbClr val="C00000"/>
                </a:solidFill>
              </a:rPr>
              <a:t>Kalan </a:t>
            </a:r>
            <a:r>
              <a:rPr lang="tr-TR" sz="2400" b="1" dirty="0">
                <a:solidFill>
                  <a:srgbClr val="C00000"/>
                </a:solidFill>
              </a:rPr>
              <a:t>cezaların tahsilinden vazgeçilecektir</a:t>
            </a:r>
            <a:r>
              <a:rPr lang="tr-TR" sz="2400" b="1" dirty="0" smtClean="0">
                <a:solidFill>
                  <a:srgbClr val="C00000"/>
                </a:solidFill>
              </a:rPr>
              <a:t>.</a:t>
            </a:r>
          </a:p>
          <a:p>
            <a:pPr marL="209550" lvl="4">
              <a:lnSpc>
                <a:spcPct val="80000"/>
              </a:lnSpc>
              <a:buClr>
                <a:schemeClr val="tx1"/>
              </a:buClr>
              <a:buSzPct val="115000"/>
              <a:defRPr/>
            </a:pPr>
            <a:endParaRPr lang="tr-TR" sz="2200" b="1" dirty="0">
              <a:solidFill>
                <a:srgbClr val="C00000"/>
              </a:solidFill>
            </a:endParaRPr>
          </a:p>
          <a:p>
            <a:pPr marL="209550" lvl="4">
              <a:lnSpc>
                <a:spcPct val="80000"/>
              </a:lnSpc>
              <a:buClr>
                <a:schemeClr val="tx1"/>
              </a:buClr>
              <a:buSzPct val="115000"/>
              <a:defRPr/>
            </a:pPr>
            <a:endParaRPr lang="tr-TR" sz="2200" b="1" dirty="0" smtClean="0">
              <a:solidFill>
                <a:srgbClr val="C00000"/>
              </a:solidFill>
            </a:endParaRPr>
          </a:p>
          <a:p>
            <a:pPr marL="209550" lvl="4">
              <a:lnSpc>
                <a:spcPct val="80000"/>
              </a:lnSpc>
              <a:buClr>
                <a:schemeClr val="tx1"/>
              </a:buClr>
              <a:buSzPct val="115000"/>
              <a:defRPr/>
            </a:pPr>
            <a:endParaRPr lang="tr-TR" sz="2200" b="1" dirty="0">
              <a:solidFill>
                <a:srgbClr val="C00000"/>
              </a:solidFill>
            </a:endParaRPr>
          </a:p>
          <a:p>
            <a:pPr marL="209550" lvl="4">
              <a:lnSpc>
                <a:spcPct val="80000"/>
              </a:lnSpc>
              <a:buClr>
                <a:schemeClr val="tx1"/>
              </a:buClr>
              <a:buSzPct val="115000"/>
              <a:defRPr/>
            </a:pPr>
            <a:endParaRPr lang="tr-TR" sz="2200" b="1" dirty="0" smtClean="0">
              <a:solidFill>
                <a:srgbClr val="C00000"/>
              </a:solidFill>
            </a:endParaRPr>
          </a:p>
          <a:p>
            <a:pPr marL="209550" lvl="4">
              <a:lnSpc>
                <a:spcPct val="80000"/>
              </a:lnSpc>
              <a:buClr>
                <a:schemeClr val="tx1"/>
              </a:buClr>
              <a:buSzPct val="115000"/>
              <a:defRPr/>
            </a:pPr>
            <a:endParaRPr lang="tr-TR" sz="2200" b="1" dirty="0">
              <a:solidFill>
                <a:srgbClr val="C00000"/>
              </a:solidFill>
            </a:endParaRPr>
          </a:p>
        </p:txBody>
      </p:sp>
    </p:spTree>
    <p:extLst>
      <p:ext uri="{BB962C8B-B14F-4D97-AF65-F5344CB8AC3E}">
        <p14:creationId xmlns:p14="http://schemas.microsoft.com/office/powerpoint/2010/main" val="4243396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19</a:t>
            </a:fld>
            <a:endParaRPr lang="tr-TR" altLang="tr-TR" sz="1200">
              <a:latin typeface="Arial Black" pitchFamily="34" charset="0"/>
            </a:endParaRPr>
          </a:p>
        </p:txBody>
      </p:sp>
      <p:sp>
        <p:nvSpPr>
          <p:cNvPr id="2" name="Dikdörtgen 1"/>
          <p:cNvSpPr/>
          <p:nvPr/>
        </p:nvSpPr>
        <p:spPr>
          <a:xfrm>
            <a:off x="2602227" y="26621"/>
            <a:ext cx="6052874" cy="954107"/>
          </a:xfrm>
          <a:prstGeom prst="rect">
            <a:avLst/>
          </a:prstGeom>
        </p:spPr>
        <p:txBody>
          <a:bodyPr wrap="none">
            <a:spAutoFit/>
          </a:bodyPr>
          <a:lstStyle/>
          <a:p>
            <a:pPr lvl="0" algn="ctr">
              <a:spcBef>
                <a:spcPct val="0"/>
              </a:spcBef>
              <a:defRPr/>
            </a:pPr>
            <a:r>
              <a:rPr lang="tr-TR" altLang="tr-TR" sz="2800" b="1" dirty="0">
                <a:solidFill>
                  <a:srgbClr val="FF0000"/>
                </a:solidFill>
                <a:ea typeface="+mj-ea"/>
                <a:cs typeface="+mj-cs"/>
              </a:rPr>
              <a:t>İNCELEME VE TARHİYAT SAFHASINDAKİ </a:t>
            </a:r>
            <a:endParaRPr lang="tr-TR" altLang="tr-TR" sz="2800" b="1" dirty="0" smtClean="0">
              <a:solidFill>
                <a:srgbClr val="FF0000"/>
              </a:solidFill>
              <a:ea typeface="+mj-ea"/>
              <a:cs typeface="+mj-cs"/>
            </a:endParaRPr>
          </a:p>
          <a:p>
            <a:pPr lvl="0" algn="ctr">
              <a:spcBef>
                <a:spcPct val="0"/>
              </a:spcBef>
              <a:defRPr/>
            </a:pPr>
            <a:r>
              <a:rPr lang="tr-TR" altLang="tr-TR" sz="2800" b="1" dirty="0" smtClean="0">
                <a:solidFill>
                  <a:srgbClr val="FF0000"/>
                </a:solidFill>
                <a:ea typeface="+mj-ea"/>
                <a:cs typeface="+mj-cs"/>
              </a:rPr>
              <a:t>VERGİ </a:t>
            </a:r>
            <a:r>
              <a:rPr lang="tr-TR" altLang="tr-TR" sz="2800" b="1" dirty="0">
                <a:solidFill>
                  <a:srgbClr val="FF0000"/>
                </a:solidFill>
                <a:ea typeface="+mj-ea"/>
                <a:cs typeface="+mj-cs"/>
              </a:rPr>
              <a:t>ALACAKLARI</a:t>
            </a: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schemeClr val="tx1"/>
              </a:buClr>
              <a:defRPr/>
            </a:pPr>
            <a:endParaRPr lang="tr-TR" altLang="tr-TR" sz="1800" b="1" dirty="0">
              <a:solidFill>
                <a:schemeClr val="tx1"/>
              </a:solidFill>
            </a:endParaRP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schemeClr val="tx1"/>
              </a:buClr>
            </a:pPr>
            <a:endParaRPr lang="tr-TR" altLang="tr-TR" b="1" i="1" dirty="0"/>
          </a:p>
          <a:p>
            <a:pPr marL="285750" lvl="2" indent="-285750">
              <a:buClr>
                <a:schemeClr val="tx1"/>
              </a:buClr>
            </a:pPr>
            <a:endParaRPr lang="tr-TR" altLang="tr-TR" b="1" i="1" dirty="0" smtClean="0"/>
          </a:p>
          <a:p>
            <a:pPr marL="285750" lvl="2" indent="-285750">
              <a:buClr>
                <a:schemeClr val="tx1"/>
              </a:buClr>
            </a:pPr>
            <a:endParaRPr lang="tr-TR" altLang="tr-TR" b="1" i="1" dirty="0"/>
          </a:p>
          <a:p>
            <a:pPr marL="285750" lvl="2" indent="-285750">
              <a:buClr>
                <a:schemeClr val="tx1"/>
              </a:buClr>
            </a:pPr>
            <a:endParaRPr lang="tr-TR" altLang="tr-TR" b="1" i="1" dirty="0"/>
          </a:p>
        </p:txBody>
      </p:sp>
      <p:sp>
        <p:nvSpPr>
          <p:cNvPr id="5" name="Dikdörtgen 4"/>
          <p:cNvSpPr/>
          <p:nvPr/>
        </p:nvSpPr>
        <p:spPr>
          <a:xfrm>
            <a:off x="467544" y="1462308"/>
            <a:ext cx="8424936" cy="1778949"/>
          </a:xfrm>
          <a:prstGeom prst="rect">
            <a:avLst/>
          </a:prstGeom>
        </p:spPr>
        <p:txBody>
          <a:bodyPr wrap="square">
            <a:spAutoFit/>
          </a:bodyPr>
          <a:lstStyle/>
          <a:p>
            <a:pPr marL="365760" indent="-256032">
              <a:lnSpc>
                <a:spcPct val="80000"/>
              </a:lnSpc>
              <a:buClr>
                <a:schemeClr val="tx1"/>
              </a:buClr>
              <a:buSzPct val="115000"/>
              <a:defRPr/>
            </a:pPr>
            <a:r>
              <a:rPr lang="tr-TR" sz="1700" b="1" dirty="0"/>
              <a:t>	</a:t>
            </a:r>
            <a:endParaRPr lang="tr-TR" sz="16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smtClean="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smtClean="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p:txBody>
      </p:sp>
      <p:sp>
        <p:nvSpPr>
          <p:cNvPr id="7" name="Dikdörtgen 6"/>
          <p:cNvSpPr/>
          <p:nvPr/>
        </p:nvSpPr>
        <p:spPr>
          <a:xfrm>
            <a:off x="251520" y="1196752"/>
            <a:ext cx="8640960" cy="5078313"/>
          </a:xfrm>
          <a:prstGeom prst="rect">
            <a:avLst/>
          </a:prstGeom>
        </p:spPr>
        <p:txBody>
          <a:bodyPr wrap="square">
            <a:spAutoFit/>
          </a:bodyPr>
          <a:lstStyle/>
          <a:p>
            <a:pPr marL="268288" indent="-268288" algn="just">
              <a:spcBef>
                <a:spcPts val="1200"/>
              </a:spcBef>
              <a:buClr>
                <a:schemeClr val="tx1"/>
              </a:buClr>
              <a:buSzTx/>
              <a:buFont typeface="Wingdings" pitchFamily="2" charset="2"/>
              <a:buChar char="Ø"/>
              <a:defRPr/>
            </a:pPr>
            <a:r>
              <a:rPr lang="tr-TR" altLang="tr-TR" sz="2400" b="1" dirty="0" smtClean="0"/>
              <a:t> İnceleme </a:t>
            </a:r>
            <a:r>
              <a:rPr lang="tr-TR" altLang="tr-TR" sz="2400" b="1" dirty="0"/>
              <a:t>ve tarhiyat safhasındaki alacaklarda başlanılmış </a:t>
            </a:r>
            <a:r>
              <a:rPr lang="tr-TR" altLang="tr-TR" sz="2400" b="1" dirty="0" smtClean="0"/>
              <a:t>olan vergi </a:t>
            </a:r>
            <a:r>
              <a:rPr lang="tr-TR" altLang="tr-TR" sz="2400" b="1" dirty="0"/>
              <a:t>incelemeleri ile takdir, tarh ve tahakkuk işlemlerine </a:t>
            </a:r>
            <a:r>
              <a:rPr lang="tr-TR" altLang="tr-TR" sz="2400" b="1" dirty="0" smtClean="0"/>
              <a:t>devam edilecektir.</a:t>
            </a:r>
            <a:endParaRPr lang="tr-TR" altLang="tr-TR" sz="2400" b="1" dirty="0"/>
          </a:p>
          <a:p>
            <a:pPr marL="342900" lvl="0" indent="-342900" algn="just" eaLnBrk="0" fontAlgn="base" hangingPunct="0">
              <a:spcBef>
                <a:spcPts val="1200"/>
              </a:spcBef>
              <a:buClr>
                <a:srgbClr val="000000"/>
              </a:buClr>
              <a:buFont typeface="Wingdings" pitchFamily="2" charset="2"/>
              <a:buChar char="Ø"/>
              <a:defRPr/>
            </a:pPr>
            <a:r>
              <a:rPr lang="tr-TR" altLang="tr-TR" sz="2400" b="1" dirty="0"/>
              <a:t>Bu işlemlerin tamamlanmasından sonra</a:t>
            </a:r>
            <a:r>
              <a:rPr lang="tr-TR" altLang="tr-TR" sz="2400" b="1" dirty="0" smtClean="0"/>
              <a:t>;</a:t>
            </a:r>
            <a:endParaRPr lang="tr-TR" altLang="tr-TR" sz="1600" b="1" dirty="0">
              <a:solidFill>
                <a:srgbClr val="FF0000"/>
              </a:solidFill>
            </a:endParaRPr>
          </a:p>
          <a:p>
            <a:pPr marL="803275" lvl="2" indent="-342900" algn="just">
              <a:spcBef>
                <a:spcPts val="1200"/>
              </a:spcBef>
              <a:buClr>
                <a:schemeClr val="tx1"/>
              </a:buClr>
              <a:buFont typeface="Arial" pitchFamily="34" charset="0"/>
              <a:buChar char="•"/>
              <a:defRPr/>
            </a:pPr>
            <a:r>
              <a:rPr lang="tr-TR" altLang="tr-TR" sz="2400" b="1" kern="0" dirty="0">
                <a:solidFill>
                  <a:srgbClr val="0070C0"/>
                </a:solidFill>
              </a:rPr>
              <a:t>Verginin % 50’si,</a:t>
            </a:r>
          </a:p>
          <a:p>
            <a:pPr marL="803275" lvl="2" indent="-342900" algn="just">
              <a:spcBef>
                <a:spcPts val="1200"/>
              </a:spcBef>
              <a:buClr>
                <a:schemeClr val="tx1"/>
              </a:buClr>
              <a:buFont typeface="Arial" pitchFamily="34" charset="0"/>
              <a:buChar char="•"/>
              <a:defRPr/>
            </a:pPr>
            <a:r>
              <a:rPr lang="tr-TR" altLang="tr-TR" sz="2400" b="1" kern="0" dirty="0">
                <a:solidFill>
                  <a:srgbClr val="0070C0"/>
                </a:solidFill>
              </a:rPr>
              <a:t>Gecikme faizi yerine Yİ-ÜFE tutarı,</a:t>
            </a:r>
          </a:p>
          <a:p>
            <a:pPr marL="803275" lvl="2" indent="-342900" algn="just">
              <a:spcBef>
                <a:spcPts val="1200"/>
              </a:spcBef>
              <a:buClr>
                <a:schemeClr val="tx1"/>
              </a:buClr>
              <a:buFont typeface="Arial" pitchFamily="34" charset="0"/>
              <a:buChar char="•"/>
              <a:defRPr/>
            </a:pPr>
            <a:r>
              <a:rPr lang="tr-TR" altLang="tr-TR" sz="2400" b="1" kern="0" dirty="0">
                <a:solidFill>
                  <a:srgbClr val="0070C0"/>
                </a:solidFill>
              </a:rPr>
              <a:t>Kanunun yayımlandığı tarihten sonrası için gecikme faizi, </a:t>
            </a:r>
            <a:endParaRPr lang="tr-TR" altLang="tr-TR" sz="1600" b="1" dirty="0"/>
          </a:p>
          <a:p>
            <a:pPr marL="361950" algn="just">
              <a:spcBef>
                <a:spcPts val="1200"/>
              </a:spcBef>
              <a:buClr>
                <a:schemeClr val="tx1"/>
              </a:buClr>
              <a:defRPr/>
            </a:pPr>
            <a:r>
              <a:rPr lang="tr-TR" altLang="tr-TR" sz="2400" b="1" dirty="0" smtClean="0">
                <a:solidFill>
                  <a:srgbClr val="FF0000"/>
                </a:solidFill>
              </a:rPr>
              <a:t>Ödenecek</a:t>
            </a:r>
            <a:r>
              <a:rPr lang="tr-TR" altLang="tr-TR" sz="2400" b="1" dirty="0" smtClean="0"/>
              <a:t> ve buna bağlı olarak kalan </a:t>
            </a:r>
            <a:r>
              <a:rPr lang="tr-TR" altLang="tr-TR" sz="2400" b="1" dirty="0"/>
              <a:t>vergi asılları, vergi cezaları ve gecikme faizi </a:t>
            </a:r>
            <a:r>
              <a:rPr lang="tr-TR" altLang="tr-TR" sz="2400" b="1" dirty="0">
                <a:solidFill>
                  <a:srgbClr val="FF0000"/>
                </a:solidFill>
              </a:rPr>
              <a:t>silinecek</a:t>
            </a:r>
            <a:r>
              <a:rPr lang="tr-TR" altLang="tr-TR" sz="2400" b="1" dirty="0" smtClean="0"/>
              <a:t>.</a:t>
            </a:r>
            <a:r>
              <a:rPr lang="tr-TR" altLang="tr-TR" sz="2400" b="1" kern="0" dirty="0"/>
              <a:t> </a:t>
            </a:r>
            <a:endParaRPr lang="tr-TR" altLang="tr-TR" sz="2400" b="1" kern="0" dirty="0">
              <a:solidFill>
                <a:srgbClr val="0070C0"/>
              </a:solidFill>
            </a:endParaRPr>
          </a:p>
          <a:p>
            <a:pPr marL="704850" lvl="2" indent="-342900" algn="just">
              <a:spcBef>
                <a:spcPts val="1200"/>
              </a:spcBef>
              <a:buClr>
                <a:schemeClr val="tx1"/>
              </a:buClr>
              <a:buFont typeface="Arial" pitchFamily="34" charset="0"/>
              <a:buChar char="•"/>
              <a:defRPr/>
            </a:pPr>
            <a:r>
              <a:rPr lang="tr-TR" altLang="tr-TR" sz="2400" b="1" kern="0" dirty="0" smtClean="0">
                <a:solidFill>
                  <a:srgbClr val="0070C0"/>
                </a:solidFill>
              </a:rPr>
              <a:t>Vergi </a:t>
            </a:r>
            <a:r>
              <a:rPr lang="tr-TR" altLang="tr-TR" sz="2400" b="1" kern="0" dirty="0">
                <a:solidFill>
                  <a:srgbClr val="0070C0"/>
                </a:solidFill>
              </a:rPr>
              <a:t>aslına bağlı olmayan </a:t>
            </a:r>
            <a:r>
              <a:rPr lang="tr-TR" altLang="tr-TR" sz="2400" b="1" kern="0" dirty="0" smtClean="0">
                <a:solidFill>
                  <a:srgbClr val="0070C0"/>
                </a:solidFill>
              </a:rPr>
              <a:t>cezalarda; </a:t>
            </a:r>
            <a:r>
              <a:rPr lang="tr-TR" altLang="tr-TR" sz="2400" b="1" kern="0" dirty="0" smtClean="0"/>
              <a:t>cezanın </a:t>
            </a:r>
            <a:r>
              <a:rPr lang="tr-TR" altLang="tr-TR" sz="2400" b="1" kern="0" dirty="0">
                <a:solidFill>
                  <a:srgbClr val="FF0000"/>
                </a:solidFill>
              </a:rPr>
              <a:t>%</a:t>
            </a:r>
            <a:r>
              <a:rPr lang="tr-TR" altLang="tr-TR" sz="2400" b="1" kern="0" dirty="0" smtClean="0">
                <a:solidFill>
                  <a:srgbClr val="FF0000"/>
                </a:solidFill>
              </a:rPr>
              <a:t>25’i tahsil edilerek </a:t>
            </a:r>
            <a:r>
              <a:rPr lang="tr-TR" altLang="tr-TR" sz="2400" b="1" kern="0" dirty="0" smtClean="0"/>
              <a:t>kalanın tahsilinden vazgeçilecek.</a:t>
            </a:r>
            <a:endParaRPr lang="tr-TR" altLang="tr-TR" sz="2400" b="1" dirty="0"/>
          </a:p>
        </p:txBody>
      </p:sp>
    </p:spTree>
    <p:extLst>
      <p:ext uri="{BB962C8B-B14F-4D97-AF65-F5344CB8AC3E}">
        <p14:creationId xmlns:p14="http://schemas.microsoft.com/office/powerpoint/2010/main" val="4213775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411760" y="116632"/>
            <a:ext cx="6192688" cy="648072"/>
          </a:xfrm>
        </p:spPr>
        <p:txBody>
          <a:bodyPr>
            <a:normAutofit/>
          </a:bodyPr>
          <a:lstStyle/>
          <a:p>
            <a:pPr algn="ctr" eaLnBrk="1" hangingPunct="1">
              <a:defRPr/>
            </a:pPr>
            <a:r>
              <a:rPr lang="tr-TR" altLang="tr-TR" sz="3000" b="1" dirty="0" smtClean="0">
                <a:solidFill>
                  <a:srgbClr val="FF0000"/>
                </a:solidFill>
              </a:rPr>
              <a:t>AMAÇ</a:t>
            </a:r>
          </a:p>
        </p:txBody>
      </p:sp>
      <p:sp>
        <p:nvSpPr>
          <p:cNvPr id="11268" name="Rectangle 3"/>
          <p:cNvSpPr>
            <a:spLocks noGrp="1" noChangeArrowheads="1"/>
          </p:cNvSpPr>
          <p:nvPr>
            <p:ph type="subTitle" idx="1"/>
          </p:nvPr>
        </p:nvSpPr>
        <p:spPr>
          <a:xfrm>
            <a:off x="539552" y="1340768"/>
            <a:ext cx="8208912" cy="4824536"/>
          </a:xfrm>
        </p:spPr>
        <p:txBody>
          <a:bodyPr>
            <a:normAutofit lnSpcReduction="10000"/>
          </a:bodyPr>
          <a:lstStyle/>
          <a:p>
            <a:pPr marL="365760" indent="-256032" algn="just" eaLnBrk="1" fontAlgn="auto" hangingPunct="1">
              <a:lnSpc>
                <a:spcPct val="80000"/>
              </a:lnSpc>
              <a:spcAft>
                <a:spcPts val="0"/>
              </a:spcAft>
              <a:buClr>
                <a:schemeClr val="tx1"/>
              </a:buClr>
              <a:buFont typeface="Wingdings" pitchFamily="2" charset="2"/>
              <a:buChar char="Ø"/>
              <a:defRPr/>
            </a:pPr>
            <a:r>
              <a:rPr lang="tr-TR" sz="2000" b="1" dirty="0" smtClean="0">
                <a:solidFill>
                  <a:schemeClr val="tx1"/>
                </a:solidFill>
              </a:rPr>
              <a:t>Vatandaşlarımızın kamuya </a:t>
            </a:r>
            <a:r>
              <a:rPr lang="tr-TR" sz="2000" b="1" dirty="0">
                <a:solidFill>
                  <a:schemeClr val="tx1"/>
                </a:solidFill>
              </a:rPr>
              <a:t>olan </a:t>
            </a:r>
            <a:r>
              <a:rPr lang="tr-TR" sz="2000" b="1" dirty="0">
                <a:solidFill>
                  <a:srgbClr val="FF0000"/>
                </a:solidFill>
              </a:rPr>
              <a:t>borç yükünün azaltılarak taksitler halinde ödenmesine </a:t>
            </a:r>
            <a:r>
              <a:rPr lang="tr-TR" sz="2000" b="1" dirty="0">
                <a:solidFill>
                  <a:schemeClr val="tx1"/>
                </a:solidFill>
              </a:rPr>
              <a:t>imkân </a:t>
            </a:r>
            <a:r>
              <a:rPr lang="tr-TR" sz="2000" b="1" dirty="0" smtClean="0">
                <a:solidFill>
                  <a:schemeClr val="tx1"/>
                </a:solidFill>
              </a:rPr>
              <a:t>verilmesi</a:t>
            </a:r>
          </a:p>
          <a:p>
            <a:pPr marL="0" indent="0" algn="just" eaLnBrk="1" fontAlgn="auto" hangingPunct="1">
              <a:lnSpc>
                <a:spcPct val="80000"/>
              </a:lnSpc>
              <a:spcAft>
                <a:spcPts val="0"/>
              </a:spcAft>
              <a:buClr>
                <a:schemeClr val="tx1"/>
              </a:buClr>
              <a:buFont typeface="Wingdings" pitchFamily="2" charset="2"/>
              <a:buNone/>
              <a:defRPr/>
            </a:pPr>
            <a:endParaRPr lang="tr-TR" sz="2000" b="1" dirty="0" smtClean="0">
              <a:solidFill>
                <a:schemeClr val="tx1"/>
              </a:solidFill>
            </a:endParaRPr>
          </a:p>
          <a:p>
            <a:pPr marL="365760" indent="-256032" algn="just" eaLnBrk="1" fontAlgn="auto" hangingPunct="1">
              <a:lnSpc>
                <a:spcPct val="80000"/>
              </a:lnSpc>
              <a:spcAft>
                <a:spcPts val="0"/>
              </a:spcAft>
              <a:buClr>
                <a:schemeClr val="tx1"/>
              </a:buClr>
              <a:buFont typeface="Wingdings" pitchFamily="2" charset="2"/>
              <a:buChar char="Ø"/>
              <a:defRPr/>
            </a:pPr>
            <a:r>
              <a:rPr lang="tr-TR" sz="2000" b="1" dirty="0">
                <a:solidFill>
                  <a:schemeClr val="tx1"/>
                </a:solidFill>
              </a:rPr>
              <a:t>Vergi </a:t>
            </a:r>
            <a:r>
              <a:rPr lang="tr-TR" sz="2000" b="1" dirty="0" smtClean="0">
                <a:solidFill>
                  <a:srgbClr val="FF0000"/>
                </a:solidFill>
              </a:rPr>
              <a:t>ihtilaflarının </a:t>
            </a:r>
            <a:r>
              <a:rPr lang="tr-TR" sz="2000" b="1" dirty="0">
                <a:solidFill>
                  <a:srgbClr val="FF0000"/>
                </a:solidFill>
              </a:rPr>
              <a:t>sulh yoluyla </a:t>
            </a:r>
            <a:r>
              <a:rPr lang="tr-TR" sz="2000" b="1" dirty="0" smtClean="0">
                <a:solidFill>
                  <a:schemeClr val="tx1"/>
                </a:solidFill>
              </a:rPr>
              <a:t>sonlandırılması</a:t>
            </a:r>
          </a:p>
          <a:p>
            <a:pPr marL="365760" indent="-256032" algn="just" eaLnBrk="1" fontAlgn="auto" hangingPunct="1">
              <a:lnSpc>
                <a:spcPct val="80000"/>
              </a:lnSpc>
              <a:spcAft>
                <a:spcPts val="0"/>
              </a:spcAft>
              <a:buClr>
                <a:schemeClr val="tx1"/>
              </a:buClr>
              <a:buFont typeface="Wingdings" pitchFamily="2" charset="2"/>
              <a:buChar char="Ø"/>
              <a:defRPr/>
            </a:pPr>
            <a:endParaRPr lang="tr-TR" sz="2000" b="1" dirty="0" smtClean="0">
              <a:solidFill>
                <a:schemeClr val="tx1"/>
              </a:solidFill>
            </a:endParaRPr>
          </a:p>
          <a:p>
            <a:pPr marL="365760" indent="-256032" algn="just" eaLnBrk="1" fontAlgn="auto" hangingPunct="1">
              <a:lnSpc>
                <a:spcPct val="80000"/>
              </a:lnSpc>
              <a:spcAft>
                <a:spcPts val="0"/>
              </a:spcAft>
              <a:buClr>
                <a:schemeClr val="tx1"/>
              </a:buClr>
              <a:buFont typeface="Wingdings" pitchFamily="2" charset="2"/>
              <a:buChar char="Ø"/>
              <a:defRPr/>
            </a:pPr>
            <a:r>
              <a:rPr lang="tr-TR" sz="2000" b="1" dirty="0" smtClean="0">
                <a:solidFill>
                  <a:srgbClr val="FF0000"/>
                </a:solidFill>
              </a:rPr>
              <a:t>Vergi incelemelerinde </a:t>
            </a:r>
            <a:r>
              <a:rPr lang="tr-TR" sz="2000" b="1" dirty="0" smtClean="0">
                <a:solidFill>
                  <a:schemeClr val="tx1"/>
                </a:solidFill>
              </a:rPr>
              <a:t>tespit edilen vergilerin dava </a:t>
            </a:r>
            <a:r>
              <a:rPr lang="tr-TR" sz="2000" b="1" dirty="0">
                <a:solidFill>
                  <a:schemeClr val="tx1"/>
                </a:solidFill>
              </a:rPr>
              <a:t>yoluna gidilmeksizin </a:t>
            </a:r>
            <a:r>
              <a:rPr lang="tr-TR" sz="2000" b="1" dirty="0" smtClean="0">
                <a:solidFill>
                  <a:schemeClr val="tx1"/>
                </a:solidFill>
              </a:rPr>
              <a:t>ödenmesi</a:t>
            </a:r>
          </a:p>
          <a:p>
            <a:pPr marL="0" indent="0" algn="just" eaLnBrk="1" fontAlgn="auto" hangingPunct="1">
              <a:lnSpc>
                <a:spcPct val="80000"/>
              </a:lnSpc>
              <a:spcAft>
                <a:spcPts val="0"/>
              </a:spcAft>
              <a:buClr>
                <a:schemeClr val="tx1"/>
              </a:buClr>
              <a:buFont typeface="Wingdings" pitchFamily="2" charset="2"/>
              <a:buNone/>
              <a:defRPr/>
            </a:pPr>
            <a:endParaRPr lang="tr-TR" sz="2000" b="1" dirty="0" smtClean="0">
              <a:solidFill>
                <a:schemeClr val="tx1"/>
              </a:solidFill>
            </a:endParaRPr>
          </a:p>
          <a:p>
            <a:pPr marL="365760" indent="-256032" algn="just" eaLnBrk="1" fontAlgn="auto" hangingPunct="1">
              <a:lnSpc>
                <a:spcPct val="80000"/>
              </a:lnSpc>
              <a:spcAft>
                <a:spcPts val="0"/>
              </a:spcAft>
              <a:buClr>
                <a:schemeClr val="tx1"/>
              </a:buClr>
              <a:buFont typeface="Wingdings" pitchFamily="2" charset="2"/>
              <a:buChar char="Ø"/>
              <a:defRPr/>
            </a:pPr>
            <a:r>
              <a:rPr lang="tr-TR" sz="2000" b="1" dirty="0" smtClean="0">
                <a:solidFill>
                  <a:srgbClr val="FF0000"/>
                </a:solidFill>
              </a:rPr>
              <a:t>Matrah ve vergi artırımı </a:t>
            </a:r>
            <a:r>
              <a:rPr lang="tr-TR" sz="2000" b="1" dirty="0" smtClean="0">
                <a:solidFill>
                  <a:schemeClr val="tx1"/>
                </a:solidFill>
              </a:rPr>
              <a:t>koşuluyla geçmiş yıllara ilişkin vergi incelemesi yapılmaması</a:t>
            </a:r>
          </a:p>
          <a:p>
            <a:pPr marL="0" indent="0" algn="just" eaLnBrk="1" fontAlgn="auto" hangingPunct="1">
              <a:lnSpc>
                <a:spcPct val="80000"/>
              </a:lnSpc>
              <a:spcAft>
                <a:spcPts val="0"/>
              </a:spcAft>
              <a:buClr>
                <a:schemeClr val="tx1"/>
              </a:buClr>
              <a:buFont typeface="Wingdings" pitchFamily="2" charset="2"/>
              <a:buNone/>
              <a:defRPr/>
            </a:pPr>
            <a:endParaRPr lang="tr-TR" sz="2000" b="1" dirty="0">
              <a:solidFill>
                <a:schemeClr val="tx1"/>
              </a:solidFill>
            </a:endParaRPr>
          </a:p>
          <a:p>
            <a:pPr marL="365760" indent="-256032" algn="just" eaLnBrk="1" fontAlgn="auto" hangingPunct="1">
              <a:lnSpc>
                <a:spcPct val="80000"/>
              </a:lnSpc>
              <a:spcAft>
                <a:spcPts val="0"/>
              </a:spcAft>
              <a:buClr>
                <a:schemeClr val="tx1"/>
              </a:buClr>
              <a:buFont typeface="Wingdings" pitchFamily="2" charset="2"/>
              <a:buChar char="Ø"/>
              <a:defRPr/>
            </a:pPr>
            <a:r>
              <a:rPr lang="tr-TR" sz="2000" b="1" dirty="0">
                <a:solidFill>
                  <a:schemeClr val="tx1"/>
                </a:solidFill>
              </a:rPr>
              <a:t>Stokların, kasa ve ortaklardan alacaklara ilişkin </a:t>
            </a:r>
            <a:r>
              <a:rPr lang="tr-TR" sz="2000" b="1" dirty="0">
                <a:solidFill>
                  <a:srgbClr val="FF0000"/>
                </a:solidFill>
              </a:rPr>
              <a:t>işletme kayıtlarının </a:t>
            </a:r>
            <a:r>
              <a:rPr lang="tr-TR" sz="2000" b="1" dirty="0">
                <a:solidFill>
                  <a:schemeClr val="tx1"/>
                </a:solidFill>
              </a:rPr>
              <a:t>düzeltilerek gerçek duruma uygun hale </a:t>
            </a:r>
            <a:r>
              <a:rPr lang="tr-TR" sz="2000" b="1" dirty="0" smtClean="0">
                <a:solidFill>
                  <a:schemeClr val="tx1"/>
                </a:solidFill>
              </a:rPr>
              <a:t>getirilmesi</a:t>
            </a:r>
            <a:endParaRPr lang="tr-TR" sz="2000" b="1" dirty="0">
              <a:solidFill>
                <a:schemeClr val="tx1"/>
              </a:solidFill>
            </a:endParaRPr>
          </a:p>
          <a:p>
            <a:pPr marL="365760" indent="-256032" algn="just" eaLnBrk="1" fontAlgn="auto" hangingPunct="1">
              <a:lnSpc>
                <a:spcPct val="80000"/>
              </a:lnSpc>
              <a:spcAft>
                <a:spcPts val="0"/>
              </a:spcAft>
              <a:buClr>
                <a:schemeClr val="tx1"/>
              </a:buClr>
              <a:buFont typeface="Wingdings" pitchFamily="2" charset="2"/>
              <a:buChar char="Ø"/>
              <a:defRPr/>
            </a:pPr>
            <a:endParaRPr lang="tr-TR" sz="2000" b="1" dirty="0">
              <a:solidFill>
                <a:schemeClr val="tx1"/>
              </a:solidFill>
            </a:endParaRPr>
          </a:p>
          <a:p>
            <a:pPr marL="365760" indent="-256032" algn="just" eaLnBrk="1" fontAlgn="auto" hangingPunct="1">
              <a:lnSpc>
                <a:spcPct val="80000"/>
              </a:lnSpc>
              <a:spcAft>
                <a:spcPts val="0"/>
              </a:spcAft>
              <a:buClr>
                <a:schemeClr val="tx1"/>
              </a:buClr>
              <a:buFont typeface="Wingdings" pitchFamily="2" charset="2"/>
              <a:buChar char="Ø"/>
              <a:defRPr/>
            </a:pPr>
            <a:r>
              <a:rPr lang="tr-TR" sz="2000" b="1" dirty="0" smtClean="0">
                <a:solidFill>
                  <a:schemeClr val="tx1"/>
                </a:solidFill>
              </a:rPr>
              <a:t>Yurt içi ve yurt dışındaki bazı </a:t>
            </a:r>
            <a:r>
              <a:rPr lang="tr-TR" sz="2000" b="1" dirty="0" smtClean="0">
                <a:solidFill>
                  <a:srgbClr val="FF0000"/>
                </a:solidFill>
              </a:rPr>
              <a:t>varlıkların milli ekonomiye </a:t>
            </a:r>
            <a:r>
              <a:rPr lang="tr-TR" sz="2000" b="1" dirty="0" smtClean="0">
                <a:solidFill>
                  <a:schemeClr val="tx1"/>
                </a:solidFill>
              </a:rPr>
              <a:t>kazandırılması</a:t>
            </a:r>
          </a:p>
          <a:p>
            <a:pPr marL="365760" indent="-256032" algn="just" eaLnBrk="1" fontAlgn="auto" hangingPunct="1">
              <a:lnSpc>
                <a:spcPct val="80000"/>
              </a:lnSpc>
              <a:spcAft>
                <a:spcPts val="0"/>
              </a:spcAft>
              <a:buClr>
                <a:schemeClr val="tx1"/>
              </a:buClr>
              <a:buFont typeface="Wingdings" pitchFamily="2" charset="2"/>
              <a:buChar char="Ø"/>
              <a:defRPr/>
            </a:pPr>
            <a:endParaRPr lang="tr-TR" sz="2000" b="1" dirty="0">
              <a:solidFill>
                <a:schemeClr val="tx1"/>
              </a:solidFill>
            </a:endParaRPr>
          </a:p>
          <a:p>
            <a:pPr marL="365760" indent="-256032" algn="just">
              <a:lnSpc>
                <a:spcPct val="80000"/>
              </a:lnSpc>
              <a:buClr>
                <a:schemeClr val="tx1"/>
              </a:buClr>
              <a:buFont typeface="Wingdings" pitchFamily="2" charset="2"/>
              <a:buChar char="Ø"/>
              <a:defRPr/>
            </a:pPr>
            <a:r>
              <a:rPr lang="tr-TR" altLang="tr-TR" sz="2000" b="1" dirty="0">
                <a:solidFill>
                  <a:schemeClr val="tx1"/>
                </a:solidFill>
              </a:rPr>
              <a:t>Vadesi </a:t>
            </a:r>
            <a:r>
              <a:rPr lang="tr-TR" altLang="tr-TR" sz="2000" b="1" dirty="0">
                <a:solidFill>
                  <a:srgbClr val="FF0000"/>
                </a:solidFill>
              </a:rPr>
              <a:t>31/12/2013’den </a:t>
            </a:r>
            <a:r>
              <a:rPr lang="tr-TR" altLang="tr-TR" sz="2000" b="1" dirty="0">
                <a:solidFill>
                  <a:schemeClr val="tx1"/>
                </a:solidFill>
              </a:rPr>
              <a:t>önce olan </a:t>
            </a:r>
            <a:r>
              <a:rPr lang="tr-TR" altLang="tr-TR" sz="2000" b="1" dirty="0" smtClean="0">
                <a:solidFill>
                  <a:schemeClr val="tx1"/>
                </a:solidFill>
              </a:rPr>
              <a:t>100 liranın altındaki alacakların tahsilinden vazgeçilmesi</a:t>
            </a:r>
            <a:endParaRPr lang="tr-TR" sz="2000" b="1" dirty="0">
              <a:solidFill>
                <a:schemeClr val="tx1"/>
              </a:solidFill>
            </a:endParaRPr>
          </a:p>
          <a:p>
            <a:pPr marL="0" indent="0" algn="just" eaLnBrk="1" fontAlgn="auto" hangingPunct="1">
              <a:lnSpc>
                <a:spcPct val="80000"/>
              </a:lnSpc>
              <a:spcAft>
                <a:spcPts val="0"/>
              </a:spcAft>
              <a:buClr>
                <a:schemeClr val="tx1"/>
              </a:buClr>
              <a:buFont typeface="Wingdings" pitchFamily="2" charset="2"/>
              <a:buNone/>
              <a:defRPr/>
            </a:pPr>
            <a:endParaRPr lang="tr-TR" sz="2000" b="1" dirty="0" smtClean="0">
              <a:solidFill>
                <a:schemeClr val="tx1"/>
              </a:solidFill>
            </a:endParaRPr>
          </a:p>
        </p:txBody>
      </p:sp>
      <p:sp>
        <p:nvSpPr>
          <p:cNvPr id="6148"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FD8ADA5A-19CB-4F8C-AA48-C942F0EC0CD8}" type="slidenum">
              <a:rPr lang="tr-TR" altLang="tr-TR" sz="1200" smtClean="0">
                <a:latin typeface="Arial Black" pitchFamily="34" charset="0"/>
              </a:rPr>
              <a:pPr eaLnBrk="1" hangingPunct="1"/>
              <a:t>2</a:t>
            </a:fld>
            <a:endParaRPr lang="tr-TR" altLang="tr-TR" sz="1200" smtClean="0">
              <a:latin typeface="Arial Black" pitchFamily="34" charset="0"/>
            </a:endParaRPr>
          </a:p>
        </p:txBody>
      </p:sp>
    </p:spTree>
    <p:extLst>
      <p:ext uri="{BB962C8B-B14F-4D97-AF65-F5344CB8AC3E}">
        <p14:creationId xmlns:p14="http://schemas.microsoft.com/office/powerpoint/2010/main" val="2965238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solidFill>
                  <a:prstClr val="black"/>
                </a:solidFill>
                <a:latin typeface="Arial Black" pitchFamily="34" charset="0"/>
              </a:rPr>
              <a:pPr algn="r" eaLnBrk="1" hangingPunct="1"/>
              <a:t>20</a:t>
            </a:fld>
            <a:endParaRPr lang="tr-TR" altLang="tr-TR" sz="1200">
              <a:solidFill>
                <a:prstClr val="black"/>
              </a:solidFill>
              <a:latin typeface="Arial Black" pitchFamily="34" charset="0"/>
            </a:endParaRP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prstClr val="black"/>
              </a:buClr>
              <a:defRPr/>
            </a:pPr>
            <a:endParaRPr lang="tr-TR" altLang="tr-TR" sz="1800" b="1" dirty="0">
              <a:solidFill>
                <a:prstClr val="black"/>
              </a:solidFill>
            </a:endParaRP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smtClean="0">
              <a:solidFill>
                <a:prstClr val="black"/>
              </a:solidFill>
            </a:endParaRPr>
          </a:p>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a:solidFill>
                <a:prstClr val="black"/>
              </a:solidFill>
            </a:endParaRPr>
          </a:p>
        </p:txBody>
      </p:sp>
      <p:sp>
        <p:nvSpPr>
          <p:cNvPr id="8" name="Rectangle 2"/>
          <p:cNvSpPr txBox="1">
            <a:spLocks noChangeArrowheads="1"/>
          </p:cNvSpPr>
          <p:nvPr/>
        </p:nvSpPr>
        <p:spPr bwMode="auto">
          <a:xfrm>
            <a:off x="323528" y="1340768"/>
            <a:ext cx="82073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342900" marR="0" lvl="0" indent="-342900" algn="just" defTabSz="914400" rtl="0" eaLnBrk="0" fontAlgn="base" latinLnBrk="0" hangingPunct="0">
              <a:lnSpc>
                <a:spcPct val="80000"/>
              </a:lnSpc>
              <a:spcBef>
                <a:spcPct val="20000"/>
              </a:spcBef>
              <a:spcAft>
                <a:spcPct val="0"/>
              </a:spcAft>
              <a:buClr>
                <a:srgbClr val="000000"/>
              </a:buClr>
              <a:buSzTx/>
              <a:buFont typeface="Wingdings" pitchFamily="2" charset="2"/>
              <a:buChar char="Ø"/>
              <a:tabLst/>
              <a:defRPr/>
            </a:pPr>
            <a:r>
              <a:rPr kumimoji="0" lang="tr-TR" altLang="tr-TR" sz="2200" b="1" i="0" u="none" strike="noStrike" kern="0" cap="none" spc="0" normalizeH="0" baseline="0" noProof="0" dirty="0" smtClean="0">
                <a:ln>
                  <a:noFill/>
                </a:ln>
                <a:solidFill>
                  <a:srgbClr val="000000"/>
                </a:solidFill>
                <a:effectLst/>
                <a:uLnTx/>
                <a:uFillTx/>
                <a:cs typeface="Arial" pitchFamily="34" charset="0"/>
              </a:rPr>
              <a:t>İncelemeler Kanunun yayımından sonra tamamlanacağı için ihbarnamenin tebliğinden itibaren </a:t>
            </a:r>
            <a:r>
              <a:rPr kumimoji="0" lang="tr-TR" altLang="tr-TR" sz="2200" b="1" i="0" u="none" strike="noStrike" kern="0" cap="none" spc="0" normalizeH="0" baseline="0" noProof="0" dirty="0" smtClean="0">
                <a:ln>
                  <a:noFill/>
                </a:ln>
                <a:solidFill>
                  <a:srgbClr val="FF0000"/>
                </a:solidFill>
                <a:effectLst/>
                <a:uLnTx/>
                <a:uFillTx/>
                <a:cs typeface="Arial" pitchFamily="34" charset="0"/>
              </a:rPr>
              <a:t>30 gün</a:t>
            </a:r>
            <a:r>
              <a:rPr kumimoji="0" lang="tr-TR" altLang="tr-TR" sz="2200" b="1" i="0" u="none" strike="noStrike" kern="0" cap="none" spc="0" normalizeH="0" baseline="0" noProof="0" dirty="0" smtClean="0">
                <a:ln>
                  <a:noFill/>
                </a:ln>
                <a:solidFill>
                  <a:srgbClr val="000000"/>
                </a:solidFill>
                <a:effectLst/>
                <a:uLnTx/>
                <a:uFillTx/>
                <a:cs typeface="Arial" pitchFamily="34" charset="0"/>
              </a:rPr>
              <a:t> içinde başvuruda bulunulacaktır.</a:t>
            </a:r>
          </a:p>
          <a:p>
            <a:pPr marL="0" marR="0" lvl="0" indent="0" algn="just" defTabSz="914400" rtl="0" eaLnBrk="0" fontAlgn="base" latinLnBrk="0" hangingPunct="0">
              <a:lnSpc>
                <a:spcPct val="80000"/>
              </a:lnSpc>
              <a:spcBef>
                <a:spcPct val="20000"/>
              </a:spcBef>
              <a:spcAft>
                <a:spcPct val="0"/>
              </a:spcAft>
              <a:buClr>
                <a:srgbClr val="000000"/>
              </a:buClr>
              <a:buSzTx/>
              <a:buNone/>
              <a:tabLst/>
              <a:defRPr/>
            </a:pPr>
            <a:endParaRPr kumimoji="0" lang="tr-TR" altLang="tr-TR" sz="2200" b="1" i="0" u="none" strike="noStrike" kern="0" cap="none" spc="0" normalizeH="0" baseline="0" noProof="0" dirty="0" smtClean="0">
              <a:ln>
                <a:noFill/>
              </a:ln>
              <a:solidFill>
                <a:srgbClr val="000000"/>
              </a:solidFill>
              <a:effectLst/>
              <a:uLnTx/>
              <a:uFillTx/>
              <a:cs typeface="Arial" pitchFamily="34" charset="0"/>
            </a:endParaRPr>
          </a:p>
          <a:p>
            <a:pPr marL="342900" marR="0" lvl="0" indent="-342900" algn="just" defTabSz="914400" rtl="0" eaLnBrk="0" fontAlgn="base" latinLnBrk="0" hangingPunct="0">
              <a:lnSpc>
                <a:spcPct val="80000"/>
              </a:lnSpc>
              <a:spcBef>
                <a:spcPct val="20000"/>
              </a:spcBef>
              <a:spcAft>
                <a:spcPct val="0"/>
              </a:spcAft>
              <a:buClr>
                <a:srgbClr val="000000"/>
              </a:buClr>
              <a:buSzTx/>
              <a:buFont typeface="Wingdings" pitchFamily="2" charset="2"/>
              <a:buChar char="Ø"/>
              <a:tabLst/>
              <a:defRPr/>
            </a:pPr>
            <a:r>
              <a:rPr kumimoji="0" lang="tr-TR" altLang="tr-TR" sz="2200" b="1" i="0" u="none" strike="noStrike" kern="0" cap="none" spc="0" normalizeH="0" baseline="0" noProof="0" dirty="0" smtClean="0">
                <a:ln>
                  <a:noFill/>
                </a:ln>
                <a:solidFill>
                  <a:srgbClr val="0070C0"/>
                </a:solidFill>
                <a:effectLst/>
                <a:uLnTx/>
                <a:uFillTx/>
                <a:cs typeface="Arial" pitchFamily="34" charset="0"/>
              </a:rPr>
              <a:t>Ödemeler ihbarnamenin tebliğini izleyen aydan başlayarak ikişer aylık dönemler halinde </a:t>
            </a:r>
            <a:r>
              <a:rPr kumimoji="0" lang="tr-TR" altLang="tr-TR" sz="2200" b="1" i="0" u="none" strike="noStrike" kern="0" cap="none" spc="0" normalizeH="0" baseline="0" noProof="0" dirty="0" smtClean="0">
                <a:ln>
                  <a:noFill/>
                </a:ln>
                <a:solidFill>
                  <a:srgbClr val="FF0000"/>
                </a:solidFill>
                <a:effectLst/>
                <a:uLnTx/>
                <a:uFillTx/>
                <a:cs typeface="Arial" pitchFamily="34" charset="0"/>
              </a:rPr>
              <a:t>6 eşit taksitte </a:t>
            </a:r>
            <a:r>
              <a:rPr kumimoji="0" lang="tr-TR" altLang="tr-TR" sz="2200" b="1" i="0" u="none" strike="noStrike" kern="0" cap="none" spc="0" normalizeH="0" baseline="0" noProof="0" dirty="0" smtClean="0">
                <a:ln>
                  <a:noFill/>
                </a:ln>
                <a:solidFill>
                  <a:srgbClr val="0070C0"/>
                </a:solidFill>
                <a:effectLst/>
                <a:uLnTx/>
                <a:uFillTx/>
                <a:cs typeface="Arial" pitchFamily="34" charset="0"/>
              </a:rPr>
              <a:t>yapılacaktır. </a:t>
            </a:r>
          </a:p>
          <a:p>
            <a:pPr marL="342900" marR="0" lvl="0" indent="-342900" algn="just" defTabSz="914400" rtl="0" eaLnBrk="0" fontAlgn="base" latinLnBrk="0" hangingPunct="0">
              <a:lnSpc>
                <a:spcPct val="80000"/>
              </a:lnSpc>
              <a:spcBef>
                <a:spcPct val="20000"/>
              </a:spcBef>
              <a:spcAft>
                <a:spcPct val="0"/>
              </a:spcAft>
              <a:buClr>
                <a:srgbClr val="000000"/>
              </a:buClr>
              <a:buSzTx/>
              <a:buFont typeface="Wingdings" pitchFamily="2" charset="2"/>
              <a:buChar char="Ø"/>
              <a:tabLst/>
              <a:defRPr/>
            </a:pPr>
            <a:endParaRPr kumimoji="0" lang="tr-TR" altLang="tr-TR" sz="2200" b="1" i="0" u="none" strike="noStrike" kern="0" cap="none" spc="0" normalizeH="0" baseline="0" noProof="0" dirty="0" smtClean="0">
              <a:ln>
                <a:noFill/>
              </a:ln>
              <a:solidFill>
                <a:srgbClr val="00007D">
                  <a:lumMod val="60000"/>
                  <a:lumOff val="40000"/>
                </a:srgbClr>
              </a:solidFill>
              <a:effectLst/>
              <a:uLnTx/>
              <a:uFillTx/>
              <a:cs typeface="Arial" pitchFamily="34" charset="0"/>
            </a:endParaRPr>
          </a:p>
          <a:p>
            <a:pPr algn="just">
              <a:lnSpc>
                <a:spcPct val="80000"/>
              </a:lnSpc>
              <a:buClr>
                <a:srgbClr val="000000"/>
              </a:buClr>
              <a:buSzTx/>
              <a:buFont typeface="Wingdings" pitchFamily="2" charset="2"/>
              <a:buChar char="Ø"/>
              <a:defRPr/>
            </a:pPr>
            <a:r>
              <a:rPr lang="tr-TR" sz="2200" b="1" kern="0" dirty="0">
                <a:solidFill>
                  <a:srgbClr val="000000"/>
                </a:solidFill>
                <a:cs typeface="Arial" pitchFamily="34" charset="0"/>
              </a:rPr>
              <a:t>Ancak, 31 Temmuz 2018 tarihine kadar tebliğ edilen ihbarnameler bu süre içinde (süre 30 günden az ise 30 gün içinde) başvuruda bulunmaları ve ödenecek tutarların ilk taksitini Kanunun yayımı tarihini izleyen dördüncü ayda, izleyen taksitleri ikişer aylık dönemler halinde 6 eşit taksitte ödemeleri şarttır</a:t>
            </a:r>
            <a:r>
              <a:rPr lang="tr-TR" sz="2200" b="1" kern="0" dirty="0" smtClean="0">
                <a:solidFill>
                  <a:srgbClr val="000000"/>
                </a:solidFill>
                <a:cs typeface="Arial" pitchFamily="34" charset="0"/>
              </a:rPr>
              <a:t>.</a:t>
            </a:r>
          </a:p>
          <a:p>
            <a:pPr algn="just">
              <a:lnSpc>
                <a:spcPct val="80000"/>
              </a:lnSpc>
              <a:buClr>
                <a:srgbClr val="000000"/>
              </a:buClr>
              <a:buSzTx/>
              <a:buFont typeface="Wingdings" pitchFamily="2" charset="2"/>
              <a:buChar char="Ø"/>
              <a:defRPr/>
            </a:pPr>
            <a:endParaRPr lang="tr-TR" altLang="tr-TR" sz="2200" b="1" kern="0" dirty="0">
              <a:solidFill>
                <a:srgbClr val="000000"/>
              </a:solidFill>
              <a:cs typeface="Arial" pitchFamily="34" charset="0"/>
            </a:endParaRPr>
          </a:p>
          <a:p>
            <a:pPr marL="342900" marR="0" lvl="0" indent="-342900" algn="just" defTabSz="914400" rtl="0" eaLnBrk="0" fontAlgn="base" latinLnBrk="0" hangingPunct="0">
              <a:lnSpc>
                <a:spcPct val="80000"/>
              </a:lnSpc>
              <a:spcBef>
                <a:spcPct val="20000"/>
              </a:spcBef>
              <a:spcAft>
                <a:spcPct val="0"/>
              </a:spcAft>
              <a:buClr>
                <a:srgbClr val="000000"/>
              </a:buClr>
              <a:buSzTx/>
              <a:buFont typeface="Wingdings" pitchFamily="2" charset="2"/>
              <a:buChar char="Ø"/>
              <a:tabLst/>
              <a:defRPr/>
            </a:pPr>
            <a:r>
              <a:rPr lang="tr-TR" altLang="tr-TR" sz="2200" b="1" kern="0" dirty="0">
                <a:solidFill>
                  <a:srgbClr val="0070C0"/>
                </a:solidFill>
                <a:cs typeface="Arial" pitchFamily="34" charset="0"/>
              </a:rPr>
              <a:t>Matrah artırımında bulunan mükellefler hakkında incelemeler Kanunun yayım tarihini izleyen ayın başından itibaren </a:t>
            </a:r>
            <a:r>
              <a:rPr lang="tr-TR" altLang="tr-TR" sz="2200" b="1" kern="0" dirty="0" smtClean="0">
                <a:solidFill>
                  <a:srgbClr val="FF0000"/>
                </a:solidFill>
                <a:cs typeface="Arial" pitchFamily="34" charset="0"/>
              </a:rPr>
              <a:t>2 </a:t>
            </a:r>
            <a:r>
              <a:rPr lang="tr-TR" altLang="tr-TR" sz="2200" b="1" kern="0" dirty="0">
                <a:solidFill>
                  <a:srgbClr val="FF0000"/>
                </a:solidFill>
                <a:cs typeface="Arial" pitchFamily="34" charset="0"/>
              </a:rPr>
              <a:t>ay </a:t>
            </a:r>
            <a:r>
              <a:rPr lang="tr-TR" altLang="tr-TR" sz="2200" b="1" kern="0" dirty="0">
                <a:solidFill>
                  <a:srgbClr val="0070C0"/>
                </a:solidFill>
                <a:cs typeface="Arial" pitchFamily="34" charset="0"/>
              </a:rPr>
              <a:t>içerisinde tamamlanacaktır.</a:t>
            </a:r>
            <a:endParaRPr lang="tr-TR" sz="2200" b="1" kern="0" dirty="0">
              <a:solidFill>
                <a:srgbClr val="0070C0"/>
              </a:solidFill>
              <a:cs typeface="Arial" pitchFamily="34" charset="0"/>
            </a:endParaRPr>
          </a:p>
        </p:txBody>
      </p:sp>
      <p:sp>
        <p:nvSpPr>
          <p:cNvPr id="7" name="Dikdörtgen 6"/>
          <p:cNvSpPr/>
          <p:nvPr/>
        </p:nvSpPr>
        <p:spPr>
          <a:xfrm>
            <a:off x="2602227" y="26621"/>
            <a:ext cx="6052874" cy="954107"/>
          </a:xfrm>
          <a:prstGeom prst="rect">
            <a:avLst/>
          </a:prstGeom>
        </p:spPr>
        <p:txBody>
          <a:bodyPr wrap="none">
            <a:spAutoFit/>
          </a:bodyPr>
          <a:lstStyle/>
          <a:p>
            <a:pPr lvl="0" algn="ctr">
              <a:spcBef>
                <a:spcPct val="0"/>
              </a:spcBef>
              <a:defRPr/>
            </a:pPr>
            <a:r>
              <a:rPr lang="tr-TR" altLang="tr-TR" sz="2800" b="1" dirty="0">
                <a:solidFill>
                  <a:srgbClr val="FF0000"/>
                </a:solidFill>
                <a:ea typeface="+mj-ea"/>
                <a:cs typeface="+mj-cs"/>
              </a:rPr>
              <a:t>İNCELEME VE TARHİYAT SAFHASINDAKİ </a:t>
            </a:r>
            <a:endParaRPr lang="tr-TR" altLang="tr-TR" sz="2800" b="1" dirty="0" smtClean="0">
              <a:solidFill>
                <a:srgbClr val="FF0000"/>
              </a:solidFill>
              <a:ea typeface="+mj-ea"/>
              <a:cs typeface="+mj-cs"/>
            </a:endParaRPr>
          </a:p>
          <a:p>
            <a:pPr lvl="0" algn="ctr">
              <a:spcBef>
                <a:spcPct val="0"/>
              </a:spcBef>
              <a:defRPr/>
            </a:pPr>
            <a:r>
              <a:rPr lang="tr-TR" altLang="tr-TR" sz="2800" b="1" dirty="0" smtClean="0">
                <a:solidFill>
                  <a:srgbClr val="FF0000"/>
                </a:solidFill>
                <a:ea typeface="+mj-ea"/>
                <a:cs typeface="+mj-cs"/>
              </a:rPr>
              <a:t>VERGİ </a:t>
            </a:r>
            <a:r>
              <a:rPr lang="tr-TR" altLang="tr-TR" sz="2800" b="1" dirty="0">
                <a:solidFill>
                  <a:srgbClr val="FF0000"/>
                </a:solidFill>
                <a:ea typeface="+mj-ea"/>
                <a:cs typeface="+mj-cs"/>
              </a:rPr>
              <a:t>ALACAKLARI</a:t>
            </a:r>
          </a:p>
        </p:txBody>
      </p:sp>
    </p:spTree>
    <p:extLst>
      <p:ext uri="{BB962C8B-B14F-4D97-AF65-F5344CB8AC3E}">
        <p14:creationId xmlns:p14="http://schemas.microsoft.com/office/powerpoint/2010/main" val="2690193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21</a:t>
            </a:fld>
            <a:endParaRPr lang="tr-TR" altLang="tr-TR" sz="1200">
              <a:latin typeface="Arial Black" pitchFamily="34" charset="0"/>
            </a:endParaRP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schemeClr val="tx1"/>
              </a:buClr>
              <a:defRPr/>
            </a:pPr>
            <a:endParaRPr lang="tr-TR" altLang="tr-TR" sz="1800" b="1" dirty="0">
              <a:solidFill>
                <a:schemeClr val="tx1"/>
              </a:solidFill>
            </a:endParaRP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schemeClr val="tx1"/>
              </a:buClr>
            </a:pPr>
            <a:endParaRPr lang="tr-TR" altLang="tr-TR" b="1" i="1" dirty="0"/>
          </a:p>
          <a:p>
            <a:pPr marL="285750" lvl="2" indent="-285750">
              <a:buClr>
                <a:schemeClr val="tx1"/>
              </a:buClr>
            </a:pPr>
            <a:endParaRPr lang="tr-TR" altLang="tr-TR" b="1" i="1" dirty="0" smtClean="0"/>
          </a:p>
          <a:p>
            <a:pPr marL="285750" lvl="2" indent="-285750">
              <a:buClr>
                <a:schemeClr val="tx1"/>
              </a:buClr>
            </a:pPr>
            <a:endParaRPr lang="tr-TR" altLang="tr-TR" b="1" i="1" dirty="0"/>
          </a:p>
          <a:p>
            <a:pPr marL="285750" lvl="2" indent="-285750">
              <a:buClr>
                <a:schemeClr val="tx1"/>
              </a:buClr>
            </a:pPr>
            <a:endParaRPr lang="tr-TR" altLang="tr-TR" b="1" i="1" dirty="0"/>
          </a:p>
        </p:txBody>
      </p:sp>
      <p:sp>
        <p:nvSpPr>
          <p:cNvPr id="5" name="Dikdörtgen 4"/>
          <p:cNvSpPr/>
          <p:nvPr/>
        </p:nvSpPr>
        <p:spPr>
          <a:xfrm>
            <a:off x="467544" y="1462308"/>
            <a:ext cx="8424936" cy="1778949"/>
          </a:xfrm>
          <a:prstGeom prst="rect">
            <a:avLst/>
          </a:prstGeom>
        </p:spPr>
        <p:txBody>
          <a:bodyPr wrap="square">
            <a:spAutoFit/>
          </a:bodyPr>
          <a:lstStyle/>
          <a:p>
            <a:pPr marL="365760" indent="-256032">
              <a:lnSpc>
                <a:spcPct val="80000"/>
              </a:lnSpc>
              <a:buClr>
                <a:schemeClr val="tx1"/>
              </a:buClr>
              <a:buSzPct val="115000"/>
              <a:defRPr/>
            </a:pPr>
            <a:r>
              <a:rPr lang="tr-TR" sz="1700" b="1" dirty="0"/>
              <a:t>	</a:t>
            </a:r>
            <a:endParaRPr lang="tr-TR" sz="16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smtClean="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smtClean="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p:txBody>
      </p:sp>
      <p:sp>
        <p:nvSpPr>
          <p:cNvPr id="7" name="Dikdörtgen 6"/>
          <p:cNvSpPr/>
          <p:nvPr/>
        </p:nvSpPr>
        <p:spPr>
          <a:xfrm>
            <a:off x="2411760" y="188640"/>
            <a:ext cx="6552728" cy="553998"/>
          </a:xfrm>
          <a:prstGeom prst="rect">
            <a:avLst/>
          </a:prstGeom>
        </p:spPr>
        <p:txBody>
          <a:bodyPr wrap="square">
            <a:spAutoFit/>
          </a:bodyPr>
          <a:lstStyle/>
          <a:p>
            <a:pPr algn="ctr"/>
            <a:r>
              <a:rPr lang="tr-TR" sz="3000" b="1" dirty="0">
                <a:solidFill>
                  <a:srgbClr val="FF0000"/>
                </a:solidFill>
              </a:rPr>
              <a:t>VERGİLER İÇİN PİŞMANLIK BEYANLARI</a:t>
            </a:r>
          </a:p>
        </p:txBody>
      </p:sp>
      <p:sp>
        <p:nvSpPr>
          <p:cNvPr id="8" name="Dikdörtgen 7"/>
          <p:cNvSpPr/>
          <p:nvPr/>
        </p:nvSpPr>
        <p:spPr>
          <a:xfrm>
            <a:off x="323528" y="1340768"/>
            <a:ext cx="8363272" cy="4624856"/>
          </a:xfrm>
          <a:prstGeom prst="rect">
            <a:avLst/>
          </a:prstGeom>
        </p:spPr>
        <p:txBody>
          <a:bodyPr wrap="square">
            <a:spAutoFit/>
          </a:bodyPr>
          <a:lstStyle/>
          <a:p>
            <a:pPr marL="342900" indent="-342900" algn="just">
              <a:buFont typeface="Wingdings" pitchFamily="2" charset="2"/>
              <a:buChar char="Ø"/>
              <a:defRPr/>
            </a:pPr>
            <a:r>
              <a:rPr lang="tr-TR" altLang="tr-TR" sz="2800" b="1" dirty="0" smtClean="0"/>
              <a:t>Pişmanlıkla </a:t>
            </a:r>
            <a:r>
              <a:rPr lang="tr-TR" altLang="tr-TR" sz="2800" b="1" dirty="0"/>
              <a:t>veya kendiliğinden beyanname veren </a:t>
            </a:r>
            <a:r>
              <a:rPr lang="tr-TR" altLang="tr-TR" sz="2800" b="1" dirty="0" smtClean="0"/>
              <a:t>mükelleflerin beyanları üzerine </a:t>
            </a:r>
            <a:r>
              <a:rPr lang="tr-TR" altLang="tr-TR" sz="2800" b="1" dirty="0"/>
              <a:t>tahakkuk eden;</a:t>
            </a:r>
          </a:p>
          <a:p>
            <a:pPr marL="381000" indent="-381000" algn="just">
              <a:defRPr/>
            </a:pPr>
            <a:endParaRPr lang="tr-TR" altLang="tr-TR" sz="2800" b="1" dirty="0"/>
          </a:p>
          <a:p>
            <a:pPr marL="800100" lvl="1" indent="-342900" algn="just">
              <a:spcAft>
                <a:spcPts val="200"/>
              </a:spcAft>
              <a:buClr>
                <a:schemeClr val="tx1"/>
              </a:buClr>
              <a:buFont typeface="Arial" pitchFamily="34" charset="0"/>
              <a:buChar char="•"/>
              <a:defRPr/>
            </a:pPr>
            <a:r>
              <a:rPr lang="tr-TR" altLang="tr-TR" sz="2800" b="1" kern="0" dirty="0">
                <a:solidFill>
                  <a:srgbClr val="0070C0"/>
                </a:solidFill>
                <a:cs typeface="Arial" pitchFamily="34" charset="0"/>
              </a:rPr>
              <a:t>Vergilerin tamamının,</a:t>
            </a:r>
          </a:p>
          <a:p>
            <a:pPr marL="800100" lvl="1" indent="-342900" algn="just">
              <a:spcAft>
                <a:spcPts val="200"/>
              </a:spcAft>
              <a:buClr>
                <a:schemeClr val="tx1"/>
              </a:buClr>
              <a:buFont typeface="Arial" pitchFamily="34" charset="0"/>
              <a:buChar char="•"/>
              <a:defRPr/>
            </a:pPr>
            <a:r>
              <a:rPr lang="tr-TR" altLang="tr-TR" sz="2800" b="1" kern="0" dirty="0">
                <a:solidFill>
                  <a:srgbClr val="0070C0"/>
                </a:solidFill>
                <a:cs typeface="Arial" pitchFamily="34" charset="0"/>
              </a:rPr>
              <a:t>Pişmanlık zammı ve gecikme faizi yerine Yİ-ÜFE tutarının,</a:t>
            </a:r>
          </a:p>
          <a:p>
            <a:pPr lvl="1" algn="just">
              <a:lnSpc>
                <a:spcPct val="80000"/>
              </a:lnSpc>
              <a:buClr>
                <a:schemeClr val="tx1"/>
              </a:buClr>
              <a:defRPr/>
            </a:pPr>
            <a:endParaRPr lang="tr-TR" altLang="tr-TR" sz="2800" b="1" dirty="0"/>
          </a:p>
          <a:p>
            <a:pPr lvl="1" algn="just">
              <a:lnSpc>
                <a:spcPct val="80000"/>
              </a:lnSpc>
              <a:buClr>
                <a:schemeClr val="tx1"/>
              </a:buClr>
              <a:defRPr/>
            </a:pPr>
            <a:r>
              <a:rPr lang="tr-TR" altLang="tr-TR" sz="2800" b="1" dirty="0"/>
              <a:t>ödenmesi </a:t>
            </a:r>
            <a:r>
              <a:rPr lang="tr-TR" altLang="tr-TR" sz="2800" b="1" dirty="0" smtClean="0"/>
              <a:t>halinde</a:t>
            </a:r>
            <a:endParaRPr lang="tr-TR" altLang="tr-TR" sz="2800" b="1" dirty="0"/>
          </a:p>
          <a:p>
            <a:pPr lvl="1" algn="just">
              <a:lnSpc>
                <a:spcPct val="80000"/>
              </a:lnSpc>
              <a:buClr>
                <a:schemeClr val="tx1"/>
              </a:buClr>
              <a:defRPr/>
            </a:pPr>
            <a:endParaRPr lang="tr-TR" altLang="tr-TR" sz="2800" b="1" dirty="0"/>
          </a:p>
          <a:p>
            <a:pPr lvl="1" algn="just">
              <a:spcAft>
                <a:spcPts val="200"/>
              </a:spcAft>
              <a:buClr>
                <a:schemeClr val="tx1"/>
              </a:buClr>
              <a:defRPr/>
            </a:pPr>
            <a:r>
              <a:rPr lang="tr-TR" altLang="tr-TR" sz="2800" b="1" dirty="0">
                <a:solidFill>
                  <a:srgbClr val="C00000"/>
                </a:solidFill>
              </a:rPr>
              <a:t>vergi cezalarının, pişmanlık zammının, gecikme faizinin tahsilinden vazgeçilecek. </a:t>
            </a:r>
          </a:p>
        </p:txBody>
      </p:sp>
    </p:spTree>
    <p:extLst>
      <p:ext uri="{BB962C8B-B14F-4D97-AF65-F5344CB8AC3E}">
        <p14:creationId xmlns:p14="http://schemas.microsoft.com/office/powerpoint/2010/main" val="2142077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2555776" y="188641"/>
            <a:ext cx="6336704" cy="576064"/>
          </a:xfrm>
        </p:spPr>
        <p:txBody>
          <a:bodyPr>
            <a:normAutofit/>
          </a:bodyPr>
          <a:lstStyle/>
          <a:p>
            <a:pPr algn="ctr" eaLnBrk="1" hangingPunct="1">
              <a:defRPr/>
            </a:pPr>
            <a:r>
              <a:rPr lang="tr-TR" altLang="tr-TR" sz="3000" b="1" dirty="0" smtClean="0">
                <a:solidFill>
                  <a:srgbClr val="FF0000"/>
                </a:solidFill>
              </a:rPr>
              <a:t>MATRAH ve VERGİ ARTIRIMI</a:t>
            </a:r>
          </a:p>
        </p:txBody>
      </p:sp>
      <p:sp>
        <p:nvSpPr>
          <p:cNvPr id="10244" name="Rectangle 3"/>
          <p:cNvSpPr>
            <a:spLocks noGrp="1" noChangeArrowheads="1"/>
          </p:cNvSpPr>
          <p:nvPr>
            <p:ph type="subTitle" idx="1"/>
          </p:nvPr>
        </p:nvSpPr>
        <p:spPr>
          <a:xfrm>
            <a:off x="467544" y="1196752"/>
            <a:ext cx="8280920" cy="5184576"/>
          </a:xfrm>
        </p:spPr>
        <p:txBody>
          <a:bodyPr>
            <a:normAutofit lnSpcReduction="10000"/>
          </a:bodyPr>
          <a:lstStyle/>
          <a:p>
            <a:pPr marL="109728" indent="0" eaLnBrk="1" fontAlgn="auto" hangingPunct="1">
              <a:lnSpc>
                <a:spcPct val="80000"/>
              </a:lnSpc>
              <a:spcBef>
                <a:spcPts val="0"/>
              </a:spcBef>
              <a:spcAft>
                <a:spcPts val="600"/>
              </a:spcAft>
              <a:buClr>
                <a:schemeClr val="tx1"/>
              </a:buClr>
              <a:buFont typeface="Georgia" pitchFamily="18" charset="0"/>
              <a:buNone/>
              <a:defRPr/>
            </a:pPr>
            <a:r>
              <a:rPr lang="tr-TR" altLang="tr-TR" sz="2400" b="1" dirty="0" smtClean="0">
                <a:solidFill>
                  <a:srgbClr val="C00000"/>
                </a:solidFill>
              </a:rPr>
              <a:t>Mükelleflerin 2013 </a:t>
            </a:r>
            <a:r>
              <a:rPr lang="tr-TR" altLang="tr-TR" sz="2400" b="1" dirty="0">
                <a:solidFill>
                  <a:srgbClr val="C00000"/>
                </a:solidFill>
              </a:rPr>
              <a:t>ila </a:t>
            </a:r>
            <a:r>
              <a:rPr lang="tr-TR" altLang="tr-TR" sz="2400" b="1" dirty="0" smtClean="0">
                <a:solidFill>
                  <a:srgbClr val="C00000"/>
                </a:solidFill>
              </a:rPr>
              <a:t>2017 </a:t>
            </a:r>
            <a:r>
              <a:rPr lang="tr-TR" altLang="tr-TR" sz="2400" b="1" dirty="0">
                <a:solidFill>
                  <a:srgbClr val="C00000"/>
                </a:solidFill>
              </a:rPr>
              <a:t>yıllarında beyan ettikleri</a:t>
            </a:r>
            <a:r>
              <a:rPr lang="tr-TR" altLang="tr-TR" sz="2400" b="1" dirty="0" smtClean="0">
                <a:solidFill>
                  <a:srgbClr val="C00000"/>
                </a:solidFill>
              </a:rPr>
              <a:t>;</a:t>
            </a:r>
          </a:p>
          <a:p>
            <a:pPr marL="109728" indent="0" algn="l" eaLnBrk="1" fontAlgn="auto" hangingPunct="1">
              <a:lnSpc>
                <a:spcPct val="80000"/>
              </a:lnSpc>
              <a:spcBef>
                <a:spcPts val="0"/>
              </a:spcBef>
              <a:spcAft>
                <a:spcPts val="600"/>
              </a:spcAft>
              <a:buClr>
                <a:schemeClr val="tx1"/>
              </a:buClr>
              <a:buFont typeface="Georgia" pitchFamily="18" charset="0"/>
              <a:buNone/>
              <a:defRPr/>
            </a:pPr>
            <a:endParaRPr lang="tr-TR" altLang="tr-TR" sz="2400" b="1" dirty="0">
              <a:solidFill>
                <a:srgbClr val="C00000"/>
              </a:solidFill>
            </a:endParaRPr>
          </a:p>
          <a:p>
            <a:pPr marL="754380" lvl="1" indent="-342900" algn="l" eaLnBrk="1" fontAlgn="auto" hangingPunct="1">
              <a:spcBef>
                <a:spcPts val="0"/>
              </a:spcBef>
              <a:spcAft>
                <a:spcPts val="200"/>
              </a:spcAft>
              <a:buClr>
                <a:schemeClr val="tx1"/>
              </a:buClr>
              <a:buFont typeface="Arial" pitchFamily="34" charset="0"/>
              <a:buChar char="•"/>
              <a:defRPr/>
            </a:pPr>
            <a:r>
              <a:rPr lang="tr-TR" altLang="tr-TR" sz="2400" b="1" dirty="0" smtClean="0">
                <a:solidFill>
                  <a:srgbClr val="0070C0"/>
                </a:solidFill>
              </a:rPr>
              <a:t>Gelir </a:t>
            </a:r>
            <a:r>
              <a:rPr lang="tr-TR" altLang="tr-TR" sz="2400" b="1" dirty="0">
                <a:solidFill>
                  <a:srgbClr val="0070C0"/>
                </a:solidFill>
              </a:rPr>
              <a:t>Vergisi</a:t>
            </a:r>
          </a:p>
          <a:p>
            <a:pPr marL="754380" lvl="1" indent="-342900" algn="l" eaLnBrk="1" fontAlgn="auto" hangingPunct="1">
              <a:spcBef>
                <a:spcPts val="0"/>
              </a:spcBef>
              <a:spcAft>
                <a:spcPts val="200"/>
              </a:spcAft>
              <a:buClr>
                <a:schemeClr val="tx1"/>
              </a:buClr>
              <a:buFont typeface="Arial" pitchFamily="34" charset="0"/>
              <a:buChar char="•"/>
              <a:defRPr/>
            </a:pPr>
            <a:r>
              <a:rPr lang="tr-TR" altLang="tr-TR" sz="2400" b="1" dirty="0">
                <a:solidFill>
                  <a:srgbClr val="0070C0"/>
                </a:solidFill>
              </a:rPr>
              <a:t>Kurumlar Vergisi</a:t>
            </a:r>
          </a:p>
          <a:p>
            <a:pPr marL="754380" lvl="1" indent="-342900" algn="l" eaLnBrk="1" fontAlgn="auto" hangingPunct="1">
              <a:spcBef>
                <a:spcPts val="0"/>
              </a:spcBef>
              <a:spcAft>
                <a:spcPts val="200"/>
              </a:spcAft>
              <a:buClr>
                <a:schemeClr val="tx1"/>
              </a:buClr>
              <a:buFont typeface="Arial" pitchFamily="34" charset="0"/>
              <a:buChar char="•"/>
              <a:defRPr/>
            </a:pPr>
            <a:r>
              <a:rPr lang="tr-TR" altLang="tr-TR" sz="2400" b="1" dirty="0">
                <a:solidFill>
                  <a:srgbClr val="0070C0"/>
                </a:solidFill>
              </a:rPr>
              <a:t>Gelir/Kurum Stopaj Vergisi</a:t>
            </a:r>
          </a:p>
          <a:p>
            <a:pPr marL="754380" lvl="1" indent="-342900" algn="l" eaLnBrk="1" fontAlgn="auto" hangingPunct="1">
              <a:spcBef>
                <a:spcPts val="0"/>
              </a:spcBef>
              <a:spcAft>
                <a:spcPts val="200"/>
              </a:spcAft>
              <a:buClr>
                <a:schemeClr val="tx1"/>
              </a:buClr>
              <a:buFont typeface="Arial" pitchFamily="34" charset="0"/>
              <a:buChar char="•"/>
              <a:defRPr/>
            </a:pPr>
            <a:r>
              <a:rPr lang="tr-TR" altLang="tr-TR" sz="2400" b="1" dirty="0">
                <a:solidFill>
                  <a:srgbClr val="0070C0"/>
                </a:solidFill>
              </a:rPr>
              <a:t>Katma Değer </a:t>
            </a:r>
            <a:r>
              <a:rPr lang="tr-TR" altLang="tr-TR" sz="2400" b="1" dirty="0" smtClean="0">
                <a:solidFill>
                  <a:srgbClr val="0070C0"/>
                </a:solidFill>
              </a:rPr>
              <a:t>Vergisi</a:t>
            </a:r>
          </a:p>
          <a:p>
            <a:pPr marL="411480" lvl="1" algn="l" eaLnBrk="1" fontAlgn="auto" hangingPunct="1">
              <a:spcBef>
                <a:spcPts val="0"/>
              </a:spcBef>
              <a:spcAft>
                <a:spcPts val="200"/>
              </a:spcAft>
              <a:buClr>
                <a:schemeClr val="tx1"/>
              </a:buClr>
              <a:defRPr/>
            </a:pPr>
            <a:endParaRPr lang="tr-TR" altLang="tr-TR" sz="2400" b="1" dirty="0">
              <a:solidFill>
                <a:schemeClr val="tx1"/>
              </a:solidFill>
            </a:endParaRPr>
          </a:p>
          <a:p>
            <a:pPr marL="365760" indent="-256032" algn="just" eaLnBrk="1" fontAlgn="auto" hangingPunct="1">
              <a:lnSpc>
                <a:spcPct val="80000"/>
              </a:lnSpc>
              <a:spcBef>
                <a:spcPts val="0"/>
              </a:spcBef>
              <a:spcAft>
                <a:spcPts val="600"/>
              </a:spcAft>
              <a:buClr>
                <a:schemeClr val="tx1"/>
              </a:buClr>
              <a:buFontTx/>
              <a:buNone/>
              <a:defRPr/>
            </a:pPr>
            <a:r>
              <a:rPr lang="tr-TR" altLang="tr-TR" sz="2400" b="1" dirty="0"/>
              <a:t>	</a:t>
            </a:r>
            <a:r>
              <a:rPr lang="tr-TR" altLang="tr-TR" sz="2400" b="1" dirty="0" smtClean="0">
                <a:solidFill>
                  <a:srgbClr val="C00000"/>
                </a:solidFill>
              </a:rPr>
              <a:t>matrahlarını </a:t>
            </a:r>
            <a:r>
              <a:rPr lang="tr-TR" altLang="tr-TR" sz="2400" b="1" dirty="0">
                <a:solidFill>
                  <a:srgbClr val="C00000"/>
                </a:solidFill>
              </a:rPr>
              <a:t>/ vergilerini,</a:t>
            </a:r>
          </a:p>
          <a:p>
            <a:pPr marL="365760" indent="-256032" algn="just" eaLnBrk="1" fontAlgn="auto" hangingPunct="1">
              <a:lnSpc>
                <a:spcPct val="80000"/>
              </a:lnSpc>
              <a:spcBef>
                <a:spcPts val="0"/>
              </a:spcBef>
              <a:spcAft>
                <a:spcPts val="600"/>
              </a:spcAft>
              <a:buClr>
                <a:schemeClr val="tx1"/>
              </a:buClr>
              <a:buFontTx/>
              <a:buNone/>
              <a:defRPr/>
            </a:pPr>
            <a:endParaRPr lang="tr-TR" altLang="tr-TR" sz="2400" b="1" dirty="0"/>
          </a:p>
          <a:p>
            <a:pPr marL="715963" indent="-268288" algn="just" eaLnBrk="1" fontAlgn="auto" hangingPunct="1">
              <a:lnSpc>
                <a:spcPct val="110000"/>
              </a:lnSpc>
              <a:spcBef>
                <a:spcPts val="0"/>
              </a:spcBef>
              <a:spcAft>
                <a:spcPts val="200"/>
              </a:spcAft>
              <a:buClr>
                <a:schemeClr val="tx1"/>
              </a:buClr>
              <a:buFont typeface="Arial" pitchFamily="34" charset="0"/>
              <a:buChar char="•"/>
              <a:defRPr/>
            </a:pPr>
            <a:r>
              <a:rPr lang="tr-TR" altLang="tr-TR" sz="2400" b="1" dirty="0" smtClean="0">
                <a:solidFill>
                  <a:srgbClr val="0070C0"/>
                </a:solidFill>
              </a:rPr>
              <a:t>Kanunda </a:t>
            </a:r>
            <a:r>
              <a:rPr lang="tr-TR" altLang="tr-TR" sz="2400" b="1" dirty="0">
                <a:solidFill>
                  <a:srgbClr val="0070C0"/>
                </a:solidFill>
              </a:rPr>
              <a:t>öngörülen oranlarda artırmaları,</a:t>
            </a:r>
          </a:p>
          <a:p>
            <a:pPr marL="715963" indent="-268288" algn="just">
              <a:lnSpc>
                <a:spcPct val="110000"/>
              </a:lnSpc>
              <a:spcBef>
                <a:spcPts val="0"/>
              </a:spcBef>
              <a:spcAft>
                <a:spcPts val="200"/>
              </a:spcAft>
              <a:buClr>
                <a:schemeClr val="tx1"/>
              </a:buClr>
              <a:buFont typeface="Arial" pitchFamily="34" charset="0"/>
              <a:buChar char="•"/>
              <a:defRPr/>
            </a:pPr>
            <a:r>
              <a:rPr lang="tr-TR" sz="2400" b="1" dirty="0" smtClean="0">
                <a:solidFill>
                  <a:srgbClr val="0070C0"/>
                </a:solidFill>
              </a:rPr>
              <a:t>Kanunda öngörülen süre </a:t>
            </a:r>
            <a:r>
              <a:rPr lang="tr-TR" sz="2400" b="1" dirty="0">
                <a:solidFill>
                  <a:srgbClr val="0070C0"/>
                </a:solidFill>
              </a:rPr>
              <a:t>ve şekilde ödenmesi durumunda, </a:t>
            </a:r>
            <a:r>
              <a:rPr lang="tr-TR" altLang="tr-TR" sz="2400" b="1" dirty="0">
                <a:solidFill>
                  <a:srgbClr val="0070C0"/>
                </a:solidFill>
              </a:rPr>
              <a:t> </a:t>
            </a:r>
          </a:p>
          <a:p>
            <a:pPr marL="361950" indent="0" algn="just" eaLnBrk="1" fontAlgn="auto" hangingPunct="1">
              <a:lnSpc>
                <a:spcPct val="80000"/>
              </a:lnSpc>
              <a:spcBef>
                <a:spcPts val="0"/>
              </a:spcBef>
              <a:spcAft>
                <a:spcPts val="600"/>
              </a:spcAft>
              <a:buClr>
                <a:schemeClr val="tx1"/>
              </a:buClr>
              <a:buFontTx/>
              <a:buNone/>
              <a:defRPr/>
            </a:pPr>
            <a:endParaRPr lang="tr-TR" altLang="tr-TR" sz="2400" b="1" dirty="0" smtClean="0">
              <a:solidFill>
                <a:schemeClr val="accent4"/>
              </a:solidFill>
            </a:endParaRPr>
          </a:p>
          <a:p>
            <a:pPr marL="361950" indent="0" algn="just" eaLnBrk="1" fontAlgn="auto" hangingPunct="1">
              <a:lnSpc>
                <a:spcPct val="80000"/>
              </a:lnSpc>
              <a:spcBef>
                <a:spcPts val="0"/>
              </a:spcBef>
              <a:spcAft>
                <a:spcPts val="600"/>
              </a:spcAft>
              <a:buClr>
                <a:schemeClr val="tx1"/>
              </a:buClr>
              <a:buFontTx/>
              <a:buNone/>
              <a:defRPr/>
            </a:pPr>
            <a:r>
              <a:rPr lang="tr-TR" altLang="tr-TR" sz="2400" b="1" dirty="0" smtClean="0">
                <a:solidFill>
                  <a:srgbClr val="C00000"/>
                </a:solidFill>
              </a:rPr>
              <a:t>halinde</a:t>
            </a:r>
            <a:r>
              <a:rPr lang="tr-TR" altLang="tr-TR" sz="2400" b="1" dirty="0">
                <a:solidFill>
                  <a:srgbClr val="C00000"/>
                </a:solidFill>
              </a:rPr>
              <a:t>, bu vergi türleri nedeniyle vergi incelemesi ve vergi tarhiyatı yapılmayacak. </a:t>
            </a:r>
          </a:p>
          <a:p>
            <a:pPr marL="109728" indent="0" eaLnBrk="1" fontAlgn="auto" hangingPunct="1">
              <a:lnSpc>
                <a:spcPct val="80000"/>
              </a:lnSpc>
              <a:spcBef>
                <a:spcPts val="0"/>
              </a:spcBef>
              <a:spcAft>
                <a:spcPts val="600"/>
              </a:spcAft>
              <a:buClr>
                <a:schemeClr val="tx1"/>
              </a:buClr>
              <a:buFont typeface="Georgia" pitchFamily="18" charset="0"/>
              <a:buNone/>
              <a:defRPr/>
            </a:pPr>
            <a:endParaRPr lang="tr-TR" altLang="tr-TR" sz="2000" b="1" dirty="0">
              <a:solidFill>
                <a:srgbClr val="C00000"/>
              </a:solidFill>
            </a:endParaRPr>
          </a:p>
        </p:txBody>
      </p:sp>
      <p:sp>
        <p:nvSpPr>
          <p:cNvPr id="26628"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584FAE83-E48C-4F21-9221-CCEC6F30B489}" type="slidenum">
              <a:rPr lang="tr-TR" altLang="tr-TR" sz="1200" smtClean="0">
                <a:latin typeface="Arial Black" pitchFamily="34" charset="0"/>
              </a:rPr>
              <a:pPr eaLnBrk="1" hangingPunct="1"/>
              <a:t>22</a:t>
            </a:fld>
            <a:endParaRPr lang="tr-TR" altLang="tr-TR" sz="1200" smtClean="0">
              <a:latin typeface="Arial Black"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772816"/>
            <a:ext cx="2847975" cy="1609725"/>
          </a:xfrm>
          <a:prstGeom prst="rect">
            <a:avLst/>
          </a:prstGeom>
        </p:spPr>
      </p:pic>
    </p:spTree>
    <p:extLst>
      <p:ext uri="{BB962C8B-B14F-4D97-AF65-F5344CB8AC3E}">
        <p14:creationId xmlns:p14="http://schemas.microsoft.com/office/powerpoint/2010/main" val="959218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C3F27A41-11D5-4188-9B08-45A2E7FA58D9}" type="slidenum">
              <a:rPr lang="tr-TR" altLang="tr-TR" sz="1200">
                <a:latin typeface="Arial Black" pitchFamily="34" charset="0"/>
              </a:rPr>
              <a:pPr algn="r" eaLnBrk="1" hangingPunct="1"/>
              <a:t>23</a:t>
            </a:fld>
            <a:endParaRPr lang="tr-TR" altLang="tr-TR" sz="1200">
              <a:latin typeface="Arial Black" pitchFamily="34" charset="0"/>
            </a:endParaRPr>
          </a:p>
        </p:txBody>
      </p:sp>
      <p:sp>
        <p:nvSpPr>
          <p:cNvPr id="24579" name="Rectangle 2"/>
          <p:cNvSpPr>
            <a:spLocks noGrp="1" noChangeArrowheads="1"/>
          </p:cNvSpPr>
          <p:nvPr>
            <p:ph type="ctrTitle"/>
          </p:nvPr>
        </p:nvSpPr>
        <p:spPr/>
        <p:txBody>
          <a:bodyPr>
            <a:normAutofit/>
          </a:bodyPr>
          <a:lstStyle/>
          <a:p>
            <a:pPr algn="ctr" eaLnBrk="1" fontAlgn="auto" hangingPunct="1">
              <a:spcAft>
                <a:spcPts val="0"/>
              </a:spcAft>
              <a:defRPr/>
            </a:pPr>
            <a:r>
              <a:rPr lang="tr-TR" altLang="tr-TR" sz="2400" b="1" dirty="0" smtClean="0">
                <a:solidFill>
                  <a:schemeClr val="accent4"/>
                </a:solidFill>
              </a:rPr>
              <a:t>GELİR VERGİSİ MATRAH ARTIRIMI (I)</a:t>
            </a:r>
            <a:r>
              <a:rPr lang="tr-TR" altLang="tr-TR" b="1" dirty="0" smtClean="0">
                <a:solidFill>
                  <a:schemeClr val="accent4"/>
                </a:solidFill>
                <a:latin typeface="Times New Roman" pitchFamily="18" charset="0"/>
              </a:rPr>
              <a:t> </a:t>
            </a:r>
          </a:p>
        </p:txBody>
      </p:sp>
      <p:graphicFrame>
        <p:nvGraphicFramePr>
          <p:cNvPr id="18543" name="Group 111"/>
          <p:cNvGraphicFramePr>
            <a:graphicFrameLocks noGrp="1"/>
          </p:cNvGraphicFramePr>
          <p:nvPr>
            <p:ph sz="half" idx="4294967295"/>
            <p:extLst>
              <p:ext uri="{D42A27DB-BD31-4B8C-83A1-F6EECF244321}">
                <p14:modId xmlns:p14="http://schemas.microsoft.com/office/powerpoint/2010/main" val="3280449961"/>
              </p:ext>
            </p:extLst>
          </p:nvPr>
        </p:nvGraphicFramePr>
        <p:xfrm>
          <a:off x="318628" y="1196752"/>
          <a:ext cx="8362949" cy="5195886"/>
        </p:xfrm>
        <a:graphic>
          <a:graphicData uri="http://schemas.openxmlformats.org/drawingml/2006/table">
            <a:tbl>
              <a:tblPr/>
              <a:tblGrid>
                <a:gridCol w="773471"/>
                <a:gridCol w="1742783"/>
                <a:gridCol w="1702395"/>
                <a:gridCol w="2982463"/>
                <a:gridCol w="1161837"/>
              </a:tblGrid>
              <a:tr h="579113">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n-lt"/>
                          <a:ea typeface="+mn-ea"/>
                          <a:cs typeface="+mn-cs"/>
                        </a:rPr>
                        <a:t>MATRAH ARTIRIM VE VERGİ ORANLARI İLE ASGARİ ARTIRIM TUTARI (TL)</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39439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n-lt"/>
                          <a:ea typeface="+mn-ea"/>
                          <a:cs typeface="+mn-cs"/>
                        </a:rPr>
                        <a:t>YIL</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n-lt"/>
                          <a:ea typeface="+mn-ea"/>
                          <a:cs typeface="+mn-cs"/>
                        </a:rPr>
                        <a:t>MATRAH ARTIRIM ORANLARI</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n-lt"/>
                          <a:ea typeface="+mn-ea"/>
                          <a:cs typeface="+mn-cs"/>
                        </a:rPr>
                        <a:t>ASGARİ ARTIRIM TUTARI</a:t>
                      </a:r>
                    </a:p>
                    <a:p>
                      <a:pPr marL="0" marR="0" lvl="0" indent="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n-lt"/>
                          <a:ea typeface="+mn-ea"/>
                          <a:cs typeface="+mn-cs"/>
                        </a:rPr>
                        <a:t>(İŞLETME H.)</a:t>
                      </a:r>
                    </a:p>
                    <a:p>
                      <a:pPr marL="0" marR="0" lvl="0" indent="0" algn="ctr" defTabSz="914400" rtl="0" eaLnBrk="1" fontAlgn="base" latinLnBrk="0" hangingPunct="1">
                        <a:lnSpc>
                          <a:spcPct val="100000"/>
                        </a:lnSpc>
                        <a:spcBef>
                          <a:spcPct val="0"/>
                        </a:spcBef>
                        <a:spcAft>
                          <a:spcPct val="0"/>
                        </a:spcAft>
                        <a:buClrTx/>
                        <a:buSzTx/>
                        <a:buFontTx/>
                        <a:buNone/>
                        <a:tabLst/>
                      </a:pPr>
                      <a:endParaRPr lang="tr-TR" sz="1600" b="1" kern="1200" dirty="0" smtClean="0">
                        <a:solidFill>
                          <a:schemeClr val="tx1"/>
                        </a:solidFill>
                        <a:latin typeface="+mn-lt"/>
                        <a:ea typeface="+mn-ea"/>
                        <a:cs typeface="+mn-cs"/>
                      </a:endParaRP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n-lt"/>
                          <a:ea typeface="+mn-ea"/>
                          <a:cs typeface="+mn-cs"/>
                        </a:rPr>
                        <a:t>ASGARİ ARTIRIM TUTARI</a:t>
                      </a:r>
                    </a:p>
                    <a:p>
                      <a:pPr marL="0" marR="0" lvl="0" indent="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n-lt"/>
                          <a:ea typeface="+mn-ea"/>
                          <a:cs typeface="+mn-cs"/>
                        </a:rPr>
                        <a:t>(BİLANÇO ESASI VE SERBEST MESLEK KAZANCI)</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n-lt"/>
                          <a:ea typeface="+mn-ea"/>
                          <a:cs typeface="+mn-cs"/>
                        </a:rPr>
                        <a:t>VERGİ </a:t>
                      </a:r>
                    </a:p>
                    <a:p>
                      <a:pPr marL="0" marR="0" lvl="0" indent="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n-lt"/>
                          <a:ea typeface="+mn-ea"/>
                          <a:cs typeface="+mn-cs"/>
                        </a:rPr>
                        <a:t>ORANI</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40657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rgbClr val="FF0000"/>
                          </a:solidFill>
                          <a:latin typeface="+mj-lt"/>
                          <a:ea typeface="+mn-ea"/>
                          <a:cs typeface="+mn-cs"/>
                        </a:rPr>
                        <a:t>2013</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j-lt"/>
                          <a:ea typeface="+mn-ea"/>
                          <a:cs typeface="+mn-cs"/>
                        </a:rPr>
                        <a:t>% 35</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rgbClr val="FF0000"/>
                          </a:solidFill>
                          <a:latin typeface="+mj-lt"/>
                          <a:ea typeface="+mn-ea"/>
                          <a:cs typeface="+mn-cs"/>
                        </a:rPr>
                        <a:t>12.279</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rgbClr val="FF0000"/>
                          </a:solidFill>
                          <a:latin typeface="+mj-lt"/>
                          <a:ea typeface="+mn-ea"/>
                          <a:cs typeface="+mn-cs"/>
                        </a:rPr>
                        <a:t>18.095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j-lt"/>
                          <a:ea typeface="+mn-ea"/>
                          <a:cs typeface="+mn-cs"/>
                        </a:rPr>
                        <a:t>% 20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57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rgbClr val="FF0000"/>
                          </a:solidFill>
                          <a:latin typeface="+mj-lt"/>
                          <a:ea typeface="+mn-ea"/>
                          <a:cs typeface="+mn-cs"/>
                        </a:rPr>
                        <a:t>2014</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j-lt"/>
                          <a:ea typeface="+mn-ea"/>
                          <a:cs typeface="+mn-cs"/>
                        </a:rPr>
                        <a:t>% 30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rgbClr val="FF0000"/>
                          </a:solidFill>
                          <a:latin typeface="+mj-lt"/>
                          <a:ea typeface="+mn-ea"/>
                          <a:cs typeface="+mn-cs"/>
                        </a:rPr>
                        <a:t>12.783</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rgbClr val="FF0000"/>
                          </a:solidFill>
                          <a:latin typeface="+mj-lt"/>
                          <a:ea typeface="+mn-ea"/>
                          <a:cs typeface="+mn-cs"/>
                        </a:rPr>
                        <a:t>19.155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j-lt"/>
                          <a:ea typeface="+mn-ea"/>
                          <a:cs typeface="+mn-cs"/>
                        </a:rPr>
                        <a:t>% 20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47610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rgbClr val="FF0000"/>
                          </a:solidFill>
                          <a:latin typeface="+mj-lt"/>
                          <a:ea typeface="+mn-ea"/>
                          <a:cs typeface="+mn-cs"/>
                        </a:rPr>
                        <a:t>2015</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j-lt"/>
                          <a:ea typeface="+mn-ea"/>
                          <a:cs typeface="+mn-cs"/>
                        </a:rPr>
                        <a:t>% 25</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rgbClr val="FF0000"/>
                          </a:solidFill>
                          <a:latin typeface="+mj-lt"/>
                          <a:ea typeface="+mn-ea"/>
                          <a:cs typeface="+mn-cs"/>
                        </a:rPr>
                        <a:t>13.558</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rgbClr val="FF0000"/>
                          </a:solidFill>
                          <a:latin typeface="+mj-lt"/>
                          <a:ea typeface="+mn-ea"/>
                          <a:cs typeface="+mn-cs"/>
                        </a:rPr>
                        <a:t>20.344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j-lt"/>
                          <a:ea typeface="+mn-ea"/>
                          <a:cs typeface="+mn-cs"/>
                        </a:rPr>
                        <a:t>% 20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10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rgbClr val="FF0000"/>
                          </a:solidFill>
                          <a:latin typeface="+mj-lt"/>
                          <a:ea typeface="+mn-ea"/>
                          <a:cs typeface="+mn-cs"/>
                        </a:rPr>
                        <a:t>2016</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j-lt"/>
                          <a:ea typeface="+mn-ea"/>
                          <a:cs typeface="+mn-cs"/>
                        </a:rPr>
                        <a:t>% 20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rgbClr val="FF0000"/>
                          </a:solidFill>
                          <a:latin typeface="+mj-lt"/>
                          <a:ea typeface="+mn-ea"/>
                          <a:cs typeface="+mn-cs"/>
                        </a:rPr>
                        <a:t>14.424</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rgbClr val="FF0000"/>
                          </a:solidFill>
                          <a:latin typeface="+mj-lt"/>
                          <a:ea typeface="+mn-ea"/>
                          <a:cs typeface="+mn-cs"/>
                        </a:rPr>
                        <a:t>21.636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j-lt"/>
                          <a:ea typeface="+mn-ea"/>
                          <a:cs typeface="+mn-cs"/>
                        </a:rPr>
                        <a:t>% 20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4685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rgbClr val="FF0000"/>
                          </a:solidFill>
                          <a:latin typeface="+mj-lt"/>
                          <a:ea typeface="+mn-ea"/>
                          <a:cs typeface="+mn-cs"/>
                        </a:rPr>
                        <a:t>2017</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smtClean="0">
                          <a:solidFill>
                            <a:schemeClr val="tx1"/>
                          </a:solidFill>
                          <a:latin typeface="+mj-lt"/>
                          <a:ea typeface="+mn-ea"/>
                          <a:cs typeface="+mn-cs"/>
                        </a:rPr>
                        <a:t>% 15</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rgbClr val="FF0000"/>
                          </a:solidFill>
                          <a:latin typeface="+mj-lt"/>
                          <a:ea typeface="+mn-ea"/>
                          <a:cs typeface="+mn-cs"/>
                        </a:rPr>
                        <a:t>16.350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rgbClr val="FF0000"/>
                          </a:solidFill>
                          <a:latin typeface="+mj-lt"/>
                          <a:ea typeface="+mn-ea"/>
                          <a:cs typeface="+mn-cs"/>
                        </a:rPr>
                        <a:t>24.525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j-lt"/>
                          <a:ea typeface="+mn-ea"/>
                          <a:cs typeface="+mn-cs"/>
                        </a:rPr>
                        <a:t>% 20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8479">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n-lt"/>
                          <a:ea typeface="+mn-ea"/>
                          <a:cs typeface="+mn-cs"/>
                        </a:rPr>
                        <a:t>Matrah artırımında bulunulan yıla ait vergilerini zamanında ödemiş uyumlu mükellefler için</a:t>
                      </a:r>
                    </a:p>
                    <a:p>
                      <a:pPr marL="342900" marR="0" lvl="0" indent="-342900" algn="ctr" defTabSz="914400" rtl="0" eaLnBrk="1" fontAlgn="base" latinLnBrk="0" hangingPunct="1">
                        <a:lnSpc>
                          <a:spcPct val="100000"/>
                        </a:lnSpc>
                        <a:spcBef>
                          <a:spcPct val="0"/>
                        </a:spcBef>
                        <a:spcAft>
                          <a:spcPct val="0"/>
                        </a:spcAft>
                        <a:buClrTx/>
                        <a:buSzTx/>
                        <a:buFontTx/>
                        <a:buNone/>
                        <a:tabLst/>
                      </a:pPr>
                      <a:r>
                        <a:rPr lang="tr-TR" sz="2800" b="1" kern="1200" dirty="0" smtClean="0">
                          <a:solidFill>
                            <a:schemeClr val="tx1"/>
                          </a:solidFill>
                          <a:latin typeface="+mn-lt"/>
                          <a:ea typeface="+mn-ea"/>
                          <a:cs typeface="+mn-cs"/>
                        </a:rPr>
                        <a:t> </a:t>
                      </a:r>
                      <a:r>
                        <a:rPr lang="tr-TR" sz="2800" b="1" kern="1200" dirty="0" smtClean="0">
                          <a:solidFill>
                            <a:srgbClr val="C00000"/>
                          </a:solidFill>
                          <a:latin typeface="+mn-lt"/>
                          <a:ea typeface="+mn-ea"/>
                          <a:cs typeface="+mn-cs"/>
                        </a:rPr>
                        <a:t>vergi oranı %15</a:t>
                      </a:r>
                      <a:r>
                        <a:rPr lang="tr-TR" sz="1600" b="1" kern="1200" dirty="0" smtClean="0">
                          <a:solidFill>
                            <a:srgbClr val="C00000"/>
                          </a:solidFill>
                          <a:latin typeface="+mn-lt"/>
                          <a:ea typeface="+mn-ea"/>
                          <a:cs typeface="+mn-cs"/>
                        </a:rPr>
                        <a:t> </a:t>
                      </a:r>
                      <a:r>
                        <a:rPr lang="tr-TR" sz="1600" b="1" kern="1200" dirty="0" smtClean="0">
                          <a:solidFill>
                            <a:schemeClr val="tx1"/>
                          </a:solidFill>
                          <a:latin typeface="+mn-lt"/>
                          <a:ea typeface="+mn-ea"/>
                          <a:cs typeface="+mn-cs"/>
                        </a:rPr>
                        <a:t>olacak </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5" name="Rectangle 2"/>
          <p:cNvSpPr txBox="1">
            <a:spLocks noChangeArrowheads="1"/>
          </p:cNvSpPr>
          <p:nvPr/>
        </p:nvSpPr>
        <p:spPr>
          <a:xfrm>
            <a:off x="2555776" y="188641"/>
            <a:ext cx="6336704"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altLang="tr-TR" sz="3000" b="1" dirty="0" smtClean="0">
                <a:solidFill>
                  <a:srgbClr val="FF0000"/>
                </a:solidFill>
              </a:rPr>
              <a:t>GELİR VERGİSİ MATRAH ARTIRIMI</a:t>
            </a:r>
          </a:p>
        </p:txBody>
      </p:sp>
    </p:spTree>
    <p:extLst>
      <p:ext uri="{BB962C8B-B14F-4D97-AF65-F5344CB8AC3E}">
        <p14:creationId xmlns:p14="http://schemas.microsoft.com/office/powerpoint/2010/main" val="2975739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BBBBBE0E-4903-478F-855D-B51CCA4B45B8}" type="slidenum">
              <a:rPr lang="tr-TR" altLang="tr-TR" sz="1200">
                <a:latin typeface="Arial Black" pitchFamily="34" charset="0"/>
              </a:rPr>
              <a:pPr algn="r" eaLnBrk="1" hangingPunct="1"/>
              <a:t>24</a:t>
            </a:fld>
            <a:endParaRPr lang="tr-TR" altLang="tr-TR" sz="1200">
              <a:latin typeface="Arial Black" pitchFamily="34" charset="0"/>
            </a:endParaRPr>
          </a:p>
        </p:txBody>
      </p:sp>
      <p:sp>
        <p:nvSpPr>
          <p:cNvPr id="28675" name="Rectangle 2"/>
          <p:cNvSpPr>
            <a:spLocks noGrp="1" noChangeArrowheads="1"/>
          </p:cNvSpPr>
          <p:nvPr>
            <p:ph type="ctrTitle"/>
          </p:nvPr>
        </p:nvSpPr>
        <p:spPr>
          <a:xfrm>
            <a:off x="2411760" y="188641"/>
            <a:ext cx="6120680" cy="648071"/>
          </a:xfrm>
        </p:spPr>
        <p:txBody>
          <a:bodyPr>
            <a:normAutofit/>
          </a:bodyPr>
          <a:lstStyle/>
          <a:p>
            <a:pPr algn="ctr" eaLnBrk="1" hangingPunct="1">
              <a:defRPr/>
            </a:pPr>
            <a:r>
              <a:rPr lang="tr-TR" altLang="tr-TR" sz="3000" b="1" dirty="0" smtClean="0">
                <a:solidFill>
                  <a:srgbClr val="FF0000"/>
                </a:solidFill>
              </a:rPr>
              <a:t>GELİR VERGİSİ MATRAH ARTIRIMI</a:t>
            </a:r>
          </a:p>
        </p:txBody>
      </p:sp>
      <p:graphicFrame>
        <p:nvGraphicFramePr>
          <p:cNvPr id="113696" name="Group 32"/>
          <p:cNvGraphicFramePr>
            <a:graphicFrameLocks noGrp="1"/>
          </p:cNvGraphicFramePr>
          <p:nvPr>
            <p:extLst>
              <p:ext uri="{D42A27DB-BD31-4B8C-83A1-F6EECF244321}">
                <p14:modId xmlns:p14="http://schemas.microsoft.com/office/powerpoint/2010/main" val="1250505559"/>
              </p:ext>
            </p:extLst>
          </p:nvPr>
        </p:nvGraphicFramePr>
        <p:xfrm>
          <a:off x="755576" y="3138620"/>
          <a:ext cx="7777163" cy="2755416"/>
        </p:xfrm>
        <a:graphic>
          <a:graphicData uri="http://schemas.openxmlformats.org/drawingml/2006/table">
            <a:tbl>
              <a:tblPr/>
              <a:tblGrid>
                <a:gridCol w="1296988"/>
                <a:gridCol w="3240087"/>
                <a:gridCol w="3240088"/>
              </a:tblGrid>
              <a:tr h="43204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ASGARİ ARTIRIM TUTARLARI (TL)</a:t>
                      </a: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r>
              <a:tr h="541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YIL</a:t>
                      </a: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BASİT USULDE VERGİLENDİRİLEN MÜKELLEFLER</a:t>
                      </a: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GAYRİMENKUL SERMAYE İRADI MÜKELLEFLERİ</a:t>
                      </a:r>
                    </a:p>
                  </a:txBody>
                  <a:tcPr marL="91444" marR="91444"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39476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smtClean="0">
                          <a:solidFill>
                            <a:srgbClr val="FF0000"/>
                          </a:solidFill>
                          <a:latin typeface="+mj-lt"/>
                          <a:ea typeface="+mn-ea"/>
                          <a:cs typeface="+mn-cs"/>
                        </a:rPr>
                        <a:t>2013</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smtClean="0">
                          <a:solidFill>
                            <a:srgbClr val="FF0000"/>
                          </a:solidFill>
                          <a:latin typeface="+mj-lt"/>
                          <a:ea typeface="+mn-ea"/>
                          <a:cs typeface="+mn-cs"/>
                        </a:rPr>
                        <a:t>1.810</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smtClean="0">
                          <a:solidFill>
                            <a:srgbClr val="FF0000"/>
                          </a:solidFill>
                          <a:latin typeface="+mj-lt"/>
                          <a:ea typeface="+mn-ea"/>
                          <a:cs typeface="+mn-cs"/>
                        </a:rPr>
                        <a:t>3.619</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54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smtClean="0">
                          <a:solidFill>
                            <a:srgbClr val="FF0000"/>
                          </a:solidFill>
                          <a:latin typeface="+mj-lt"/>
                          <a:ea typeface="+mn-ea"/>
                          <a:cs typeface="+mn-cs"/>
                        </a:rPr>
                        <a:t>2014</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smtClean="0">
                          <a:solidFill>
                            <a:srgbClr val="FF0000"/>
                          </a:solidFill>
                          <a:latin typeface="+mj-lt"/>
                          <a:ea typeface="+mn-ea"/>
                          <a:cs typeface="+mn-cs"/>
                        </a:rPr>
                        <a:t>1.916</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smtClean="0">
                          <a:solidFill>
                            <a:srgbClr val="FF0000"/>
                          </a:solidFill>
                          <a:latin typeface="+mj-lt"/>
                          <a:ea typeface="+mn-ea"/>
                          <a:cs typeface="+mn-cs"/>
                        </a:rPr>
                        <a:t>3.831</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3223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smtClean="0">
                          <a:solidFill>
                            <a:srgbClr val="FF0000"/>
                          </a:solidFill>
                          <a:latin typeface="+mj-lt"/>
                          <a:ea typeface="+mn-ea"/>
                          <a:cs typeface="+mn-cs"/>
                        </a:rPr>
                        <a:t>2015</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smtClean="0">
                          <a:solidFill>
                            <a:srgbClr val="FF0000"/>
                          </a:solidFill>
                          <a:latin typeface="+mj-lt"/>
                          <a:ea typeface="+mn-ea"/>
                          <a:cs typeface="+mn-cs"/>
                        </a:rPr>
                        <a:t>2.034</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smtClean="0">
                          <a:solidFill>
                            <a:srgbClr val="FF0000"/>
                          </a:solidFill>
                          <a:latin typeface="+mj-lt"/>
                          <a:ea typeface="+mn-ea"/>
                          <a:cs typeface="+mn-cs"/>
                        </a:rPr>
                        <a:t>4.069</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12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smtClean="0">
                          <a:solidFill>
                            <a:srgbClr val="FF0000"/>
                          </a:solidFill>
                          <a:latin typeface="+mj-lt"/>
                          <a:ea typeface="+mn-ea"/>
                          <a:cs typeface="+mn-cs"/>
                        </a:rPr>
                        <a:t>2016</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smtClean="0">
                          <a:solidFill>
                            <a:srgbClr val="FF0000"/>
                          </a:solidFill>
                          <a:latin typeface="+mj-lt"/>
                          <a:ea typeface="+mn-ea"/>
                          <a:cs typeface="+mn-cs"/>
                        </a:rPr>
                        <a:t>2.164</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smtClean="0">
                          <a:solidFill>
                            <a:srgbClr val="FF0000"/>
                          </a:solidFill>
                          <a:latin typeface="+mj-lt"/>
                          <a:ea typeface="+mn-ea"/>
                          <a:cs typeface="+mn-cs"/>
                        </a:rPr>
                        <a:t>4.327</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307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smtClean="0">
                          <a:solidFill>
                            <a:srgbClr val="FF0000"/>
                          </a:solidFill>
                          <a:latin typeface="+mj-lt"/>
                          <a:ea typeface="+mn-ea"/>
                          <a:cs typeface="+mn-cs"/>
                        </a:rPr>
                        <a:t>2017</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smtClean="0">
                          <a:solidFill>
                            <a:srgbClr val="FF0000"/>
                          </a:solidFill>
                          <a:latin typeface="+mj-lt"/>
                          <a:ea typeface="+mn-ea"/>
                          <a:cs typeface="+mn-cs"/>
                        </a:rPr>
                        <a:t>2.453</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smtClean="0">
                          <a:solidFill>
                            <a:srgbClr val="FF0000"/>
                          </a:solidFill>
                          <a:latin typeface="+mj-lt"/>
                          <a:ea typeface="+mn-ea"/>
                          <a:cs typeface="+mn-cs"/>
                        </a:rPr>
                        <a:t>4.905</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708" name="Rectangle 87"/>
          <p:cNvSpPr>
            <a:spLocks noChangeArrowheads="1"/>
          </p:cNvSpPr>
          <p:nvPr/>
        </p:nvSpPr>
        <p:spPr bwMode="auto">
          <a:xfrm>
            <a:off x="179388" y="1203792"/>
            <a:ext cx="86407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784225" lvl="2" indent="-342900" algn="just">
              <a:buFont typeface="Wingdings" pitchFamily="2" charset="2"/>
              <a:buChar char="Ø"/>
              <a:tabLst>
                <a:tab pos="173038" algn="l"/>
                <a:tab pos="361950" algn="l"/>
                <a:tab pos="630238" algn="l"/>
                <a:tab pos="803275" algn="l"/>
              </a:tabLst>
              <a:defRPr/>
            </a:pPr>
            <a:r>
              <a:rPr lang="tr-TR" altLang="tr-TR" sz="2000" b="1" dirty="0">
                <a:solidFill>
                  <a:srgbClr val="C00000"/>
                </a:solidFill>
                <a:latin typeface="+mn-lt"/>
              </a:rPr>
              <a:t>Kira geliri elde eden mükellefler </a:t>
            </a:r>
            <a:r>
              <a:rPr lang="tr-TR" altLang="tr-TR" sz="2000" b="1" dirty="0">
                <a:latin typeface="+mn-lt"/>
              </a:rPr>
              <a:t>için </a:t>
            </a:r>
            <a:r>
              <a:rPr lang="tr-TR" altLang="tr-TR" sz="2000" b="1" dirty="0">
                <a:solidFill>
                  <a:srgbClr val="C00000"/>
                </a:solidFill>
                <a:latin typeface="+mn-lt"/>
              </a:rPr>
              <a:t>asgari matrah tutarı </a:t>
            </a:r>
            <a:r>
              <a:rPr lang="tr-TR" altLang="tr-TR" sz="2000" b="1" dirty="0">
                <a:latin typeface="+mn-lt"/>
              </a:rPr>
              <a:t>bilanço esasına göre  defter  tutan mükellefler için belirlenmiş matrahların </a:t>
            </a:r>
            <a:r>
              <a:rPr lang="tr-TR" altLang="tr-TR" sz="2000" b="1" dirty="0">
                <a:solidFill>
                  <a:srgbClr val="C00000"/>
                </a:solidFill>
                <a:latin typeface="+mn-lt"/>
              </a:rPr>
              <a:t>1/5’idir. </a:t>
            </a:r>
          </a:p>
          <a:p>
            <a:pPr marL="784225" lvl="2" indent="-342900" algn="just">
              <a:buFont typeface="Wingdings" pitchFamily="2" charset="2"/>
              <a:buChar char="Ø"/>
              <a:tabLst>
                <a:tab pos="173038" algn="l"/>
                <a:tab pos="361950" algn="l"/>
                <a:tab pos="630238" algn="l"/>
                <a:tab pos="803275" algn="l"/>
              </a:tabLst>
              <a:defRPr/>
            </a:pPr>
            <a:endParaRPr lang="tr-TR" altLang="tr-TR" sz="2000" b="1" dirty="0">
              <a:latin typeface="+mn-lt"/>
            </a:endParaRPr>
          </a:p>
          <a:p>
            <a:pPr marL="784225" lvl="2" indent="-342900" algn="just">
              <a:buFont typeface="Wingdings" pitchFamily="2" charset="2"/>
              <a:buChar char="Ø"/>
              <a:tabLst>
                <a:tab pos="173038" algn="l"/>
                <a:tab pos="361950" algn="l"/>
                <a:tab pos="630238" algn="l"/>
                <a:tab pos="803275" algn="l"/>
              </a:tabLst>
              <a:defRPr/>
            </a:pPr>
            <a:r>
              <a:rPr lang="tr-TR" altLang="tr-TR" sz="2000" b="1" dirty="0">
                <a:solidFill>
                  <a:srgbClr val="C00000"/>
                </a:solidFill>
                <a:latin typeface="+mn-lt"/>
              </a:rPr>
              <a:t>Basit usulde vergilendirilen mükellefler</a:t>
            </a:r>
            <a:r>
              <a:rPr lang="tr-TR" altLang="tr-TR" sz="2000" b="1" dirty="0">
                <a:solidFill>
                  <a:schemeClr val="accent4"/>
                </a:solidFill>
                <a:latin typeface="+mn-lt"/>
              </a:rPr>
              <a:t> </a:t>
            </a:r>
            <a:r>
              <a:rPr lang="tr-TR" altLang="tr-TR" sz="2000" b="1" dirty="0">
                <a:latin typeface="+mn-lt"/>
              </a:rPr>
              <a:t>için </a:t>
            </a:r>
            <a:r>
              <a:rPr lang="tr-TR" altLang="tr-TR" sz="2000" b="1" dirty="0">
                <a:solidFill>
                  <a:srgbClr val="C00000"/>
                </a:solidFill>
                <a:latin typeface="+mn-lt"/>
              </a:rPr>
              <a:t>asgari matrah tutarı  </a:t>
            </a:r>
            <a:r>
              <a:rPr lang="tr-TR" altLang="tr-TR" sz="2000" b="1" dirty="0">
                <a:latin typeface="+mn-lt"/>
              </a:rPr>
              <a:t>bilanço esasına göre defter tutan mükellefler için belirlenmiş matrahların </a:t>
            </a:r>
            <a:r>
              <a:rPr lang="tr-TR" altLang="tr-TR" sz="2000" b="1" dirty="0">
                <a:solidFill>
                  <a:srgbClr val="C00000"/>
                </a:solidFill>
                <a:latin typeface="+mn-lt"/>
              </a:rPr>
              <a:t>1/10’udur.</a:t>
            </a:r>
          </a:p>
        </p:txBody>
      </p:sp>
    </p:spTree>
    <p:extLst>
      <p:ext uri="{BB962C8B-B14F-4D97-AF65-F5344CB8AC3E}">
        <p14:creationId xmlns:p14="http://schemas.microsoft.com/office/powerpoint/2010/main" val="2229893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2123728" y="116632"/>
            <a:ext cx="7416824" cy="576064"/>
          </a:xfrm>
        </p:spPr>
        <p:txBody>
          <a:bodyPr>
            <a:normAutofit/>
          </a:bodyPr>
          <a:lstStyle/>
          <a:p>
            <a:pPr algn="ctr" eaLnBrk="1" hangingPunct="1">
              <a:defRPr/>
            </a:pPr>
            <a:r>
              <a:rPr lang="tr-TR" altLang="tr-TR" sz="3000" b="1" dirty="0" smtClean="0">
                <a:solidFill>
                  <a:srgbClr val="FF0000"/>
                </a:solidFill>
              </a:rPr>
              <a:t>GELİR VERGİSİ MATRAH ARTIRIMI</a:t>
            </a:r>
          </a:p>
        </p:txBody>
      </p:sp>
      <p:sp>
        <p:nvSpPr>
          <p:cNvPr id="29699" name="Rectangle 3"/>
          <p:cNvSpPr>
            <a:spLocks noGrp="1" noChangeArrowheads="1"/>
          </p:cNvSpPr>
          <p:nvPr>
            <p:ph type="subTitle" idx="1"/>
          </p:nvPr>
        </p:nvSpPr>
        <p:spPr>
          <a:xfrm>
            <a:off x="683568" y="1412776"/>
            <a:ext cx="8208912" cy="4752528"/>
          </a:xfrm>
        </p:spPr>
        <p:txBody>
          <a:bodyPr>
            <a:normAutofit/>
          </a:bodyPr>
          <a:lstStyle/>
          <a:p>
            <a:pPr algn="l" eaLnBrk="1" hangingPunct="1">
              <a:lnSpc>
                <a:spcPct val="90000"/>
              </a:lnSpc>
              <a:buFont typeface="Wingdings" pitchFamily="2" charset="2"/>
              <a:buNone/>
              <a:defRPr/>
            </a:pPr>
            <a:r>
              <a:rPr lang="tr-TR" altLang="tr-TR" sz="2800" b="1" dirty="0" smtClean="0">
                <a:solidFill>
                  <a:schemeClr val="tx1"/>
                </a:solidFill>
              </a:rPr>
              <a:t>Gelirleri</a:t>
            </a:r>
            <a:r>
              <a:rPr lang="tr-TR" altLang="tr-TR" sz="2800" b="1" dirty="0">
                <a:solidFill>
                  <a:schemeClr val="tx1"/>
                </a:solidFill>
              </a:rPr>
              <a:t>;</a:t>
            </a:r>
          </a:p>
          <a:p>
            <a:pPr algn="l" eaLnBrk="1" hangingPunct="1">
              <a:lnSpc>
                <a:spcPct val="90000"/>
              </a:lnSpc>
              <a:buFont typeface="Wingdings" pitchFamily="2" charset="2"/>
              <a:buNone/>
              <a:defRPr/>
            </a:pPr>
            <a:endParaRPr lang="tr-TR" altLang="tr-TR" sz="2800" b="1" dirty="0"/>
          </a:p>
          <a:p>
            <a:pPr marL="914400" lvl="1" indent="-457200" algn="l" eaLnBrk="1" hangingPunct="1">
              <a:spcBef>
                <a:spcPts val="0"/>
              </a:spcBef>
              <a:spcAft>
                <a:spcPts val="200"/>
              </a:spcAft>
              <a:buFont typeface="Arial" pitchFamily="34" charset="0"/>
              <a:buChar char="•"/>
              <a:defRPr/>
            </a:pPr>
            <a:r>
              <a:rPr lang="tr-TR" altLang="tr-TR" b="1" dirty="0">
                <a:solidFill>
                  <a:srgbClr val="0070C0"/>
                </a:solidFill>
              </a:rPr>
              <a:t>ücret, </a:t>
            </a:r>
          </a:p>
          <a:p>
            <a:pPr marL="914400" lvl="1" indent="-457200" algn="l" eaLnBrk="1" hangingPunct="1">
              <a:spcBef>
                <a:spcPts val="0"/>
              </a:spcBef>
              <a:spcAft>
                <a:spcPts val="200"/>
              </a:spcAft>
              <a:buFont typeface="Arial" pitchFamily="34" charset="0"/>
              <a:buChar char="•"/>
              <a:defRPr/>
            </a:pPr>
            <a:r>
              <a:rPr lang="tr-TR" altLang="tr-TR" b="1" dirty="0">
                <a:solidFill>
                  <a:srgbClr val="0070C0"/>
                </a:solidFill>
              </a:rPr>
              <a:t>menkul sermaye iradı,</a:t>
            </a:r>
          </a:p>
          <a:p>
            <a:pPr marL="914400" lvl="1" indent="-457200" algn="l" eaLnBrk="1" hangingPunct="1">
              <a:spcBef>
                <a:spcPts val="0"/>
              </a:spcBef>
              <a:spcAft>
                <a:spcPts val="200"/>
              </a:spcAft>
              <a:buFont typeface="Arial" pitchFamily="34" charset="0"/>
              <a:buChar char="•"/>
              <a:defRPr/>
            </a:pPr>
            <a:r>
              <a:rPr lang="tr-TR" altLang="tr-TR" b="1" dirty="0">
                <a:solidFill>
                  <a:srgbClr val="0070C0"/>
                </a:solidFill>
              </a:rPr>
              <a:t>diğer kazanç ve iratlardan</a:t>
            </a:r>
          </a:p>
          <a:p>
            <a:pPr lvl="1" algn="l" eaLnBrk="1" hangingPunct="1">
              <a:lnSpc>
                <a:spcPct val="90000"/>
              </a:lnSpc>
              <a:buFont typeface="Wingdings" pitchFamily="2" charset="2"/>
              <a:buChar char="Ø"/>
              <a:defRPr/>
            </a:pPr>
            <a:endParaRPr lang="tr-TR" altLang="tr-TR" b="1" dirty="0">
              <a:solidFill>
                <a:schemeClr val="accent4"/>
              </a:solidFill>
            </a:endParaRPr>
          </a:p>
          <a:p>
            <a:pPr algn="just" eaLnBrk="1" hangingPunct="1">
              <a:lnSpc>
                <a:spcPct val="90000"/>
              </a:lnSpc>
              <a:buFont typeface="Wingdings" pitchFamily="2" charset="2"/>
              <a:buNone/>
              <a:defRPr/>
            </a:pPr>
            <a:r>
              <a:rPr lang="tr-TR" altLang="tr-TR" sz="2800" b="1" dirty="0" smtClean="0">
                <a:solidFill>
                  <a:schemeClr val="tx1"/>
                </a:solidFill>
              </a:rPr>
              <a:t>oluşan </a:t>
            </a:r>
            <a:r>
              <a:rPr lang="tr-TR" altLang="tr-TR" sz="2800" b="1" dirty="0">
                <a:solidFill>
                  <a:schemeClr val="tx1"/>
                </a:solidFill>
              </a:rPr>
              <a:t>gelir vergisi mükellefleri de matrah artırımı </a:t>
            </a:r>
            <a:r>
              <a:rPr lang="tr-TR" altLang="tr-TR" sz="2800" b="1" dirty="0" smtClean="0">
                <a:solidFill>
                  <a:schemeClr val="tx1"/>
                </a:solidFill>
              </a:rPr>
              <a:t>yapabilecektir.</a:t>
            </a:r>
            <a:endParaRPr lang="tr-TR" altLang="tr-TR" sz="2800" b="1" dirty="0">
              <a:solidFill>
                <a:schemeClr val="tx1"/>
              </a:solidFill>
            </a:endParaRPr>
          </a:p>
          <a:p>
            <a:pPr algn="just" eaLnBrk="1" hangingPunct="1">
              <a:lnSpc>
                <a:spcPct val="90000"/>
              </a:lnSpc>
              <a:buFont typeface="Wingdings" pitchFamily="2" charset="2"/>
              <a:buNone/>
              <a:defRPr/>
            </a:pPr>
            <a:endParaRPr lang="tr-TR" altLang="tr-TR" sz="2800" b="1" dirty="0" smtClean="0">
              <a:latin typeface="Calibri" pitchFamily="34" charset="0"/>
              <a:ea typeface="Calibri" pitchFamily="34" charset="0"/>
              <a:cs typeface="Calibri" pitchFamily="34"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1628800"/>
            <a:ext cx="1314982" cy="1886713"/>
          </a:xfrm>
          <a:prstGeom prst="rect">
            <a:avLst/>
          </a:prstGeom>
        </p:spPr>
      </p:pic>
    </p:spTree>
    <p:extLst>
      <p:ext uri="{BB962C8B-B14F-4D97-AF65-F5344CB8AC3E}">
        <p14:creationId xmlns:p14="http://schemas.microsoft.com/office/powerpoint/2010/main" val="2392233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80985A62-B51C-4297-AA7A-0446B47CD3B2}" type="slidenum">
              <a:rPr lang="tr-TR" altLang="tr-TR" sz="1200">
                <a:latin typeface="Arial Black" pitchFamily="34" charset="0"/>
              </a:rPr>
              <a:pPr algn="r" eaLnBrk="1" hangingPunct="1"/>
              <a:t>26</a:t>
            </a:fld>
            <a:endParaRPr lang="tr-TR" altLang="tr-TR" sz="1200">
              <a:latin typeface="Arial Black" pitchFamily="34" charset="0"/>
            </a:endParaRPr>
          </a:p>
        </p:txBody>
      </p:sp>
      <p:sp>
        <p:nvSpPr>
          <p:cNvPr id="27651" name="Rectangle 2"/>
          <p:cNvSpPr>
            <a:spLocks noGrp="1" noChangeArrowheads="1"/>
          </p:cNvSpPr>
          <p:nvPr>
            <p:ph type="ctrTitle"/>
          </p:nvPr>
        </p:nvSpPr>
        <p:spPr>
          <a:xfrm>
            <a:off x="2339752" y="188640"/>
            <a:ext cx="6552728" cy="576064"/>
          </a:xfrm>
        </p:spPr>
        <p:txBody>
          <a:bodyPr>
            <a:noAutofit/>
          </a:bodyPr>
          <a:lstStyle/>
          <a:p>
            <a:pPr algn="ctr" eaLnBrk="1" fontAlgn="auto" hangingPunct="1">
              <a:spcAft>
                <a:spcPts val="0"/>
              </a:spcAft>
              <a:defRPr/>
            </a:pPr>
            <a:r>
              <a:rPr lang="tr-TR" altLang="tr-TR" sz="3000" b="1" dirty="0" smtClean="0">
                <a:solidFill>
                  <a:srgbClr val="FF0000"/>
                </a:solidFill>
              </a:rPr>
              <a:t>KURUMLAR VERGİSİ MATRAH ARTIRIMI</a:t>
            </a:r>
          </a:p>
        </p:txBody>
      </p:sp>
      <p:graphicFrame>
        <p:nvGraphicFramePr>
          <p:cNvPr id="117764" name="Group 4"/>
          <p:cNvGraphicFramePr>
            <a:graphicFrameLocks noGrp="1"/>
          </p:cNvGraphicFramePr>
          <p:nvPr>
            <p:ph sz="quarter" idx="4294967295"/>
            <p:extLst>
              <p:ext uri="{D42A27DB-BD31-4B8C-83A1-F6EECF244321}">
                <p14:modId xmlns:p14="http://schemas.microsoft.com/office/powerpoint/2010/main" val="1441586915"/>
              </p:ext>
            </p:extLst>
          </p:nvPr>
        </p:nvGraphicFramePr>
        <p:xfrm>
          <a:off x="539552" y="1484784"/>
          <a:ext cx="8064500" cy="4238525"/>
        </p:xfrm>
        <a:graphic>
          <a:graphicData uri="http://schemas.openxmlformats.org/drawingml/2006/table">
            <a:tbl>
              <a:tblPr/>
              <a:tblGrid>
                <a:gridCol w="981075"/>
                <a:gridCol w="2949575"/>
                <a:gridCol w="2466975"/>
                <a:gridCol w="1666875"/>
              </a:tblGrid>
              <a:tr h="460749">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ASGARİ ARTIRIM TUTARLARI (TL)</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r>
              <a:tr h="7731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YIL</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MATRAH ARTIRIM ORANLARI</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ASGARİ ARTIRIM TUTARI</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VERGİ ORANI</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40843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2013</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 35</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36.190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 20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2014</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 30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38.323</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 20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3231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2015</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 25</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40.701</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smtClean="0">
                          <a:ln>
                            <a:noFill/>
                          </a:ln>
                          <a:solidFill>
                            <a:schemeClr val="tx1"/>
                          </a:solidFill>
                          <a:effectLst/>
                          <a:latin typeface="Trebuchet MS" pitchFamily="34" charset="0"/>
                          <a:ea typeface="Calibri" pitchFamily="34" charset="0"/>
                          <a:cs typeface="Calibri" pitchFamily="34" charset="0"/>
                        </a:rPr>
                        <a:t>% 20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9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2016</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 20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43.260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 20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2506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2017</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smtClean="0">
                          <a:ln>
                            <a:noFill/>
                          </a:ln>
                          <a:solidFill>
                            <a:schemeClr val="tx1"/>
                          </a:solidFill>
                          <a:effectLst/>
                          <a:latin typeface="Trebuchet MS" pitchFamily="34" charset="0"/>
                          <a:ea typeface="Calibri" pitchFamily="34" charset="0"/>
                          <a:cs typeface="Calibri" pitchFamily="34" charset="0"/>
                        </a:rPr>
                        <a:t>% 15</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49.037</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smtClean="0">
                          <a:ln>
                            <a:noFill/>
                          </a:ln>
                          <a:solidFill>
                            <a:schemeClr val="tx1"/>
                          </a:solidFill>
                          <a:effectLst/>
                          <a:latin typeface="Trebuchet MS" pitchFamily="34" charset="0"/>
                          <a:ea typeface="Calibri" pitchFamily="34" charset="0"/>
                          <a:cs typeface="Calibri" pitchFamily="34" charset="0"/>
                        </a:rPr>
                        <a:t>% 20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1238">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Matrah artırımında bulunulan yıla ait vergilerini zamanında ödemiş uyumlu mükellefler için </a:t>
                      </a:r>
                      <a:r>
                        <a:rPr kumimoji="0" lang="tr-TR" altLang="tr-TR" sz="2400" b="1" i="0" u="none" strike="noStrike" cap="none" normalizeH="0" baseline="0" dirty="0" smtClean="0">
                          <a:ln>
                            <a:noFill/>
                          </a:ln>
                          <a:solidFill>
                            <a:srgbClr val="C00000"/>
                          </a:solidFill>
                          <a:effectLst/>
                          <a:latin typeface="Trebuchet MS" pitchFamily="34" charset="0"/>
                          <a:ea typeface="Calibri" pitchFamily="34" charset="0"/>
                          <a:cs typeface="Calibri" pitchFamily="34" charset="0"/>
                        </a:rPr>
                        <a:t>vergi oranı %15 </a:t>
                      </a:r>
                      <a:r>
                        <a:rPr kumimoji="0" lang="tr-TR" altLang="tr-TR" sz="2000" b="1" i="0" u="none" strike="noStrike" kern="1200" cap="none" normalizeH="0" baseline="0" dirty="0" smtClean="0">
                          <a:ln>
                            <a:noFill/>
                          </a:ln>
                          <a:solidFill>
                            <a:schemeClr val="tx1"/>
                          </a:solidFill>
                          <a:effectLst/>
                          <a:latin typeface="Trebuchet MS" pitchFamily="34" charset="0"/>
                          <a:ea typeface="Calibri" pitchFamily="34" charset="0"/>
                          <a:cs typeface="Calibri" pitchFamily="34" charset="0"/>
                        </a:rPr>
                        <a:t>olacak. </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679317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defRPr/>
            </a:pPr>
            <a:fld id="{B88C9246-BAB5-4023-9F42-2B83F6B85718}" type="slidenum">
              <a:rPr lang="tr-TR" altLang="tr-TR" sz="1200" smtClean="0">
                <a:latin typeface="+mj-lt"/>
              </a:rPr>
              <a:pPr algn="r" eaLnBrk="1" hangingPunct="1">
                <a:defRPr/>
              </a:pPr>
              <a:t>27</a:t>
            </a:fld>
            <a:endParaRPr lang="tr-TR" altLang="tr-TR" sz="1200" dirty="0" smtClean="0">
              <a:latin typeface="+mj-lt"/>
            </a:endParaRPr>
          </a:p>
        </p:txBody>
      </p:sp>
      <p:sp>
        <p:nvSpPr>
          <p:cNvPr id="28675" name="Rectangle 2"/>
          <p:cNvSpPr>
            <a:spLocks noGrp="1" noChangeArrowheads="1"/>
          </p:cNvSpPr>
          <p:nvPr>
            <p:ph type="ctrTitle"/>
          </p:nvPr>
        </p:nvSpPr>
        <p:spPr>
          <a:xfrm>
            <a:off x="2267744" y="116632"/>
            <a:ext cx="6696744" cy="720080"/>
          </a:xfrm>
        </p:spPr>
        <p:txBody>
          <a:bodyPr>
            <a:noAutofit/>
          </a:bodyPr>
          <a:lstStyle/>
          <a:p>
            <a:pPr algn="ctr" eaLnBrk="1" fontAlgn="auto" hangingPunct="1">
              <a:spcAft>
                <a:spcPts val="0"/>
              </a:spcAft>
              <a:defRPr/>
            </a:pPr>
            <a:r>
              <a:rPr lang="tr-TR" altLang="tr-TR" sz="3000" b="1" dirty="0" smtClean="0">
                <a:solidFill>
                  <a:srgbClr val="FF0000"/>
                </a:solidFill>
              </a:rPr>
              <a:t>KURUMLAR VERGİSİ MATRAH ARTIRIMI</a:t>
            </a:r>
          </a:p>
        </p:txBody>
      </p:sp>
      <p:sp>
        <p:nvSpPr>
          <p:cNvPr id="15364" name="Rectangle 79"/>
          <p:cNvSpPr>
            <a:spLocks noChangeArrowheads="1"/>
          </p:cNvSpPr>
          <p:nvPr/>
        </p:nvSpPr>
        <p:spPr bwMode="auto">
          <a:xfrm>
            <a:off x="611560" y="1484784"/>
            <a:ext cx="792003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9263"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eaLnBrk="0" fontAlgn="base" hangingPunct="0">
              <a:spcBef>
                <a:spcPct val="0"/>
              </a:spcBef>
              <a:spcAft>
                <a:spcPct val="0"/>
              </a:spcAft>
              <a:defRPr sz="800">
                <a:solidFill>
                  <a:schemeClr val="tx1"/>
                </a:solidFill>
                <a:latin typeface="Arial" pitchFamily="34" charset="0"/>
              </a:defRPr>
            </a:lvl6pPr>
            <a:lvl7pPr marL="2971800" indent="-228600" eaLnBrk="0" fontAlgn="base" hangingPunct="0">
              <a:spcBef>
                <a:spcPct val="0"/>
              </a:spcBef>
              <a:spcAft>
                <a:spcPct val="0"/>
              </a:spcAft>
              <a:defRPr sz="800">
                <a:solidFill>
                  <a:schemeClr val="tx1"/>
                </a:solidFill>
                <a:latin typeface="Arial" pitchFamily="34" charset="0"/>
              </a:defRPr>
            </a:lvl7pPr>
            <a:lvl8pPr marL="3429000" indent="-228600" eaLnBrk="0" fontAlgn="base" hangingPunct="0">
              <a:spcBef>
                <a:spcPct val="0"/>
              </a:spcBef>
              <a:spcAft>
                <a:spcPct val="0"/>
              </a:spcAft>
              <a:defRPr sz="800">
                <a:solidFill>
                  <a:schemeClr val="tx1"/>
                </a:solidFill>
                <a:latin typeface="Arial" pitchFamily="34" charset="0"/>
              </a:defRPr>
            </a:lvl8pPr>
            <a:lvl9pPr marL="3886200" indent="-228600" eaLnBrk="0" fontAlgn="base" hangingPunct="0">
              <a:spcBef>
                <a:spcPct val="0"/>
              </a:spcBef>
              <a:spcAft>
                <a:spcPct val="0"/>
              </a:spcAft>
              <a:defRPr sz="800">
                <a:solidFill>
                  <a:schemeClr val="tx1"/>
                </a:solidFill>
                <a:latin typeface="Arial" pitchFamily="34" charset="0"/>
              </a:defRPr>
            </a:lvl9pPr>
          </a:lstStyle>
          <a:p>
            <a:pPr marL="342900" indent="-342900" algn="just" eaLnBrk="1" hangingPunct="1">
              <a:buFont typeface="Wingdings" panose="05000000000000000000" pitchFamily="2" charset="2"/>
              <a:buChar char="Ø"/>
              <a:defRPr/>
            </a:pPr>
            <a:r>
              <a:rPr lang="tr-TR" altLang="tr-TR" sz="2800" b="1" dirty="0">
                <a:solidFill>
                  <a:srgbClr val="0070C0"/>
                </a:solidFill>
                <a:latin typeface="+mn-lt"/>
              </a:rPr>
              <a:t>Kurumlar vergisi mükellefleri, yatırım indirimi istisnası stopajı nedeniyle, matrah artırımından yararlanabilecek. </a:t>
            </a:r>
          </a:p>
          <a:p>
            <a:pPr marL="342900" indent="-342900" algn="just" eaLnBrk="1" hangingPunct="1">
              <a:buFont typeface="Wingdings" panose="05000000000000000000" pitchFamily="2" charset="2"/>
              <a:buChar char="Ø"/>
              <a:defRPr/>
            </a:pPr>
            <a:endParaRPr lang="tr-TR" altLang="tr-TR" sz="2800" b="1" dirty="0">
              <a:latin typeface="+mn-lt"/>
            </a:endParaRPr>
          </a:p>
          <a:p>
            <a:pPr marL="342900" indent="-342900" algn="just" eaLnBrk="1" hangingPunct="1">
              <a:buFont typeface="Wingdings" panose="05000000000000000000" pitchFamily="2" charset="2"/>
              <a:buChar char="Ø"/>
              <a:defRPr/>
            </a:pPr>
            <a:r>
              <a:rPr lang="tr-TR" altLang="tr-TR" sz="2800" b="1" dirty="0">
                <a:latin typeface="+mn-lt"/>
              </a:rPr>
              <a:t>Bunun için daha önce stopaj yoluyla ödenen vergileri, artırarak ödeyecekler.</a:t>
            </a:r>
          </a:p>
          <a:p>
            <a:pPr indent="0" algn="just" eaLnBrk="1" hangingPunct="1">
              <a:defRPr/>
            </a:pPr>
            <a:endParaRPr lang="tr-TR" altLang="tr-TR" sz="2800" b="1" dirty="0">
              <a:latin typeface="+mn-lt"/>
            </a:endParaRPr>
          </a:p>
          <a:p>
            <a:pPr marL="342900" indent="-342900" algn="just" eaLnBrk="1" hangingPunct="1">
              <a:buFont typeface="Wingdings" panose="05000000000000000000" pitchFamily="2" charset="2"/>
              <a:buChar char="Ø"/>
              <a:defRPr/>
            </a:pPr>
            <a:r>
              <a:rPr lang="tr-TR" altLang="tr-TR" sz="2800" b="1" dirty="0">
                <a:solidFill>
                  <a:srgbClr val="0070C0"/>
                </a:solidFill>
                <a:latin typeface="+mn-lt"/>
              </a:rPr>
              <a:t>Bu kapsamda artırımda bulunanlar kurumlar vergisi yönünden de matrah artıracak. </a:t>
            </a:r>
          </a:p>
        </p:txBody>
      </p:sp>
    </p:spTree>
    <p:extLst>
      <p:ext uri="{BB962C8B-B14F-4D97-AF65-F5344CB8AC3E}">
        <p14:creationId xmlns:p14="http://schemas.microsoft.com/office/powerpoint/2010/main" val="3356583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051720" y="44624"/>
            <a:ext cx="6912768" cy="576064"/>
          </a:xfrm>
        </p:spPr>
        <p:txBody>
          <a:bodyPr>
            <a:noAutofit/>
          </a:bodyPr>
          <a:lstStyle/>
          <a:p>
            <a:pPr algn="ctr" eaLnBrk="1" hangingPunct="1">
              <a:defRPr/>
            </a:pPr>
            <a:r>
              <a:rPr lang="tr-TR" altLang="tr-TR" sz="2300" b="1" dirty="0" smtClean="0">
                <a:solidFill>
                  <a:srgbClr val="FF0000"/>
                </a:solidFill>
              </a:rPr>
              <a:t/>
            </a:r>
            <a:br>
              <a:rPr lang="tr-TR" altLang="tr-TR" sz="2300" b="1" dirty="0" smtClean="0">
                <a:solidFill>
                  <a:srgbClr val="FF0000"/>
                </a:solidFill>
              </a:rPr>
            </a:br>
            <a:r>
              <a:rPr lang="tr-TR" altLang="tr-TR" sz="2300" b="1" dirty="0" smtClean="0">
                <a:solidFill>
                  <a:srgbClr val="FF0000"/>
                </a:solidFill>
              </a:rPr>
              <a:t>GELİR ve KURUMLAR VERGİSİ MATRAH ARTIRIMINA İLİŞKİN ORTAK HÜKÜMLER</a:t>
            </a:r>
          </a:p>
        </p:txBody>
      </p:sp>
      <p:sp>
        <p:nvSpPr>
          <p:cNvPr id="16387" name="Rectangle 3"/>
          <p:cNvSpPr>
            <a:spLocks noGrp="1" noChangeArrowheads="1"/>
          </p:cNvSpPr>
          <p:nvPr>
            <p:ph type="subTitle" idx="1"/>
          </p:nvPr>
        </p:nvSpPr>
        <p:spPr>
          <a:xfrm>
            <a:off x="467544" y="1363216"/>
            <a:ext cx="8136904" cy="4370040"/>
          </a:xfrm>
        </p:spPr>
        <p:txBody>
          <a:bodyPr>
            <a:normAutofit lnSpcReduction="10000"/>
          </a:bodyPr>
          <a:lstStyle/>
          <a:p>
            <a:pPr marL="365760" indent="-256032" algn="just" eaLnBrk="1" fontAlgn="auto" hangingPunct="1">
              <a:lnSpc>
                <a:spcPct val="80000"/>
              </a:lnSpc>
              <a:spcAft>
                <a:spcPts val="0"/>
              </a:spcAft>
              <a:buClr>
                <a:schemeClr val="tx1"/>
              </a:buClr>
              <a:buFont typeface="Wingdings" pitchFamily="2" charset="2"/>
              <a:buChar char="Ø"/>
              <a:defRPr/>
            </a:pPr>
            <a:endParaRPr lang="tr-TR" altLang="tr-TR" sz="2400" b="1" dirty="0" smtClean="0">
              <a:solidFill>
                <a:schemeClr val="tx2"/>
              </a:solidFill>
            </a:endParaRPr>
          </a:p>
          <a:p>
            <a:pPr marL="365760" indent="-256032" algn="just" eaLnBrk="1" fontAlgn="auto" hangingPunct="1">
              <a:lnSpc>
                <a:spcPct val="80000"/>
              </a:lnSpc>
              <a:spcAft>
                <a:spcPts val="0"/>
              </a:spcAft>
              <a:buClr>
                <a:schemeClr val="tx1"/>
              </a:buClr>
              <a:buFont typeface="Wingdings" pitchFamily="2" charset="2"/>
              <a:buChar char="Ø"/>
              <a:defRPr/>
            </a:pPr>
            <a:r>
              <a:rPr lang="tr-TR" altLang="tr-TR" sz="2800" b="1" dirty="0">
                <a:solidFill>
                  <a:srgbClr val="0070C0"/>
                </a:solidFill>
              </a:rPr>
              <a:t>Artırımda bulunulan yıllara ait zararların % 50’si, </a:t>
            </a:r>
            <a:r>
              <a:rPr lang="tr-TR" altLang="tr-TR" sz="2800" b="1" dirty="0" smtClean="0">
                <a:solidFill>
                  <a:srgbClr val="FF0000"/>
                </a:solidFill>
              </a:rPr>
              <a:t>2018</a:t>
            </a:r>
            <a:r>
              <a:rPr lang="tr-TR" altLang="tr-TR" sz="2800" b="1" dirty="0" smtClean="0">
                <a:solidFill>
                  <a:srgbClr val="0070C0"/>
                </a:solidFill>
              </a:rPr>
              <a:t> ve </a:t>
            </a:r>
            <a:r>
              <a:rPr lang="tr-TR" altLang="tr-TR" sz="2800" b="1" dirty="0">
                <a:solidFill>
                  <a:srgbClr val="0070C0"/>
                </a:solidFill>
              </a:rPr>
              <a:t>izleyen yıllar kârlarından mahsup edilebilecek</a:t>
            </a:r>
            <a:r>
              <a:rPr lang="tr-TR" altLang="tr-TR" sz="2800" b="1" dirty="0" smtClean="0">
                <a:solidFill>
                  <a:srgbClr val="0070C0"/>
                </a:solidFill>
              </a:rPr>
              <a:t>.</a:t>
            </a:r>
            <a:r>
              <a:rPr lang="tr-TR" altLang="tr-TR" sz="2800" b="1" dirty="0" smtClean="0">
                <a:solidFill>
                  <a:schemeClr val="tx1"/>
                </a:solidFill>
              </a:rPr>
              <a:t> </a:t>
            </a:r>
          </a:p>
          <a:p>
            <a:pPr marL="109728" algn="just" eaLnBrk="1" fontAlgn="auto" hangingPunct="1">
              <a:lnSpc>
                <a:spcPct val="80000"/>
              </a:lnSpc>
              <a:spcAft>
                <a:spcPts val="0"/>
              </a:spcAft>
              <a:buClr>
                <a:schemeClr val="tx1"/>
              </a:buClr>
              <a:defRPr/>
            </a:pPr>
            <a:endParaRPr lang="tr-TR" altLang="tr-TR" sz="2800" b="1" dirty="0">
              <a:solidFill>
                <a:schemeClr val="tx1"/>
              </a:solidFill>
            </a:endParaRPr>
          </a:p>
          <a:p>
            <a:pPr marL="365760" indent="-256032" algn="just" eaLnBrk="1" fontAlgn="auto" hangingPunct="1">
              <a:lnSpc>
                <a:spcPct val="80000"/>
              </a:lnSpc>
              <a:spcAft>
                <a:spcPts val="0"/>
              </a:spcAft>
              <a:buClr>
                <a:schemeClr val="tx1"/>
              </a:buClr>
              <a:buFont typeface="Wingdings" pitchFamily="2" charset="2"/>
              <a:buChar char="Ø"/>
              <a:defRPr/>
            </a:pPr>
            <a:r>
              <a:rPr lang="tr-TR" altLang="tr-TR" sz="2800" b="1" dirty="0">
                <a:solidFill>
                  <a:schemeClr val="tx1"/>
                </a:solidFill>
              </a:rPr>
              <a:t>Yılın belli bir kısmında faaliyette bulunmuş </a:t>
            </a:r>
            <a:r>
              <a:rPr lang="tr-TR" altLang="tr-TR" sz="2800" b="1" dirty="0" smtClean="0">
                <a:solidFill>
                  <a:schemeClr val="tx1"/>
                </a:solidFill>
              </a:rPr>
              <a:t>mükellefler,</a:t>
            </a:r>
            <a:endParaRPr lang="tr-TR" altLang="tr-TR" sz="2800" b="1" dirty="0">
              <a:solidFill>
                <a:schemeClr val="tx1"/>
              </a:solidFill>
            </a:endParaRPr>
          </a:p>
          <a:p>
            <a:pPr marL="365760" indent="-256032" algn="just" eaLnBrk="1" fontAlgn="auto" hangingPunct="1">
              <a:lnSpc>
                <a:spcPct val="80000"/>
              </a:lnSpc>
              <a:spcAft>
                <a:spcPts val="0"/>
              </a:spcAft>
              <a:buClr>
                <a:schemeClr val="tx1"/>
              </a:buClr>
              <a:buFont typeface="Wingdings" pitchFamily="2" charset="2"/>
              <a:buChar char="Ø"/>
              <a:defRPr/>
            </a:pPr>
            <a:endParaRPr lang="tr-TR" altLang="tr-TR" sz="2800" b="1" dirty="0">
              <a:solidFill>
                <a:schemeClr val="tx1"/>
              </a:solidFill>
            </a:endParaRPr>
          </a:p>
          <a:p>
            <a:pPr marL="365760" indent="-256032" algn="just" eaLnBrk="1" fontAlgn="auto" hangingPunct="1">
              <a:lnSpc>
                <a:spcPct val="80000"/>
              </a:lnSpc>
              <a:spcAft>
                <a:spcPts val="0"/>
              </a:spcAft>
              <a:buClr>
                <a:schemeClr val="tx1"/>
              </a:buClr>
              <a:buFont typeface="Wingdings" pitchFamily="2" charset="2"/>
              <a:buChar char="Ø"/>
              <a:defRPr/>
            </a:pPr>
            <a:r>
              <a:rPr lang="tr-TR" altLang="tr-TR" sz="2800" b="1" dirty="0">
                <a:solidFill>
                  <a:srgbClr val="0070C0"/>
                </a:solidFill>
              </a:rPr>
              <a:t>Daha önce mükellefiyet tesis ettirmemiş </a:t>
            </a:r>
            <a:r>
              <a:rPr lang="tr-TR" altLang="tr-TR" sz="2800" b="1" dirty="0" smtClean="0">
                <a:solidFill>
                  <a:srgbClr val="0070C0"/>
                </a:solidFill>
              </a:rPr>
              <a:t>kişiler,</a:t>
            </a:r>
            <a:endParaRPr lang="tr-TR" altLang="tr-TR" sz="2800" b="1" dirty="0">
              <a:solidFill>
                <a:srgbClr val="0070C0"/>
              </a:solidFill>
            </a:endParaRPr>
          </a:p>
          <a:p>
            <a:pPr marL="0" indent="0" algn="just" eaLnBrk="1" fontAlgn="auto" hangingPunct="1">
              <a:lnSpc>
                <a:spcPct val="80000"/>
              </a:lnSpc>
              <a:spcAft>
                <a:spcPts val="0"/>
              </a:spcAft>
              <a:buClr>
                <a:schemeClr val="tx1"/>
              </a:buClr>
              <a:buFont typeface="Wingdings" pitchFamily="2" charset="2"/>
              <a:buNone/>
              <a:defRPr/>
            </a:pPr>
            <a:endParaRPr lang="tr-TR" altLang="tr-TR" sz="2800" b="1" dirty="0" smtClean="0">
              <a:solidFill>
                <a:schemeClr val="tx1"/>
              </a:solidFill>
            </a:endParaRPr>
          </a:p>
          <a:p>
            <a:pPr marL="0" indent="0" algn="just" eaLnBrk="1" fontAlgn="auto" hangingPunct="1">
              <a:lnSpc>
                <a:spcPct val="80000"/>
              </a:lnSpc>
              <a:spcAft>
                <a:spcPts val="0"/>
              </a:spcAft>
              <a:buClr>
                <a:schemeClr val="tx1"/>
              </a:buClr>
              <a:buFont typeface="Wingdings" pitchFamily="2" charset="2"/>
              <a:buNone/>
              <a:defRPr/>
            </a:pPr>
            <a:r>
              <a:rPr lang="tr-TR" altLang="tr-TR" sz="2800" b="1" dirty="0" smtClean="0">
                <a:solidFill>
                  <a:schemeClr val="tx1"/>
                </a:solidFill>
              </a:rPr>
              <a:t>      matrah </a:t>
            </a:r>
            <a:r>
              <a:rPr lang="tr-TR" altLang="tr-TR" sz="2800" b="1" dirty="0">
                <a:solidFill>
                  <a:schemeClr val="tx1"/>
                </a:solidFill>
              </a:rPr>
              <a:t>artırımında </a:t>
            </a:r>
            <a:r>
              <a:rPr lang="tr-TR" altLang="tr-TR" sz="2800" b="1" dirty="0" smtClean="0">
                <a:solidFill>
                  <a:schemeClr val="tx1"/>
                </a:solidFill>
              </a:rPr>
              <a:t>bulunabilecek.</a:t>
            </a:r>
            <a:endParaRPr lang="tr-TR" altLang="tr-TR" sz="2800" b="1" dirty="0">
              <a:solidFill>
                <a:schemeClr val="tx1"/>
              </a:solidFill>
            </a:endParaRPr>
          </a:p>
          <a:p>
            <a:pPr marL="0" indent="0" algn="just" eaLnBrk="1" fontAlgn="auto" hangingPunct="1">
              <a:lnSpc>
                <a:spcPct val="80000"/>
              </a:lnSpc>
              <a:spcAft>
                <a:spcPts val="0"/>
              </a:spcAft>
              <a:buClr>
                <a:schemeClr val="tx1"/>
              </a:buClr>
              <a:buFont typeface="Wingdings" pitchFamily="2" charset="2"/>
              <a:buNone/>
              <a:defRPr/>
            </a:pPr>
            <a:endParaRPr lang="tr-TR" altLang="tr-TR" sz="2800" b="1" dirty="0"/>
          </a:p>
          <a:p>
            <a:pPr marL="365760" indent="-256032" algn="just" eaLnBrk="1" fontAlgn="auto" hangingPunct="1">
              <a:lnSpc>
                <a:spcPct val="80000"/>
              </a:lnSpc>
              <a:spcAft>
                <a:spcPts val="0"/>
              </a:spcAft>
              <a:buClr>
                <a:schemeClr val="tx1"/>
              </a:buClr>
              <a:buFont typeface="Wingdings" pitchFamily="2" charset="2"/>
              <a:buChar char="Ø"/>
              <a:defRPr/>
            </a:pPr>
            <a:endParaRPr lang="tr-TR" altLang="tr-TR" sz="2800" b="1" dirty="0"/>
          </a:p>
        </p:txBody>
      </p:sp>
    </p:spTree>
    <p:extLst>
      <p:ext uri="{BB962C8B-B14F-4D97-AF65-F5344CB8AC3E}">
        <p14:creationId xmlns:p14="http://schemas.microsoft.com/office/powerpoint/2010/main" val="2660290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defRPr/>
            </a:pPr>
            <a:fld id="{5D24109D-6D05-4C48-A483-3BE1262BF33C}" type="slidenum">
              <a:rPr lang="tr-TR" altLang="tr-TR" sz="1200" smtClean="0">
                <a:latin typeface="+mj-lt"/>
              </a:rPr>
              <a:pPr algn="r" eaLnBrk="1" hangingPunct="1">
                <a:defRPr/>
              </a:pPr>
              <a:t>29</a:t>
            </a:fld>
            <a:endParaRPr lang="tr-TR" altLang="tr-TR" sz="1200" dirty="0" smtClean="0">
              <a:latin typeface="+mj-lt"/>
            </a:endParaRPr>
          </a:p>
        </p:txBody>
      </p:sp>
      <p:sp>
        <p:nvSpPr>
          <p:cNvPr id="30723" name="Rectangle 2"/>
          <p:cNvSpPr>
            <a:spLocks noGrp="1" noChangeArrowheads="1"/>
          </p:cNvSpPr>
          <p:nvPr>
            <p:ph type="ctrTitle"/>
          </p:nvPr>
        </p:nvSpPr>
        <p:spPr>
          <a:xfrm>
            <a:off x="2339752" y="116632"/>
            <a:ext cx="6552728" cy="821953"/>
          </a:xfrm>
        </p:spPr>
        <p:txBody>
          <a:bodyPr>
            <a:noAutofit/>
          </a:bodyPr>
          <a:lstStyle/>
          <a:p>
            <a:pPr algn="ctr" eaLnBrk="1" fontAlgn="auto" hangingPunct="1">
              <a:spcAft>
                <a:spcPts val="0"/>
              </a:spcAft>
              <a:defRPr/>
            </a:pPr>
            <a:r>
              <a:rPr lang="tr-TR" altLang="tr-TR" sz="2400" b="1" dirty="0" smtClean="0">
                <a:solidFill>
                  <a:srgbClr val="FF0000"/>
                </a:solidFill>
              </a:rPr>
              <a:t>GELİR (STOPAJ) ve KURUMLAR (STOPAJ) </a:t>
            </a:r>
            <a:br>
              <a:rPr lang="tr-TR" altLang="tr-TR" sz="2400" b="1" dirty="0" smtClean="0">
                <a:solidFill>
                  <a:srgbClr val="FF0000"/>
                </a:solidFill>
              </a:rPr>
            </a:br>
            <a:r>
              <a:rPr lang="tr-TR" altLang="tr-TR" sz="2400" b="1" dirty="0" smtClean="0">
                <a:solidFill>
                  <a:srgbClr val="FF0000"/>
                </a:solidFill>
              </a:rPr>
              <a:t>VERGİSİ ARTIRIMI</a:t>
            </a:r>
          </a:p>
        </p:txBody>
      </p:sp>
      <p:sp>
        <p:nvSpPr>
          <p:cNvPr id="18436" name="Rectangle 26"/>
          <p:cNvSpPr>
            <a:spLocks noChangeArrowheads="1"/>
          </p:cNvSpPr>
          <p:nvPr/>
        </p:nvSpPr>
        <p:spPr bwMode="auto">
          <a:xfrm>
            <a:off x="251520" y="1393606"/>
            <a:ext cx="8712968"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defRPr sz="800">
                <a:solidFill>
                  <a:schemeClr val="tx1"/>
                </a:solidFill>
                <a:latin typeface="Arial" pitchFamily="34" charset="0"/>
              </a:defRPr>
            </a:lvl1pPr>
            <a:lvl2pPr marL="185738"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eaLnBrk="0" fontAlgn="base" hangingPunct="0">
              <a:spcBef>
                <a:spcPct val="0"/>
              </a:spcBef>
              <a:spcAft>
                <a:spcPct val="0"/>
              </a:spcAft>
              <a:defRPr sz="800">
                <a:solidFill>
                  <a:schemeClr val="tx1"/>
                </a:solidFill>
                <a:latin typeface="Arial" pitchFamily="34" charset="0"/>
              </a:defRPr>
            </a:lvl6pPr>
            <a:lvl7pPr marL="2971800" indent="-228600" eaLnBrk="0" fontAlgn="base" hangingPunct="0">
              <a:spcBef>
                <a:spcPct val="0"/>
              </a:spcBef>
              <a:spcAft>
                <a:spcPct val="0"/>
              </a:spcAft>
              <a:defRPr sz="800">
                <a:solidFill>
                  <a:schemeClr val="tx1"/>
                </a:solidFill>
                <a:latin typeface="Arial" pitchFamily="34" charset="0"/>
              </a:defRPr>
            </a:lvl7pPr>
            <a:lvl8pPr marL="3429000" indent="-228600" eaLnBrk="0" fontAlgn="base" hangingPunct="0">
              <a:spcBef>
                <a:spcPct val="0"/>
              </a:spcBef>
              <a:spcAft>
                <a:spcPct val="0"/>
              </a:spcAft>
              <a:defRPr sz="800">
                <a:solidFill>
                  <a:schemeClr val="tx1"/>
                </a:solidFill>
                <a:latin typeface="Arial" pitchFamily="34" charset="0"/>
              </a:defRPr>
            </a:lvl8pPr>
            <a:lvl9pPr marL="3886200" indent="-228600" eaLnBrk="0" fontAlgn="base" hangingPunct="0">
              <a:spcBef>
                <a:spcPct val="0"/>
              </a:spcBef>
              <a:spcAft>
                <a:spcPct val="0"/>
              </a:spcAft>
              <a:defRPr sz="800">
                <a:solidFill>
                  <a:schemeClr val="tx1"/>
                </a:solidFill>
                <a:latin typeface="Arial" pitchFamily="34" charset="0"/>
              </a:defRPr>
            </a:lvl9pPr>
          </a:lstStyle>
          <a:p>
            <a:pPr lvl="1" algn="just" eaLnBrk="1" hangingPunct="1">
              <a:defRPr/>
            </a:pPr>
            <a:r>
              <a:rPr lang="tr-TR" altLang="tr-TR" sz="2200" b="1" dirty="0" smtClean="0">
                <a:latin typeface="+mn-lt"/>
              </a:rPr>
              <a:t>Yaptıkları </a:t>
            </a:r>
            <a:r>
              <a:rPr lang="tr-TR" altLang="tr-TR" sz="2200" b="1" dirty="0">
                <a:latin typeface="+mn-lt"/>
              </a:rPr>
              <a:t>ödemeler üzerinden stopaj yapmak durumunda olan mükellefler, </a:t>
            </a:r>
          </a:p>
          <a:p>
            <a:pPr marL="528638" lvl="1" indent="-342900" algn="just" eaLnBrk="1" hangingPunct="1">
              <a:buFont typeface="Wingdings" panose="05000000000000000000" pitchFamily="2" charset="2"/>
              <a:buChar char="Ø"/>
              <a:defRPr/>
            </a:pPr>
            <a:endParaRPr lang="tr-TR" altLang="tr-TR" sz="2400" b="1" dirty="0">
              <a:latin typeface="+mn-lt"/>
            </a:endParaRPr>
          </a:p>
          <a:p>
            <a:pPr marL="528638" lvl="1" indent="-342900" algn="just" eaLnBrk="1" hangingPunct="1">
              <a:buFont typeface="Wingdings" panose="05000000000000000000" pitchFamily="2" charset="2"/>
              <a:buChar char="Ø"/>
              <a:defRPr/>
            </a:pPr>
            <a:r>
              <a:rPr lang="tr-TR" altLang="tr-TR" sz="2200" b="1" dirty="0" smtClean="0">
                <a:solidFill>
                  <a:srgbClr val="FF0000"/>
                </a:solidFill>
                <a:latin typeface="+mn-lt"/>
              </a:rPr>
              <a:t>2013 </a:t>
            </a:r>
            <a:r>
              <a:rPr lang="tr-TR" altLang="tr-TR" sz="2200" b="1" dirty="0">
                <a:solidFill>
                  <a:srgbClr val="FF0000"/>
                </a:solidFill>
                <a:latin typeface="+mn-lt"/>
              </a:rPr>
              <a:t>ila </a:t>
            </a:r>
            <a:r>
              <a:rPr lang="tr-TR" altLang="tr-TR" sz="2200" b="1" dirty="0" smtClean="0">
                <a:solidFill>
                  <a:srgbClr val="FF0000"/>
                </a:solidFill>
                <a:latin typeface="+mn-lt"/>
              </a:rPr>
              <a:t>2017 </a:t>
            </a:r>
            <a:r>
              <a:rPr lang="tr-TR" altLang="tr-TR" sz="2200" b="1" dirty="0">
                <a:solidFill>
                  <a:srgbClr val="C00000"/>
                </a:solidFill>
                <a:latin typeface="+mn-lt"/>
              </a:rPr>
              <a:t>yılları </a:t>
            </a:r>
            <a:r>
              <a:rPr lang="tr-TR" altLang="tr-TR" sz="2200" b="1" dirty="0" smtClean="0">
                <a:solidFill>
                  <a:srgbClr val="C00000"/>
                </a:solidFill>
                <a:latin typeface="+mn-lt"/>
              </a:rPr>
              <a:t>arasında</a:t>
            </a:r>
          </a:p>
          <a:p>
            <a:pPr lvl="1" algn="just" eaLnBrk="1" hangingPunct="1">
              <a:defRPr/>
            </a:pPr>
            <a:endParaRPr lang="tr-TR" altLang="tr-TR" sz="1200" b="1" dirty="0">
              <a:solidFill>
                <a:srgbClr val="C00000"/>
              </a:solidFill>
              <a:latin typeface="+mn-lt"/>
            </a:endParaRPr>
          </a:p>
          <a:p>
            <a:pPr marL="1257300" lvl="2" indent="-342900" algn="just" eaLnBrk="1" hangingPunct="1">
              <a:spcAft>
                <a:spcPts val="200"/>
              </a:spcAft>
              <a:buFont typeface="Arial" pitchFamily="34" charset="0"/>
              <a:buChar char="•"/>
              <a:defRPr/>
            </a:pPr>
            <a:r>
              <a:rPr lang="tr-TR" altLang="tr-TR" sz="2200" b="1" dirty="0" smtClean="0">
                <a:solidFill>
                  <a:srgbClr val="0070C0"/>
                </a:solidFill>
                <a:latin typeface="+mn-lt"/>
              </a:rPr>
              <a:t>Ücret </a:t>
            </a:r>
            <a:r>
              <a:rPr lang="tr-TR" altLang="tr-TR" sz="2200" b="1" dirty="0">
                <a:solidFill>
                  <a:srgbClr val="0070C0"/>
                </a:solidFill>
                <a:latin typeface="+mn-lt"/>
              </a:rPr>
              <a:t>ödemeleri </a:t>
            </a:r>
            <a:r>
              <a:rPr lang="tr-TR" altLang="tr-TR" sz="2200" b="1" dirty="0" smtClean="0">
                <a:solidFill>
                  <a:srgbClr val="0070C0"/>
                </a:solidFill>
                <a:latin typeface="+mn-lt"/>
              </a:rPr>
              <a:t>,</a:t>
            </a:r>
            <a:endParaRPr lang="tr-TR" altLang="tr-TR" sz="2200" b="1" dirty="0">
              <a:solidFill>
                <a:srgbClr val="0070C0"/>
              </a:solidFill>
              <a:latin typeface="+mn-lt"/>
            </a:endParaRPr>
          </a:p>
          <a:p>
            <a:pPr marL="1257300" lvl="2" indent="-342900" algn="just" eaLnBrk="1" hangingPunct="1">
              <a:spcAft>
                <a:spcPts val="200"/>
              </a:spcAft>
              <a:buFont typeface="Arial" pitchFamily="34" charset="0"/>
              <a:buChar char="•"/>
              <a:defRPr/>
            </a:pPr>
            <a:r>
              <a:rPr lang="tr-TR" altLang="tr-TR" sz="2200" b="1" dirty="0">
                <a:solidFill>
                  <a:srgbClr val="0070C0"/>
                </a:solidFill>
                <a:latin typeface="+mn-lt"/>
              </a:rPr>
              <a:t>Serbest meslek </a:t>
            </a:r>
            <a:r>
              <a:rPr lang="tr-TR" altLang="tr-TR" sz="2200" b="1" dirty="0" smtClean="0">
                <a:solidFill>
                  <a:srgbClr val="0070C0"/>
                </a:solidFill>
                <a:latin typeface="+mn-lt"/>
              </a:rPr>
              <a:t>ödemeleri,</a:t>
            </a:r>
            <a:endParaRPr lang="tr-TR" altLang="tr-TR" sz="2200" b="1" dirty="0">
              <a:solidFill>
                <a:srgbClr val="0070C0"/>
              </a:solidFill>
              <a:latin typeface="+mn-lt"/>
            </a:endParaRPr>
          </a:p>
          <a:p>
            <a:pPr marL="1257300" lvl="2" indent="-342900" algn="just" eaLnBrk="1" hangingPunct="1">
              <a:spcAft>
                <a:spcPts val="200"/>
              </a:spcAft>
              <a:buFont typeface="Arial" pitchFamily="34" charset="0"/>
              <a:buChar char="•"/>
              <a:defRPr/>
            </a:pPr>
            <a:r>
              <a:rPr lang="tr-TR" altLang="tr-TR" sz="2200" b="1" dirty="0">
                <a:solidFill>
                  <a:srgbClr val="0070C0"/>
                </a:solidFill>
                <a:latin typeface="+mn-lt"/>
              </a:rPr>
              <a:t>Yıllara sari inşaat ve onarım işlerine ilişkin </a:t>
            </a:r>
            <a:r>
              <a:rPr lang="tr-TR" altLang="tr-TR" sz="2200" b="1" dirty="0" smtClean="0">
                <a:solidFill>
                  <a:srgbClr val="0070C0"/>
                </a:solidFill>
                <a:latin typeface="+mn-lt"/>
              </a:rPr>
              <a:t>ödemeler,</a:t>
            </a:r>
            <a:endParaRPr lang="tr-TR" altLang="tr-TR" sz="2200" b="1" dirty="0">
              <a:solidFill>
                <a:srgbClr val="0070C0"/>
              </a:solidFill>
              <a:latin typeface="+mn-lt"/>
            </a:endParaRPr>
          </a:p>
          <a:p>
            <a:pPr marL="1257300" lvl="2" indent="-342900" algn="just" eaLnBrk="1" hangingPunct="1">
              <a:spcAft>
                <a:spcPts val="200"/>
              </a:spcAft>
              <a:buFont typeface="Arial" pitchFamily="34" charset="0"/>
              <a:buChar char="•"/>
              <a:defRPr/>
            </a:pPr>
            <a:r>
              <a:rPr lang="tr-TR" altLang="tr-TR" sz="2200" b="1" dirty="0">
                <a:solidFill>
                  <a:srgbClr val="0070C0"/>
                </a:solidFill>
                <a:latin typeface="+mn-lt"/>
              </a:rPr>
              <a:t>Kira </a:t>
            </a:r>
            <a:r>
              <a:rPr lang="tr-TR" altLang="tr-TR" sz="2200" b="1" dirty="0" smtClean="0">
                <a:solidFill>
                  <a:srgbClr val="0070C0"/>
                </a:solidFill>
                <a:latin typeface="+mn-lt"/>
              </a:rPr>
              <a:t>ödemeleri, </a:t>
            </a:r>
            <a:endParaRPr lang="tr-TR" altLang="tr-TR" sz="2200" b="1" dirty="0">
              <a:solidFill>
                <a:srgbClr val="0070C0"/>
              </a:solidFill>
              <a:latin typeface="+mn-lt"/>
            </a:endParaRPr>
          </a:p>
          <a:p>
            <a:pPr marL="1257300" lvl="2" indent="-342900" algn="just" eaLnBrk="1" hangingPunct="1">
              <a:spcAft>
                <a:spcPts val="200"/>
              </a:spcAft>
              <a:buFont typeface="Arial" pitchFamily="34" charset="0"/>
              <a:buChar char="•"/>
              <a:defRPr/>
            </a:pPr>
            <a:r>
              <a:rPr lang="tr-TR" altLang="tr-TR" sz="2200" b="1" dirty="0">
                <a:solidFill>
                  <a:srgbClr val="0070C0"/>
                </a:solidFill>
                <a:latin typeface="+mn-lt"/>
              </a:rPr>
              <a:t>Çiftçilere yaptıkları </a:t>
            </a:r>
            <a:r>
              <a:rPr lang="tr-TR" altLang="tr-TR" sz="2200" b="1" dirty="0" smtClean="0">
                <a:solidFill>
                  <a:srgbClr val="0070C0"/>
                </a:solidFill>
                <a:latin typeface="+mn-lt"/>
              </a:rPr>
              <a:t>ödemeler,</a:t>
            </a:r>
            <a:endParaRPr lang="tr-TR" altLang="tr-TR" sz="2200" b="1" dirty="0">
              <a:solidFill>
                <a:srgbClr val="0070C0"/>
              </a:solidFill>
              <a:latin typeface="+mn-lt"/>
            </a:endParaRPr>
          </a:p>
          <a:p>
            <a:pPr marL="1257300" lvl="2" indent="-342900" algn="just" eaLnBrk="1" hangingPunct="1">
              <a:spcAft>
                <a:spcPts val="200"/>
              </a:spcAft>
              <a:buFont typeface="Arial" pitchFamily="34" charset="0"/>
              <a:buChar char="•"/>
              <a:defRPr/>
            </a:pPr>
            <a:r>
              <a:rPr lang="tr-TR" altLang="tr-TR" sz="2200" b="1" dirty="0">
                <a:solidFill>
                  <a:srgbClr val="0070C0"/>
                </a:solidFill>
                <a:latin typeface="+mn-lt"/>
              </a:rPr>
              <a:t>Vergiden muaf esnafa yaptıkları </a:t>
            </a:r>
            <a:r>
              <a:rPr lang="tr-TR" altLang="tr-TR" sz="2200" b="1" dirty="0" smtClean="0">
                <a:solidFill>
                  <a:srgbClr val="0070C0"/>
                </a:solidFill>
                <a:latin typeface="+mn-lt"/>
              </a:rPr>
              <a:t>ödemeler,</a:t>
            </a:r>
            <a:endParaRPr lang="tr-TR" altLang="tr-TR" sz="2200" b="1" dirty="0">
              <a:solidFill>
                <a:srgbClr val="0070C0"/>
              </a:solidFill>
              <a:latin typeface="+mn-lt"/>
            </a:endParaRPr>
          </a:p>
          <a:p>
            <a:pPr lvl="1" algn="just" eaLnBrk="1" hangingPunct="1">
              <a:defRPr/>
            </a:pPr>
            <a:endParaRPr lang="tr-TR" altLang="tr-TR" sz="1200" b="1" dirty="0">
              <a:latin typeface="+mn-lt"/>
            </a:endParaRPr>
          </a:p>
          <a:p>
            <a:pPr lvl="1" indent="352425" eaLnBrk="1" hangingPunct="1">
              <a:defRPr/>
            </a:pPr>
            <a:r>
              <a:rPr lang="tr-TR" altLang="tr-TR" sz="2200" b="1" dirty="0" smtClean="0">
                <a:solidFill>
                  <a:srgbClr val="C00000"/>
                </a:solidFill>
                <a:latin typeface="+mn-lt"/>
              </a:rPr>
              <a:t>üzerinden</a:t>
            </a:r>
            <a:r>
              <a:rPr lang="tr-TR" altLang="tr-TR" sz="2200" b="1" dirty="0">
                <a:solidFill>
                  <a:srgbClr val="C00000"/>
                </a:solidFill>
                <a:latin typeface="+mn-lt"/>
              </a:rPr>
              <a:t>, beyan ettikleri stopajları da </a:t>
            </a:r>
            <a:r>
              <a:rPr lang="tr-TR" altLang="tr-TR" sz="2200" b="1" dirty="0" smtClean="0">
                <a:solidFill>
                  <a:srgbClr val="C00000"/>
                </a:solidFill>
                <a:latin typeface="+mn-lt"/>
              </a:rPr>
              <a:t>artırılabilecek</a:t>
            </a:r>
            <a:r>
              <a:rPr lang="tr-TR" altLang="tr-TR" sz="2200" b="1" dirty="0">
                <a:solidFill>
                  <a:srgbClr val="C00000"/>
                </a:solidFill>
                <a:latin typeface="+mn-lt"/>
              </a:rPr>
              <a:t>.</a:t>
            </a:r>
          </a:p>
        </p:txBody>
      </p:sp>
    </p:spTree>
    <p:extLst>
      <p:ext uri="{BB962C8B-B14F-4D97-AF65-F5344CB8AC3E}">
        <p14:creationId xmlns:p14="http://schemas.microsoft.com/office/powerpoint/2010/main" val="3348007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411760" y="188640"/>
            <a:ext cx="6192688" cy="504056"/>
          </a:xfrm>
        </p:spPr>
        <p:txBody>
          <a:bodyPr>
            <a:noAutofit/>
          </a:bodyPr>
          <a:lstStyle/>
          <a:p>
            <a:pPr algn="ctr" eaLnBrk="1" hangingPunct="1">
              <a:defRPr/>
            </a:pPr>
            <a:r>
              <a:rPr lang="tr-TR" altLang="tr-TR" sz="3000" b="1" dirty="0" smtClean="0">
                <a:solidFill>
                  <a:srgbClr val="FF0000"/>
                </a:solidFill>
              </a:rPr>
              <a:t>KANUNA GENEL BAKIŞ </a:t>
            </a:r>
          </a:p>
        </p:txBody>
      </p:sp>
      <p:sp>
        <p:nvSpPr>
          <p:cNvPr id="6148"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FD8ADA5A-19CB-4F8C-AA48-C942F0EC0CD8}" type="slidenum">
              <a:rPr lang="tr-TR" altLang="tr-TR" sz="1200" smtClean="0">
                <a:latin typeface="Arial Black" pitchFamily="34" charset="0"/>
              </a:rPr>
              <a:pPr eaLnBrk="1" hangingPunct="1"/>
              <a:t>3</a:t>
            </a:fld>
            <a:endParaRPr lang="tr-TR" altLang="tr-TR" sz="1200" smtClean="0">
              <a:latin typeface="Arial Black"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3667220921"/>
              </p:ext>
            </p:extLst>
          </p:nvPr>
        </p:nvGraphicFramePr>
        <p:xfrm>
          <a:off x="539552" y="1137609"/>
          <a:ext cx="7992888" cy="4883679"/>
        </p:xfrm>
        <a:graphic>
          <a:graphicData uri="http://schemas.openxmlformats.org/drawingml/2006/table">
            <a:tbl>
              <a:tblPr firstRow="1" bandRow="1">
                <a:tableStyleId>{5C22544A-7EE6-4342-B048-85BDC9FD1C3A}</a:tableStyleId>
              </a:tblPr>
              <a:tblGrid>
                <a:gridCol w="1893052"/>
                <a:gridCol w="6099836"/>
              </a:tblGrid>
              <a:tr h="410551">
                <a:tc>
                  <a:txBody>
                    <a:bodyPr/>
                    <a:lstStyle/>
                    <a:p>
                      <a:pPr algn="ctr"/>
                      <a:r>
                        <a:rPr lang="tr-TR" baseline="0" dirty="0" smtClean="0"/>
                        <a:t>MADDE</a:t>
                      </a:r>
                      <a:endParaRPr lang="tr-TR" baseline="0" dirty="0">
                        <a:solidFill>
                          <a:schemeClr val="accent2">
                            <a:lumMod val="50000"/>
                          </a:schemeClr>
                        </a:solidFill>
                      </a:endParaRPr>
                    </a:p>
                  </a:txBody>
                  <a:tcPr/>
                </a:tc>
                <a:tc>
                  <a:txBody>
                    <a:bodyPr/>
                    <a:lstStyle/>
                    <a:p>
                      <a:pPr marL="0" algn="ctr" defTabSz="914400" rtl="0" eaLnBrk="1" latinLnBrk="0" hangingPunct="1"/>
                      <a:r>
                        <a:rPr lang="tr-TR" baseline="0" dirty="0" smtClean="0"/>
                        <a:t>İÇERİK</a:t>
                      </a:r>
                      <a:endParaRPr lang="tr-TR" sz="1800" b="1" kern="1200" baseline="0" dirty="0">
                        <a:solidFill>
                          <a:schemeClr val="accent2">
                            <a:lumMod val="50000"/>
                          </a:schemeClr>
                        </a:solidFill>
                        <a:latin typeface="+mn-lt"/>
                        <a:ea typeface="+mn-ea"/>
                        <a:cs typeface="+mn-cs"/>
                      </a:endParaRPr>
                    </a:p>
                  </a:txBody>
                  <a:tcPr/>
                </a:tc>
              </a:tr>
              <a:tr h="410551">
                <a:tc>
                  <a:txBody>
                    <a:bodyPr/>
                    <a:lstStyle/>
                    <a:p>
                      <a:r>
                        <a:rPr lang="tr-TR" dirty="0" smtClean="0"/>
                        <a:t>1. Madde </a:t>
                      </a:r>
                      <a:endParaRPr lang="tr-TR" dirty="0"/>
                    </a:p>
                  </a:txBody>
                  <a:tcPr/>
                </a:tc>
                <a:tc>
                  <a:txBody>
                    <a:bodyPr/>
                    <a:lstStyle/>
                    <a:p>
                      <a:r>
                        <a:rPr lang="tr-TR" dirty="0" smtClean="0"/>
                        <a:t>Kapsam ve tanımlar</a:t>
                      </a:r>
                      <a:endParaRPr lang="tr-TR" dirty="0"/>
                    </a:p>
                  </a:txBody>
                  <a:tcPr/>
                </a:tc>
              </a:tr>
              <a:tr h="410551">
                <a:tc>
                  <a:txBody>
                    <a:bodyPr/>
                    <a:lstStyle/>
                    <a:p>
                      <a:r>
                        <a:rPr lang="tr-TR" dirty="0" smtClean="0"/>
                        <a:t>2. Madde</a:t>
                      </a:r>
                      <a:endParaRPr lang="tr-TR" dirty="0"/>
                    </a:p>
                  </a:txBody>
                  <a:tcPr/>
                </a:tc>
                <a:tc>
                  <a:txBody>
                    <a:bodyPr/>
                    <a:lstStyle/>
                    <a:p>
                      <a:r>
                        <a:rPr lang="tr-TR" dirty="0" smtClean="0"/>
                        <a:t>Kesinleşmiş alacaklar</a:t>
                      </a:r>
                    </a:p>
                  </a:txBody>
                  <a:tcPr/>
                </a:tc>
              </a:tr>
              <a:tr h="410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3. Madde</a:t>
                      </a:r>
                    </a:p>
                  </a:txBody>
                  <a:tcPr/>
                </a:tc>
                <a:tc>
                  <a:txBody>
                    <a:bodyPr/>
                    <a:lstStyle/>
                    <a:p>
                      <a:r>
                        <a:rPr lang="tr-TR" dirty="0" smtClean="0"/>
                        <a:t>Kesinleşmemiş veya dava safhasında bulunanlar</a:t>
                      </a:r>
                      <a:endParaRPr lang="tr-TR" dirty="0"/>
                    </a:p>
                  </a:txBody>
                  <a:tcPr/>
                </a:tc>
              </a:tr>
              <a:tr h="410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4. Madde</a:t>
                      </a:r>
                      <a:endParaRPr lang="tr-TR" dirty="0"/>
                    </a:p>
                  </a:txBody>
                  <a:tcPr/>
                </a:tc>
                <a:tc>
                  <a:txBody>
                    <a:bodyPr/>
                    <a:lstStyle/>
                    <a:p>
                      <a:r>
                        <a:rPr lang="tr-TR" dirty="0" smtClean="0"/>
                        <a:t>İnceleme ve tarhiyat safhasında</a:t>
                      </a:r>
                      <a:r>
                        <a:rPr lang="tr-TR" baseline="0" dirty="0" smtClean="0"/>
                        <a:t> bulunan işlemler</a:t>
                      </a:r>
                      <a:endParaRPr lang="tr-TR" dirty="0"/>
                    </a:p>
                  </a:txBody>
                  <a:tcPr/>
                </a:tc>
              </a:tr>
              <a:tr h="410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5. Madde</a:t>
                      </a:r>
                    </a:p>
                  </a:txBody>
                  <a:tcPr/>
                </a:tc>
                <a:tc>
                  <a:txBody>
                    <a:bodyPr/>
                    <a:lstStyle/>
                    <a:p>
                      <a:r>
                        <a:rPr lang="tr-TR" dirty="0" smtClean="0"/>
                        <a:t>Matrah ve vergi artırımı</a:t>
                      </a:r>
                      <a:endParaRPr lang="tr-TR" dirty="0"/>
                    </a:p>
                  </a:txBody>
                  <a:tcPr/>
                </a:tc>
              </a:tr>
              <a:tr h="410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6. Madde</a:t>
                      </a:r>
                    </a:p>
                  </a:txBody>
                  <a:tcPr/>
                </a:tc>
                <a:tc>
                  <a:txBody>
                    <a:bodyPr/>
                    <a:lstStyle/>
                    <a:p>
                      <a:r>
                        <a:rPr lang="tr-TR" dirty="0" smtClean="0"/>
                        <a:t>İşletme kayıtlarının düzeltilmesi</a:t>
                      </a:r>
                      <a:endParaRPr lang="tr-TR" dirty="0"/>
                    </a:p>
                  </a:txBody>
                  <a:tcPr/>
                </a:tc>
              </a:tr>
              <a:tr h="410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7 ve 8. Maddeler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Sosyal Güvenlik Kurumu alacakları</a:t>
                      </a:r>
                    </a:p>
                  </a:txBody>
                  <a:tcPr/>
                </a:tc>
              </a:tr>
              <a:tr h="410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9. Maddeler</a:t>
                      </a:r>
                    </a:p>
                  </a:txBody>
                  <a:tcPr/>
                </a:tc>
                <a:tc>
                  <a:txBody>
                    <a:bodyPr/>
                    <a:lstStyle/>
                    <a:p>
                      <a:r>
                        <a:rPr lang="tr-TR" dirty="0" smtClean="0"/>
                        <a:t>Ortak hükümler</a:t>
                      </a:r>
                      <a:endParaRPr lang="tr-TR" dirty="0"/>
                    </a:p>
                  </a:txBody>
                  <a:tcPr/>
                </a:tc>
              </a:tr>
              <a:tr h="1129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10. Madde</a:t>
                      </a:r>
                    </a:p>
                  </a:txBody>
                  <a:tcPr anchor="ctr"/>
                </a:tc>
                <a:tc>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tr-TR" dirty="0" smtClean="0"/>
                        <a:t>6552, 6736 ve 7020</a:t>
                      </a:r>
                      <a:r>
                        <a:rPr lang="tr-TR" baseline="0" dirty="0" smtClean="0"/>
                        <a:t> sayılı Kanunlara ilişkin hükümler </a:t>
                      </a:r>
                      <a:endParaRPr lang="tr-TR" dirty="0" smtClean="0"/>
                    </a:p>
                    <a:p>
                      <a:pPr marL="285750" marR="0" indent="-285750" algn="just" defTabSz="914400" rtl="0" eaLnBrk="1" fontAlgn="auto" latinLnBrk="0" hangingPunct="1">
                        <a:lnSpc>
                          <a:spcPct val="100000"/>
                        </a:lnSpc>
                        <a:spcBef>
                          <a:spcPts val="0"/>
                        </a:spcBef>
                        <a:spcAft>
                          <a:spcPts val="0"/>
                        </a:spcAft>
                        <a:buClrTx/>
                        <a:buSzTx/>
                        <a:buFontTx/>
                        <a:buChar char="-"/>
                        <a:tabLst/>
                        <a:defRPr/>
                      </a:pPr>
                      <a:r>
                        <a:rPr lang="tr-TR" dirty="0" smtClean="0"/>
                        <a:t>Bazı varlıkların milli ekonomiye</a:t>
                      </a:r>
                      <a:r>
                        <a:rPr lang="tr-TR" baseline="0" dirty="0" smtClean="0"/>
                        <a:t> kazandırılması</a:t>
                      </a:r>
                    </a:p>
                    <a:p>
                      <a:pPr marL="285750" marR="0" indent="-285750" algn="just" defTabSz="914400" rtl="0" eaLnBrk="1" fontAlgn="auto" latinLnBrk="0" hangingPunct="1">
                        <a:lnSpc>
                          <a:spcPct val="100000"/>
                        </a:lnSpc>
                        <a:spcBef>
                          <a:spcPts val="0"/>
                        </a:spcBef>
                        <a:spcAft>
                          <a:spcPts val="0"/>
                        </a:spcAft>
                        <a:buClrTx/>
                        <a:buSzTx/>
                        <a:buFontTx/>
                        <a:buChar char="-"/>
                        <a:tabLst/>
                        <a:defRPr/>
                      </a:pPr>
                      <a:r>
                        <a:rPr lang="tr-TR" dirty="0" smtClean="0"/>
                        <a:t>Küçük tutarlı alacakların terkini</a:t>
                      </a:r>
                    </a:p>
                    <a:p>
                      <a:pPr marL="285750" marR="0" indent="-285750" algn="just" defTabSz="914400" rtl="0" eaLnBrk="1" fontAlgn="auto" latinLnBrk="0" hangingPunct="1">
                        <a:lnSpc>
                          <a:spcPct val="100000"/>
                        </a:lnSpc>
                        <a:spcBef>
                          <a:spcPts val="0"/>
                        </a:spcBef>
                        <a:spcAft>
                          <a:spcPts val="0"/>
                        </a:spcAft>
                        <a:buClrTx/>
                        <a:buSzTx/>
                        <a:buFontTx/>
                        <a:buChar char="-"/>
                        <a:tabLst/>
                        <a:defRPr/>
                      </a:pPr>
                      <a:r>
                        <a:rPr lang="tr-TR" dirty="0" smtClean="0"/>
                        <a:t>Çeşitli kurum alacakları </a:t>
                      </a:r>
                    </a:p>
                  </a:txBody>
                  <a:tcPr/>
                </a:tc>
              </a:tr>
            </a:tbl>
          </a:graphicData>
        </a:graphic>
      </p:graphicFrame>
    </p:spTree>
    <p:extLst>
      <p:ext uri="{BB962C8B-B14F-4D97-AF65-F5344CB8AC3E}">
        <p14:creationId xmlns:p14="http://schemas.microsoft.com/office/powerpoint/2010/main" val="1255108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defRPr/>
            </a:pPr>
            <a:fld id="{90D04707-9989-45BA-8F0C-16DF692746DD}" type="slidenum">
              <a:rPr lang="tr-TR" altLang="tr-TR" sz="1200" smtClean="0">
                <a:latin typeface="+mj-lt"/>
              </a:rPr>
              <a:pPr algn="r" eaLnBrk="1" hangingPunct="1">
                <a:defRPr/>
              </a:pPr>
              <a:t>30</a:t>
            </a:fld>
            <a:endParaRPr lang="tr-TR" altLang="tr-TR" sz="1200" smtClean="0">
              <a:latin typeface="+mj-lt"/>
            </a:endParaRPr>
          </a:p>
        </p:txBody>
      </p:sp>
      <p:graphicFrame>
        <p:nvGraphicFramePr>
          <p:cNvPr id="125957" name="Group 5"/>
          <p:cNvGraphicFramePr>
            <a:graphicFrameLocks noGrp="1"/>
          </p:cNvGraphicFramePr>
          <p:nvPr>
            <p:ph sz="half" idx="4294967295"/>
            <p:extLst>
              <p:ext uri="{D42A27DB-BD31-4B8C-83A1-F6EECF244321}">
                <p14:modId xmlns:p14="http://schemas.microsoft.com/office/powerpoint/2010/main" val="3115783266"/>
              </p:ext>
            </p:extLst>
          </p:nvPr>
        </p:nvGraphicFramePr>
        <p:xfrm>
          <a:off x="1016793" y="2198104"/>
          <a:ext cx="7126288" cy="2316840"/>
        </p:xfrm>
        <a:graphic>
          <a:graphicData uri="http://schemas.openxmlformats.org/drawingml/2006/table">
            <a:tbl>
              <a:tblPr/>
              <a:tblGrid>
                <a:gridCol w="2911379"/>
                <a:gridCol w="4214909"/>
              </a:tblGrid>
              <a:tr h="3353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n-lt"/>
                          <a:ea typeface="+mn-ea"/>
                          <a:cs typeface="+mn-cs"/>
                        </a:rPr>
                        <a:t>YIL</a:t>
                      </a:r>
                    </a:p>
                  </a:txBody>
                  <a:tcPr marL="91439" marR="91439"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smtClean="0">
                          <a:solidFill>
                            <a:schemeClr val="tx1"/>
                          </a:solidFill>
                          <a:latin typeface="+mn-lt"/>
                          <a:ea typeface="+mn-ea"/>
                          <a:cs typeface="+mn-cs"/>
                        </a:rPr>
                        <a:t>VERGİ ARTIRIM ORANI</a:t>
                      </a:r>
                    </a:p>
                  </a:txBody>
                  <a:tcPr marL="91439" marR="91439"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39630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smtClean="0">
                          <a:ln>
                            <a:noFill/>
                          </a:ln>
                          <a:solidFill>
                            <a:srgbClr val="FF0000"/>
                          </a:solidFill>
                          <a:effectLst/>
                          <a:latin typeface="+mn-lt"/>
                          <a:ea typeface="Calibri" pitchFamily="34" charset="0"/>
                          <a:cs typeface="Calibri" pitchFamily="34" charset="0"/>
                        </a:rPr>
                        <a:t>2013</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smtClean="0">
                          <a:solidFill>
                            <a:schemeClr val="tx1"/>
                          </a:solidFill>
                          <a:latin typeface="+mn-lt"/>
                          <a:ea typeface="+mn-ea"/>
                          <a:cs typeface="+mn-cs"/>
                        </a:rPr>
                        <a:t>% 6</a:t>
                      </a:r>
                    </a:p>
                  </a:txBody>
                  <a:tcPr marL="91439" marR="91439"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0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smtClean="0">
                          <a:ln>
                            <a:noFill/>
                          </a:ln>
                          <a:solidFill>
                            <a:srgbClr val="FF0000"/>
                          </a:solidFill>
                          <a:effectLst/>
                          <a:latin typeface="+mn-lt"/>
                          <a:ea typeface="Calibri" pitchFamily="34" charset="0"/>
                          <a:cs typeface="Calibri" pitchFamily="34" charset="0"/>
                        </a:rPr>
                        <a:t>2014</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smtClean="0">
                          <a:solidFill>
                            <a:schemeClr val="tx1"/>
                          </a:solidFill>
                          <a:latin typeface="+mn-lt"/>
                          <a:ea typeface="+mn-ea"/>
                          <a:cs typeface="+mn-cs"/>
                        </a:rPr>
                        <a:t>% 5</a:t>
                      </a:r>
                    </a:p>
                  </a:txBody>
                  <a:tcPr marL="91439" marR="91439"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0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smtClean="0">
                          <a:ln>
                            <a:noFill/>
                          </a:ln>
                          <a:solidFill>
                            <a:srgbClr val="FF0000"/>
                          </a:solidFill>
                          <a:effectLst/>
                          <a:latin typeface="+mn-lt"/>
                          <a:ea typeface="Calibri" pitchFamily="34" charset="0"/>
                          <a:cs typeface="Calibri" pitchFamily="34" charset="0"/>
                        </a:rPr>
                        <a:t>2015</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smtClean="0">
                          <a:solidFill>
                            <a:schemeClr val="tx1"/>
                          </a:solidFill>
                          <a:latin typeface="+mn-lt"/>
                          <a:ea typeface="+mn-ea"/>
                          <a:cs typeface="+mn-cs"/>
                        </a:rPr>
                        <a:t>% 4</a:t>
                      </a:r>
                    </a:p>
                  </a:txBody>
                  <a:tcPr marL="91439" marR="91439"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0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smtClean="0">
                          <a:ln>
                            <a:noFill/>
                          </a:ln>
                          <a:solidFill>
                            <a:srgbClr val="FF0000"/>
                          </a:solidFill>
                          <a:effectLst/>
                          <a:latin typeface="+mn-lt"/>
                          <a:ea typeface="Calibri" pitchFamily="34" charset="0"/>
                          <a:cs typeface="Calibri" pitchFamily="34" charset="0"/>
                        </a:rPr>
                        <a:t>2016</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smtClean="0">
                          <a:solidFill>
                            <a:schemeClr val="tx1"/>
                          </a:solidFill>
                          <a:latin typeface="+mn-lt"/>
                          <a:ea typeface="+mn-ea"/>
                          <a:cs typeface="+mn-cs"/>
                        </a:rPr>
                        <a:t>% 3</a:t>
                      </a:r>
                    </a:p>
                  </a:txBody>
                  <a:tcPr marL="91439" marR="91439"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0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smtClean="0">
                          <a:ln>
                            <a:noFill/>
                          </a:ln>
                          <a:solidFill>
                            <a:srgbClr val="FF0000"/>
                          </a:solidFill>
                          <a:effectLst/>
                          <a:latin typeface="+mn-lt"/>
                          <a:ea typeface="Calibri" pitchFamily="34" charset="0"/>
                          <a:cs typeface="Calibri" pitchFamily="34" charset="0"/>
                        </a:rPr>
                        <a:t>2017</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smtClean="0">
                          <a:solidFill>
                            <a:schemeClr val="tx1"/>
                          </a:solidFill>
                          <a:latin typeface="+mn-lt"/>
                          <a:ea typeface="+mn-ea"/>
                          <a:cs typeface="+mn-cs"/>
                        </a:rPr>
                        <a:t>% 2</a:t>
                      </a:r>
                    </a:p>
                  </a:txBody>
                  <a:tcPr marL="91439" marR="91439"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845" name="Rectangle 3"/>
          <p:cNvSpPr>
            <a:spLocks noChangeArrowheads="1"/>
          </p:cNvSpPr>
          <p:nvPr/>
        </p:nvSpPr>
        <p:spPr bwMode="auto">
          <a:xfrm>
            <a:off x="755576" y="4797152"/>
            <a:ext cx="741682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lvl="1" indent="-342900" algn="just">
              <a:buFont typeface="Wingdings" pitchFamily="2" charset="2"/>
              <a:buChar char="Ø"/>
              <a:defRPr/>
            </a:pPr>
            <a:r>
              <a:rPr lang="tr-TR" altLang="tr-TR" sz="2100" b="1" dirty="0"/>
              <a:t>İlgili</a:t>
            </a:r>
            <a:r>
              <a:rPr lang="tr-TR" altLang="tr-TR" sz="2100" dirty="0"/>
              <a:t> </a:t>
            </a:r>
            <a:r>
              <a:rPr lang="tr-TR" altLang="tr-TR" sz="2100" b="1" dirty="0"/>
              <a:t>yıllarda muhtasar beyanname vermemiş mükellefler, asgari işçi sayıları ve asgari ücret tutarlarına göre artırım yapabilecek. </a:t>
            </a:r>
          </a:p>
        </p:txBody>
      </p:sp>
      <p:sp>
        <p:nvSpPr>
          <p:cNvPr id="34846" name="Rectangle 26"/>
          <p:cNvSpPr>
            <a:spLocks noChangeArrowheads="1"/>
          </p:cNvSpPr>
          <p:nvPr/>
        </p:nvSpPr>
        <p:spPr bwMode="auto">
          <a:xfrm>
            <a:off x="323528" y="1217781"/>
            <a:ext cx="78488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800100" lvl="1" indent="-342900" algn="just">
              <a:buFont typeface="Wingdings" pitchFamily="2" charset="2"/>
              <a:buChar char="Ø"/>
              <a:defRPr/>
            </a:pPr>
            <a:r>
              <a:rPr lang="tr-TR" altLang="tr-TR" sz="2100" b="1" dirty="0"/>
              <a:t>Ücret ödemelerinin yıllık toplamı üzerinden, aşağıda belirtilen oranlarda stopaj artırımı yapılacak</a:t>
            </a:r>
            <a:r>
              <a:rPr lang="tr-TR" altLang="tr-TR" sz="2000" b="1" dirty="0"/>
              <a:t>.</a:t>
            </a:r>
          </a:p>
          <a:p>
            <a:pPr lvl="1" algn="just">
              <a:defRPr/>
            </a:pPr>
            <a:endParaRPr lang="tr-TR" altLang="tr-TR" sz="1800" b="1" dirty="0"/>
          </a:p>
        </p:txBody>
      </p:sp>
      <p:sp>
        <p:nvSpPr>
          <p:cNvPr id="2" name="Dikdörtgen 1"/>
          <p:cNvSpPr/>
          <p:nvPr/>
        </p:nvSpPr>
        <p:spPr>
          <a:xfrm>
            <a:off x="2267744" y="188640"/>
            <a:ext cx="6552728" cy="523220"/>
          </a:xfrm>
          <a:prstGeom prst="rect">
            <a:avLst/>
          </a:prstGeom>
        </p:spPr>
        <p:txBody>
          <a:bodyPr wrap="square">
            <a:spAutoFit/>
          </a:bodyPr>
          <a:lstStyle/>
          <a:p>
            <a:pPr marL="342900" lvl="0" indent="-342900" algn="ctr" eaLnBrk="0" fontAlgn="base" hangingPunct="0">
              <a:spcBef>
                <a:spcPct val="20000"/>
              </a:spcBef>
              <a:spcAft>
                <a:spcPct val="0"/>
              </a:spcAft>
              <a:buClr>
                <a:schemeClr val="bg2"/>
              </a:buClr>
              <a:buSzPct val="75000"/>
            </a:pPr>
            <a:r>
              <a:rPr lang="tr-TR" sz="2800" b="1" dirty="0">
                <a:solidFill>
                  <a:srgbClr val="FF0000"/>
                </a:solidFill>
              </a:rPr>
              <a:t>GELİR (STOPAJ) VERGİSİ ARTIRIM ORANI</a:t>
            </a:r>
          </a:p>
        </p:txBody>
      </p:sp>
    </p:spTree>
    <p:extLst>
      <p:ext uri="{BB962C8B-B14F-4D97-AF65-F5344CB8AC3E}">
        <p14:creationId xmlns:p14="http://schemas.microsoft.com/office/powerpoint/2010/main" val="1669738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defRPr/>
            </a:pPr>
            <a:fld id="{2A0B0350-2714-4179-9BCF-CECF5E21D7D5}" type="slidenum">
              <a:rPr lang="tr-TR" altLang="tr-TR" sz="1200" smtClean="0">
                <a:latin typeface="+mj-lt"/>
              </a:rPr>
              <a:pPr algn="r" eaLnBrk="1" hangingPunct="1">
                <a:defRPr/>
              </a:pPr>
              <a:t>31</a:t>
            </a:fld>
            <a:endParaRPr lang="tr-TR" altLang="tr-TR" sz="1200" dirty="0" smtClean="0">
              <a:latin typeface="+mj-lt"/>
            </a:endParaRPr>
          </a:p>
        </p:txBody>
      </p:sp>
      <p:sp>
        <p:nvSpPr>
          <p:cNvPr id="35843" name="Rectangle 2"/>
          <p:cNvSpPr>
            <a:spLocks noGrp="1" noChangeArrowheads="1"/>
          </p:cNvSpPr>
          <p:nvPr>
            <p:ph type="ctrTitle"/>
          </p:nvPr>
        </p:nvSpPr>
        <p:spPr>
          <a:xfrm>
            <a:off x="2267744" y="188640"/>
            <a:ext cx="6696744" cy="504056"/>
          </a:xfrm>
        </p:spPr>
        <p:txBody>
          <a:bodyPr>
            <a:noAutofit/>
          </a:bodyPr>
          <a:lstStyle/>
          <a:p>
            <a:pPr algn="ctr" eaLnBrk="1" hangingPunct="1">
              <a:defRPr/>
            </a:pPr>
            <a:r>
              <a:rPr lang="tr-TR" altLang="tr-TR" sz="2600" b="1" dirty="0" smtClean="0">
                <a:solidFill>
                  <a:srgbClr val="FF0000"/>
                </a:solidFill>
              </a:rPr>
              <a:t>SERBEST MESLEK ve KİRA STOPAJINDA ARTIRIM</a:t>
            </a:r>
          </a:p>
        </p:txBody>
      </p:sp>
      <p:graphicFrame>
        <p:nvGraphicFramePr>
          <p:cNvPr id="128004" name="Group 4"/>
          <p:cNvGraphicFramePr>
            <a:graphicFrameLocks noGrp="1"/>
          </p:cNvGraphicFramePr>
          <p:nvPr>
            <p:ph sz="half" idx="4294967295"/>
            <p:extLst>
              <p:ext uri="{D42A27DB-BD31-4B8C-83A1-F6EECF244321}">
                <p14:modId xmlns:p14="http://schemas.microsoft.com/office/powerpoint/2010/main" val="2924457309"/>
              </p:ext>
            </p:extLst>
          </p:nvPr>
        </p:nvGraphicFramePr>
        <p:xfrm>
          <a:off x="971599" y="2487227"/>
          <a:ext cx="7200801" cy="2814126"/>
        </p:xfrm>
        <a:graphic>
          <a:graphicData uri="http://schemas.openxmlformats.org/drawingml/2006/table">
            <a:tbl>
              <a:tblPr/>
              <a:tblGrid>
                <a:gridCol w="2967291"/>
                <a:gridCol w="4233510"/>
              </a:tblGrid>
              <a:tr h="443249">
                <a:tc gridSpan="2">
                  <a:txBody>
                    <a:bodyPr/>
                    <a:lstStyle/>
                    <a:p>
                      <a:pPr marL="342900" marR="0" lvl="0" indent="-34290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lang="tr-TR" sz="1800" b="1" kern="1200" dirty="0" smtClean="0">
                          <a:solidFill>
                            <a:schemeClr val="tx1"/>
                          </a:solidFill>
                          <a:latin typeface="+mn-lt"/>
                          <a:ea typeface="+mn-ea"/>
                          <a:cs typeface="+mn-cs"/>
                        </a:rPr>
                        <a:t>GELİR (STOPAJ) VERGİSİ ARTIRIM ORANI</a:t>
                      </a: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tr-TR"/>
                    </a:p>
                  </a:txBody>
                  <a:tcPr/>
                </a:tc>
              </a:tr>
              <a:tr h="42084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smtClean="0">
                          <a:solidFill>
                            <a:schemeClr val="tx1"/>
                          </a:solidFill>
                          <a:latin typeface="+mn-lt"/>
                          <a:ea typeface="+mn-ea"/>
                          <a:cs typeface="+mn-cs"/>
                        </a:rPr>
                        <a:t>YIL</a:t>
                      </a: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smtClean="0">
                          <a:solidFill>
                            <a:schemeClr val="tx1"/>
                          </a:solidFill>
                          <a:latin typeface="+mn-lt"/>
                          <a:ea typeface="+mn-ea"/>
                          <a:cs typeface="+mn-cs"/>
                        </a:rPr>
                        <a:t>VERGİ ARTIRIM ORANI</a:t>
                      </a: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3600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smtClean="0">
                          <a:ln>
                            <a:noFill/>
                          </a:ln>
                          <a:solidFill>
                            <a:srgbClr val="FF0000"/>
                          </a:solidFill>
                          <a:effectLst/>
                          <a:latin typeface="+mn-lt"/>
                          <a:ea typeface="Calibri" pitchFamily="34" charset="0"/>
                          <a:cs typeface="Calibri" pitchFamily="34" charset="0"/>
                        </a:rPr>
                        <a:t>2013</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smtClean="0">
                          <a:solidFill>
                            <a:schemeClr val="tx1"/>
                          </a:solidFill>
                          <a:latin typeface="+mn-lt"/>
                          <a:ea typeface="+mn-ea"/>
                          <a:cs typeface="+mn-cs"/>
                        </a:rPr>
                        <a:t>% 6</a:t>
                      </a: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37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smtClean="0">
                          <a:ln>
                            <a:noFill/>
                          </a:ln>
                          <a:solidFill>
                            <a:srgbClr val="FF0000"/>
                          </a:solidFill>
                          <a:effectLst/>
                          <a:latin typeface="+mn-lt"/>
                          <a:ea typeface="Calibri" pitchFamily="34" charset="0"/>
                          <a:cs typeface="Calibri" pitchFamily="34" charset="0"/>
                        </a:rPr>
                        <a:t>2014</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smtClean="0">
                          <a:solidFill>
                            <a:schemeClr val="tx1"/>
                          </a:solidFill>
                          <a:latin typeface="+mn-lt"/>
                          <a:ea typeface="+mn-ea"/>
                          <a:cs typeface="+mn-cs"/>
                        </a:rPr>
                        <a:t>% 5</a:t>
                      </a: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0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smtClean="0">
                          <a:ln>
                            <a:noFill/>
                          </a:ln>
                          <a:solidFill>
                            <a:srgbClr val="FF0000"/>
                          </a:solidFill>
                          <a:effectLst/>
                          <a:latin typeface="+mn-lt"/>
                          <a:ea typeface="Calibri" pitchFamily="34" charset="0"/>
                          <a:cs typeface="Calibri" pitchFamily="34" charset="0"/>
                        </a:rPr>
                        <a:t>2015</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smtClean="0">
                          <a:solidFill>
                            <a:schemeClr val="tx1"/>
                          </a:solidFill>
                          <a:latin typeface="+mn-lt"/>
                          <a:ea typeface="+mn-ea"/>
                          <a:cs typeface="+mn-cs"/>
                        </a:rPr>
                        <a:t>% 4</a:t>
                      </a: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37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smtClean="0">
                          <a:ln>
                            <a:noFill/>
                          </a:ln>
                          <a:solidFill>
                            <a:srgbClr val="FF0000"/>
                          </a:solidFill>
                          <a:effectLst/>
                          <a:latin typeface="+mn-lt"/>
                          <a:ea typeface="Calibri" pitchFamily="34" charset="0"/>
                          <a:cs typeface="Calibri" pitchFamily="34" charset="0"/>
                        </a:rPr>
                        <a:t>2016</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smtClean="0">
                          <a:solidFill>
                            <a:schemeClr val="tx1"/>
                          </a:solidFill>
                          <a:latin typeface="+mn-lt"/>
                          <a:ea typeface="+mn-ea"/>
                          <a:cs typeface="+mn-cs"/>
                        </a:rPr>
                        <a:t>% 3</a:t>
                      </a: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0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smtClean="0">
                          <a:ln>
                            <a:noFill/>
                          </a:ln>
                          <a:solidFill>
                            <a:srgbClr val="FF0000"/>
                          </a:solidFill>
                          <a:effectLst/>
                          <a:latin typeface="+mn-lt"/>
                          <a:ea typeface="Calibri" pitchFamily="34" charset="0"/>
                          <a:cs typeface="Calibri" pitchFamily="34" charset="0"/>
                        </a:rPr>
                        <a:t>2017</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smtClean="0">
                          <a:solidFill>
                            <a:schemeClr val="tx1"/>
                          </a:solidFill>
                          <a:latin typeface="+mn-lt"/>
                          <a:ea typeface="+mn-ea"/>
                          <a:cs typeface="+mn-cs"/>
                        </a:rPr>
                        <a:t>% 2</a:t>
                      </a: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869" name="Rectangle 26"/>
          <p:cNvSpPr>
            <a:spLocks noChangeArrowheads="1"/>
          </p:cNvSpPr>
          <p:nvPr/>
        </p:nvSpPr>
        <p:spPr bwMode="auto">
          <a:xfrm>
            <a:off x="107504" y="1268760"/>
            <a:ext cx="806489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800100" lvl="1" indent="-342900" algn="just">
              <a:buFont typeface="Wingdings" pitchFamily="2" charset="2"/>
              <a:buChar char="Ø"/>
              <a:defRPr/>
            </a:pPr>
            <a:r>
              <a:rPr lang="tr-TR" altLang="tr-TR" sz="2100" b="1" dirty="0"/>
              <a:t>Serbest meslek ve kira ödemelerine ilişkin gayrisafi tutarların yıllık toplamı üzerinden; aşağıda belirtilen oranlarda stopaj artırımı yapılabilecek.</a:t>
            </a:r>
          </a:p>
        </p:txBody>
      </p:sp>
    </p:spTree>
    <p:extLst>
      <p:ext uri="{BB962C8B-B14F-4D97-AF65-F5344CB8AC3E}">
        <p14:creationId xmlns:p14="http://schemas.microsoft.com/office/powerpoint/2010/main" val="2824542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48F10016-BBDD-4BB0-9E10-CA1224C439C0}" type="slidenum">
              <a:rPr lang="tr-TR" altLang="tr-TR" sz="1200">
                <a:latin typeface="Arial Black" pitchFamily="34" charset="0"/>
              </a:rPr>
              <a:pPr algn="r" eaLnBrk="1" hangingPunct="1"/>
              <a:t>32</a:t>
            </a:fld>
            <a:endParaRPr lang="tr-TR" altLang="tr-TR" sz="1200">
              <a:latin typeface="Arial Black" pitchFamily="34" charset="0"/>
            </a:endParaRPr>
          </a:p>
        </p:txBody>
      </p:sp>
      <p:sp>
        <p:nvSpPr>
          <p:cNvPr id="36867" name="Rectangle 2"/>
          <p:cNvSpPr>
            <a:spLocks noGrp="1" noChangeArrowheads="1"/>
          </p:cNvSpPr>
          <p:nvPr>
            <p:ph type="ctrTitle"/>
          </p:nvPr>
        </p:nvSpPr>
        <p:spPr>
          <a:xfrm>
            <a:off x="2267744" y="116632"/>
            <a:ext cx="6766520" cy="794519"/>
          </a:xfrm>
        </p:spPr>
        <p:txBody>
          <a:bodyPr>
            <a:noAutofit/>
          </a:bodyPr>
          <a:lstStyle/>
          <a:p>
            <a:pPr algn="ctr" eaLnBrk="1" hangingPunct="1">
              <a:defRPr/>
            </a:pPr>
            <a:r>
              <a:rPr lang="tr-TR" altLang="tr-TR" sz="2600" b="1" dirty="0" smtClean="0">
                <a:solidFill>
                  <a:srgbClr val="FF0000"/>
                </a:solidFill>
              </a:rPr>
              <a:t>YILLARA SARİ İNŞAAT İŞLERİ </a:t>
            </a:r>
            <a:br>
              <a:rPr lang="tr-TR" altLang="tr-TR" sz="2600" b="1" dirty="0" smtClean="0">
                <a:solidFill>
                  <a:srgbClr val="FF0000"/>
                </a:solidFill>
              </a:rPr>
            </a:br>
            <a:r>
              <a:rPr lang="tr-TR" altLang="tr-TR" sz="2600" b="1" dirty="0" smtClean="0">
                <a:solidFill>
                  <a:srgbClr val="FF0000"/>
                </a:solidFill>
              </a:rPr>
              <a:t>STOPAJINDA ARTIRIM</a:t>
            </a:r>
          </a:p>
        </p:txBody>
      </p:sp>
      <p:sp>
        <p:nvSpPr>
          <p:cNvPr id="21508" name="Rectangle 3"/>
          <p:cNvSpPr>
            <a:spLocks noGrp="1" noChangeArrowheads="1"/>
          </p:cNvSpPr>
          <p:nvPr>
            <p:ph type="subTitle" idx="1"/>
          </p:nvPr>
        </p:nvSpPr>
        <p:spPr>
          <a:xfrm>
            <a:off x="539552" y="764704"/>
            <a:ext cx="8064896" cy="4226024"/>
          </a:xfrm>
        </p:spPr>
        <p:txBody>
          <a:bodyPr>
            <a:normAutofit/>
          </a:bodyPr>
          <a:lstStyle/>
          <a:p>
            <a:pPr marL="0" indent="0" eaLnBrk="1" fontAlgn="auto" hangingPunct="1">
              <a:spcAft>
                <a:spcPts val="0"/>
              </a:spcAft>
              <a:buClr>
                <a:schemeClr val="accent3"/>
              </a:buClr>
              <a:buFont typeface="Wingdings" pitchFamily="2" charset="2"/>
              <a:buNone/>
              <a:defRPr/>
            </a:pPr>
            <a:endParaRPr lang="tr-TR" altLang="tr-TR" sz="2200" b="1" dirty="0" smtClean="0">
              <a:solidFill>
                <a:schemeClr val="accent4"/>
              </a:solidFill>
            </a:endParaRPr>
          </a:p>
          <a:p>
            <a:pPr marL="292100" lvl="1" indent="0" eaLnBrk="1" fontAlgn="auto" hangingPunct="1">
              <a:spcAft>
                <a:spcPts val="0"/>
              </a:spcAft>
              <a:buClr>
                <a:schemeClr val="accent3"/>
              </a:buClr>
              <a:buFont typeface="Wingdings" pitchFamily="2" charset="2"/>
              <a:buNone/>
              <a:defRPr/>
            </a:pPr>
            <a:r>
              <a:rPr lang="tr-TR" altLang="tr-TR" sz="2400" b="1" dirty="0" smtClean="0">
                <a:solidFill>
                  <a:srgbClr val="C00000"/>
                </a:solidFill>
              </a:rPr>
              <a:t>Yıllara sari inşaat ve onarım işlerine ilişkin ödemeler</a:t>
            </a:r>
          </a:p>
          <a:p>
            <a:pPr marL="0" indent="0" eaLnBrk="1" fontAlgn="auto" hangingPunct="1">
              <a:spcAft>
                <a:spcPts val="0"/>
              </a:spcAft>
              <a:buClr>
                <a:schemeClr val="accent3"/>
              </a:buClr>
              <a:buFont typeface="Wingdings" pitchFamily="2" charset="2"/>
              <a:buNone/>
              <a:defRPr/>
            </a:pPr>
            <a:r>
              <a:rPr lang="tr-TR" altLang="tr-TR" sz="2400" b="1" dirty="0" smtClean="0"/>
              <a:t>	</a:t>
            </a:r>
          </a:p>
          <a:p>
            <a:pPr marL="452628" indent="-342900" algn="just" eaLnBrk="1" fontAlgn="auto" hangingPunct="1">
              <a:spcAft>
                <a:spcPts val="0"/>
              </a:spcAft>
              <a:buFont typeface="Wingdings" pitchFamily="2" charset="2"/>
              <a:buChar char="Ø"/>
              <a:defRPr/>
            </a:pPr>
            <a:r>
              <a:rPr lang="tr-TR" altLang="tr-TR" sz="2200" b="1" dirty="0" smtClean="0">
                <a:solidFill>
                  <a:srgbClr val="0070C0"/>
                </a:solidFill>
              </a:rPr>
              <a:t>Birden fazla </a:t>
            </a:r>
            <a:r>
              <a:rPr lang="tr-TR" altLang="tr-TR" sz="2200" b="1" dirty="0">
                <a:solidFill>
                  <a:srgbClr val="0070C0"/>
                </a:solidFill>
              </a:rPr>
              <a:t>takvim</a:t>
            </a:r>
            <a:r>
              <a:rPr lang="tr-TR" altLang="tr-TR" sz="2200" b="1" dirty="0" smtClean="0">
                <a:solidFill>
                  <a:srgbClr val="0070C0"/>
                </a:solidFill>
              </a:rPr>
              <a:t> yılına yaygın inşaat ve onarım işleri ile uğraşanlara bu işleri ile ilgili olarak yapılan hak ediş ödemelerinden % 1 oranında artırım yapılacak.</a:t>
            </a:r>
          </a:p>
          <a:p>
            <a:pPr marL="109728" indent="0" algn="just" eaLnBrk="1" fontAlgn="auto" hangingPunct="1">
              <a:spcAft>
                <a:spcPts val="0"/>
              </a:spcAft>
              <a:buClr>
                <a:schemeClr val="accent3"/>
              </a:buClr>
              <a:buFont typeface="Georgia" pitchFamily="18" charset="0"/>
              <a:buNone/>
              <a:defRPr/>
            </a:pPr>
            <a:endParaRPr lang="tr-TR" altLang="tr-TR" sz="2200" b="1" dirty="0" smtClean="0">
              <a:solidFill>
                <a:schemeClr val="tx1"/>
              </a:solidFill>
            </a:endParaRPr>
          </a:p>
          <a:p>
            <a:pPr marL="452628" indent="-342900" algn="just" eaLnBrk="1" fontAlgn="auto" hangingPunct="1">
              <a:spcAft>
                <a:spcPts val="0"/>
              </a:spcAft>
              <a:buFont typeface="Wingdings" pitchFamily="2" charset="2"/>
              <a:buChar char="Ø"/>
              <a:defRPr/>
            </a:pPr>
            <a:r>
              <a:rPr lang="tr-TR" altLang="tr-TR" sz="2200" b="1" dirty="0" smtClean="0">
                <a:solidFill>
                  <a:srgbClr val="FF0000"/>
                </a:solidFill>
              </a:rPr>
              <a:t>2013 ila 2017 </a:t>
            </a:r>
            <a:r>
              <a:rPr lang="tr-TR" altLang="tr-TR" sz="2200" b="1" dirty="0" smtClean="0">
                <a:solidFill>
                  <a:schemeClr val="tx1"/>
                </a:solidFill>
              </a:rPr>
              <a:t>yılları için </a:t>
            </a:r>
            <a:r>
              <a:rPr lang="tr-TR" altLang="tr-TR" sz="2200" b="1" dirty="0" smtClean="0">
                <a:solidFill>
                  <a:srgbClr val="FF0000"/>
                </a:solidFill>
              </a:rPr>
              <a:t>artırım oranı</a:t>
            </a:r>
            <a:r>
              <a:rPr lang="tr-TR" altLang="tr-TR" sz="2200" b="1" dirty="0" smtClean="0">
                <a:solidFill>
                  <a:schemeClr val="tx1"/>
                </a:solidFill>
              </a:rPr>
              <a:t> aynı belirlendi.</a:t>
            </a:r>
            <a:endParaRPr lang="tr-TR" altLang="tr-TR" sz="2200" b="1" dirty="0">
              <a:solidFill>
                <a:schemeClr val="tx1"/>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3933056"/>
            <a:ext cx="5821081" cy="1811288"/>
          </a:xfrm>
          <a:prstGeom prst="rect">
            <a:avLst/>
          </a:prstGeom>
        </p:spPr>
      </p:pic>
    </p:spTree>
    <p:extLst>
      <p:ext uri="{BB962C8B-B14F-4D97-AF65-F5344CB8AC3E}">
        <p14:creationId xmlns:p14="http://schemas.microsoft.com/office/powerpoint/2010/main" val="2122278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267744" y="188641"/>
            <a:ext cx="6876256" cy="576064"/>
          </a:xfrm>
        </p:spPr>
        <p:txBody>
          <a:bodyPr>
            <a:noAutofit/>
          </a:bodyPr>
          <a:lstStyle/>
          <a:p>
            <a:pPr algn="ctr" eaLnBrk="1" fontAlgn="auto" hangingPunct="1">
              <a:spcAft>
                <a:spcPts val="0"/>
              </a:spcAft>
              <a:defRPr/>
            </a:pPr>
            <a:r>
              <a:rPr lang="tr-TR" altLang="tr-TR" sz="2400" b="1" dirty="0" smtClean="0">
                <a:solidFill>
                  <a:srgbClr val="FF0000"/>
                </a:solidFill>
              </a:rPr>
              <a:t>VERGİDEN MUAF ESNAFA YAPILAN ÖDEMELERDE STOPAJ ARTIRIMI</a:t>
            </a:r>
          </a:p>
        </p:txBody>
      </p:sp>
      <p:sp>
        <p:nvSpPr>
          <p:cNvPr id="37891" name="Rectangle 3"/>
          <p:cNvSpPr>
            <a:spLocks noGrp="1" noChangeArrowheads="1"/>
          </p:cNvSpPr>
          <p:nvPr>
            <p:ph type="subTitle" idx="1"/>
          </p:nvPr>
        </p:nvSpPr>
        <p:spPr>
          <a:xfrm>
            <a:off x="683568" y="4941168"/>
            <a:ext cx="7704856" cy="792088"/>
          </a:xfrm>
        </p:spPr>
        <p:txBody>
          <a:bodyPr>
            <a:noAutofit/>
          </a:bodyPr>
          <a:lstStyle/>
          <a:p>
            <a:pPr marL="371475" indent="-285750" algn="just" eaLnBrk="1" hangingPunct="1">
              <a:lnSpc>
                <a:spcPct val="80000"/>
              </a:lnSpc>
              <a:buFont typeface="Wingdings" pitchFamily="2" charset="2"/>
              <a:buChar char="Ø"/>
            </a:pPr>
            <a:r>
              <a:rPr lang="tr-TR" altLang="tr-TR" sz="2000" b="1" dirty="0" smtClean="0">
                <a:solidFill>
                  <a:schemeClr val="tx1"/>
                </a:solidFill>
              </a:rPr>
              <a:t>Esnaf muaflığı kapsamında bulunanlara yapılan ödemeler üzerinden, ilgili yıllarda geçerli olan </a:t>
            </a:r>
            <a:r>
              <a:rPr lang="tr-TR" altLang="tr-TR" sz="2000" b="1" dirty="0" err="1" smtClean="0">
                <a:solidFill>
                  <a:schemeClr val="tx1"/>
                </a:solidFill>
              </a:rPr>
              <a:t>tevkifat</a:t>
            </a:r>
            <a:r>
              <a:rPr lang="tr-TR" altLang="tr-TR" sz="2000" b="1" dirty="0" smtClean="0">
                <a:solidFill>
                  <a:schemeClr val="tx1"/>
                </a:solidFill>
              </a:rPr>
              <a:t> oranının </a:t>
            </a:r>
            <a:r>
              <a:rPr lang="tr-TR" altLang="tr-TR" sz="2000" b="1" dirty="0" smtClean="0">
                <a:solidFill>
                  <a:srgbClr val="FF0000"/>
                </a:solidFill>
              </a:rPr>
              <a:t>1/4’ü oranında artırım</a:t>
            </a:r>
            <a:r>
              <a:rPr lang="tr-TR" altLang="tr-TR" sz="2000" b="1" dirty="0" smtClean="0">
                <a:solidFill>
                  <a:schemeClr val="tx1"/>
                </a:solidFill>
              </a:rPr>
              <a:t> yapılacak.</a:t>
            </a:r>
          </a:p>
        </p:txBody>
      </p:sp>
      <p:graphicFrame>
        <p:nvGraphicFramePr>
          <p:cNvPr id="130052" name="Group 4"/>
          <p:cNvGraphicFramePr>
            <a:graphicFrameLocks noGrp="1"/>
          </p:cNvGraphicFramePr>
          <p:nvPr>
            <p:ph sz="half" idx="4294967295"/>
            <p:extLst>
              <p:ext uri="{D42A27DB-BD31-4B8C-83A1-F6EECF244321}">
                <p14:modId xmlns:p14="http://schemas.microsoft.com/office/powerpoint/2010/main" val="1311315951"/>
              </p:ext>
            </p:extLst>
          </p:nvPr>
        </p:nvGraphicFramePr>
        <p:xfrm>
          <a:off x="755576" y="1559010"/>
          <a:ext cx="7920881" cy="2950150"/>
        </p:xfrm>
        <a:graphic>
          <a:graphicData uri="http://schemas.openxmlformats.org/drawingml/2006/table">
            <a:tbl>
              <a:tblPr/>
              <a:tblGrid>
                <a:gridCol w="1119964"/>
                <a:gridCol w="2400428"/>
                <a:gridCol w="2321060"/>
                <a:gridCol w="2079429"/>
              </a:tblGrid>
              <a:tr h="1080120">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600" b="1" kern="1200" dirty="0" smtClean="0">
                          <a:solidFill>
                            <a:schemeClr val="tx1"/>
                          </a:solidFill>
                          <a:latin typeface="+mn-lt"/>
                          <a:ea typeface="+mn-ea"/>
                          <a:cs typeface="+mn-cs"/>
                        </a:rPr>
                        <a:t>Yıllar</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400" b="1" kern="1200" dirty="0" smtClean="0">
                          <a:solidFill>
                            <a:schemeClr val="tx1"/>
                          </a:solidFill>
                          <a:latin typeface="+mn-lt"/>
                          <a:ea typeface="+mn-ea"/>
                          <a:cs typeface="+mn-cs"/>
                        </a:rPr>
                        <a:t>İmalata ilişkin hizmet bedeli, hurda alımlarına ilişkin ödemeler</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400" b="1" kern="1200" dirty="0" smtClean="0">
                          <a:solidFill>
                            <a:schemeClr val="tx1"/>
                          </a:solidFill>
                          <a:latin typeface="+mn-lt"/>
                          <a:ea typeface="+mn-ea"/>
                          <a:cs typeface="+mn-cs"/>
                        </a:rPr>
                        <a:t> </a:t>
                      </a:r>
                      <a:r>
                        <a:rPr kumimoji="0" lang="tr-TR" altLang="tr-TR" sz="1400" b="1" kern="1200" dirty="0" smtClean="0">
                          <a:solidFill>
                            <a:srgbClr val="C00000"/>
                          </a:solidFill>
                          <a:latin typeface="+mn-lt"/>
                          <a:ea typeface="+mn-ea"/>
                          <a:cs typeface="+mn-cs"/>
                        </a:rPr>
                        <a:t>GVK 94/13-(a) ve (b)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400" b="1" kern="1200" dirty="0" smtClean="0">
                          <a:solidFill>
                            <a:schemeClr val="tx1"/>
                          </a:solidFill>
                          <a:latin typeface="+mn-lt"/>
                          <a:ea typeface="+mn-ea"/>
                          <a:cs typeface="+mn-cs"/>
                        </a:rPr>
                        <a:t>Diğer mal alımlarına ilişkin ödemeler</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400" b="1" kern="1200" dirty="0" smtClean="0">
                          <a:solidFill>
                            <a:srgbClr val="C00000"/>
                          </a:solidFill>
                          <a:latin typeface="+mn-lt"/>
                          <a:ea typeface="+mn-ea"/>
                          <a:cs typeface="+mn-cs"/>
                        </a:rPr>
                        <a:t>GVK 94/13-(c)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400" b="1" kern="1200" dirty="0" smtClean="0">
                          <a:solidFill>
                            <a:schemeClr val="tx1"/>
                          </a:solidFill>
                          <a:latin typeface="+mn-lt"/>
                          <a:ea typeface="+mn-ea"/>
                          <a:cs typeface="+mn-cs"/>
                        </a:rPr>
                        <a:t>Diğer hizmet alımlarına ilişkin yapılan ödemeler </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400" b="1" kern="1200" dirty="0" smtClean="0">
                          <a:solidFill>
                            <a:srgbClr val="C00000"/>
                          </a:solidFill>
                          <a:latin typeface="+mn-lt"/>
                          <a:ea typeface="+mn-ea"/>
                          <a:cs typeface="+mn-cs"/>
                        </a:rPr>
                        <a:t>GVK 94/13-(d)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06998">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rgbClr val="FF0000"/>
                          </a:solidFill>
                          <a:latin typeface="+mn-lt"/>
                          <a:ea typeface="+mn-ea"/>
                          <a:cs typeface="+mn-cs"/>
                        </a:rPr>
                        <a:t>2013</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chemeClr val="tx1"/>
                          </a:solidFill>
                          <a:latin typeface="+mn-lt"/>
                          <a:ea typeface="+mn-ea"/>
                          <a:cs typeface="+mn-cs"/>
                        </a:rPr>
                        <a:t>% 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chemeClr val="tx1"/>
                          </a:solidFill>
                          <a:latin typeface="+mn-lt"/>
                          <a:ea typeface="+mn-ea"/>
                          <a:cs typeface="+mn-cs"/>
                        </a:rPr>
                        <a:t>% 1,25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chemeClr val="tx1"/>
                          </a:solidFill>
                          <a:latin typeface="+mn-lt"/>
                          <a:ea typeface="+mn-ea"/>
                          <a:cs typeface="+mn-cs"/>
                        </a:rPr>
                        <a:t>% 2,5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40">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rgbClr val="FF0000"/>
                          </a:solidFill>
                          <a:latin typeface="+mn-lt"/>
                          <a:ea typeface="+mn-ea"/>
                          <a:cs typeface="+mn-cs"/>
                        </a:rPr>
                        <a:t>2014</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chemeClr val="tx1"/>
                          </a:solidFill>
                          <a:latin typeface="+mn-lt"/>
                          <a:ea typeface="+mn-ea"/>
                          <a:cs typeface="+mn-cs"/>
                        </a:rPr>
                        <a:t>% 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chemeClr val="tx1"/>
                          </a:solidFill>
                          <a:latin typeface="+mn-lt"/>
                          <a:ea typeface="+mn-ea"/>
                          <a:cs typeface="+mn-cs"/>
                        </a:rPr>
                        <a:t>% 1,25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chemeClr val="tx1"/>
                          </a:solidFill>
                          <a:latin typeface="+mn-lt"/>
                          <a:ea typeface="+mn-ea"/>
                          <a:cs typeface="+mn-cs"/>
                        </a:rPr>
                        <a:t>% 2,5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54332">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rgbClr val="FF0000"/>
                          </a:solidFill>
                          <a:latin typeface="+mn-lt"/>
                          <a:ea typeface="+mn-ea"/>
                          <a:cs typeface="+mn-cs"/>
                        </a:rPr>
                        <a:t>2015</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chemeClr val="tx1"/>
                          </a:solidFill>
                          <a:latin typeface="+mn-lt"/>
                          <a:ea typeface="+mn-ea"/>
                          <a:cs typeface="+mn-cs"/>
                        </a:rPr>
                        <a:t>% 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chemeClr val="tx1"/>
                          </a:solidFill>
                          <a:latin typeface="+mn-lt"/>
                          <a:ea typeface="+mn-ea"/>
                          <a:cs typeface="+mn-cs"/>
                        </a:rPr>
                        <a:t>% 1,25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chemeClr val="tx1"/>
                          </a:solidFill>
                          <a:latin typeface="+mn-lt"/>
                          <a:ea typeface="+mn-ea"/>
                          <a:cs typeface="+mn-cs"/>
                        </a:rPr>
                        <a:t>% 2,5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624">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rgbClr val="FF0000"/>
                          </a:solidFill>
                          <a:latin typeface="+mn-lt"/>
                          <a:ea typeface="+mn-ea"/>
                          <a:cs typeface="+mn-cs"/>
                        </a:rPr>
                        <a:t>2016</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chemeClr val="tx1"/>
                          </a:solidFill>
                          <a:latin typeface="+mn-lt"/>
                          <a:ea typeface="+mn-ea"/>
                          <a:cs typeface="+mn-cs"/>
                        </a:rPr>
                        <a:t>% 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chemeClr val="tx1"/>
                          </a:solidFill>
                          <a:latin typeface="+mn-lt"/>
                          <a:ea typeface="+mn-ea"/>
                          <a:cs typeface="+mn-cs"/>
                        </a:rPr>
                        <a:t>% 1,25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chemeClr val="tx1"/>
                          </a:solidFill>
                          <a:latin typeface="+mn-lt"/>
                          <a:ea typeface="+mn-ea"/>
                          <a:cs typeface="+mn-cs"/>
                        </a:rPr>
                        <a:t>% 2,5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342916">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rgbClr val="FF0000"/>
                          </a:solidFill>
                          <a:latin typeface="+mn-lt"/>
                          <a:ea typeface="+mn-ea"/>
                          <a:cs typeface="+mn-cs"/>
                        </a:rPr>
                        <a:t>2017</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chemeClr val="tx1"/>
                          </a:solidFill>
                          <a:latin typeface="+mn-lt"/>
                          <a:ea typeface="+mn-ea"/>
                          <a:cs typeface="+mn-cs"/>
                        </a:rPr>
                        <a:t>% 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chemeClr val="tx1"/>
                          </a:solidFill>
                          <a:latin typeface="+mn-lt"/>
                          <a:ea typeface="+mn-ea"/>
                          <a:cs typeface="+mn-cs"/>
                        </a:rPr>
                        <a:t>% 1,25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smtClean="0">
                          <a:solidFill>
                            <a:schemeClr val="tx1"/>
                          </a:solidFill>
                          <a:latin typeface="+mn-lt"/>
                          <a:ea typeface="+mn-ea"/>
                          <a:cs typeface="+mn-cs"/>
                        </a:rPr>
                        <a:t>% 2,5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89012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2267744" y="44624"/>
            <a:ext cx="6768752" cy="864096"/>
          </a:xfrm>
        </p:spPr>
        <p:txBody>
          <a:bodyPr>
            <a:normAutofit/>
          </a:bodyPr>
          <a:lstStyle/>
          <a:p>
            <a:pPr algn="ctr" eaLnBrk="1" hangingPunct="1">
              <a:defRPr/>
            </a:pPr>
            <a:r>
              <a:rPr lang="tr-TR" altLang="tr-TR" sz="2200" b="1" dirty="0" smtClean="0">
                <a:solidFill>
                  <a:srgbClr val="FF0000"/>
                </a:solidFill>
              </a:rPr>
              <a:t>ZİRAİ MAHSUL VE HİZMETLER İÇİN ÇİFTÇİLERE YAPILAN</a:t>
            </a:r>
            <a:br>
              <a:rPr lang="tr-TR" altLang="tr-TR" sz="2200" b="1" dirty="0" smtClean="0">
                <a:solidFill>
                  <a:srgbClr val="FF0000"/>
                </a:solidFill>
              </a:rPr>
            </a:br>
            <a:r>
              <a:rPr lang="tr-TR" altLang="tr-TR" sz="2200" b="1" dirty="0" smtClean="0">
                <a:solidFill>
                  <a:srgbClr val="FF0000"/>
                </a:solidFill>
              </a:rPr>
              <a:t>ÖDEMELERDE STOPAJ ARTIRIMI</a:t>
            </a:r>
          </a:p>
        </p:txBody>
      </p:sp>
      <p:sp>
        <p:nvSpPr>
          <p:cNvPr id="38915" name="Rectangle 3"/>
          <p:cNvSpPr>
            <a:spLocks noGrp="1" noChangeArrowheads="1"/>
          </p:cNvSpPr>
          <p:nvPr>
            <p:ph type="subTitle" idx="1"/>
          </p:nvPr>
        </p:nvSpPr>
        <p:spPr>
          <a:xfrm>
            <a:off x="467544" y="5013176"/>
            <a:ext cx="8064896" cy="720080"/>
          </a:xfrm>
        </p:spPr>
        <p:txBody>
          <a:bodyPr>
            <a:noAutofit/>
          </a:bodyPr>
          <a:lstStyle/>
          <a:p>
            <a:pPr marL="371475" indent="-285750" algn="just" eaLnBrk="1" hangingPunct="1">
              <a:lnSpc>
                <a:spcPct val="80000"/>
              </a:lnSpc>
              <a:buFont typeface="Wingdings" pitchFamily="2" charset="2"/>
              <a:buChar char="Ø"/>
            </a:pPr>
            <a:endParaRPr lang="tr-TR" altLang="tr-TR" sz="2000" b="1" dirty="0" smtClean="0">
              <a:solidFill>
                <a:schemeClr val="tx1"/>
              </a:solidFill>
            </a:endParaRPr>
          </a:p>
          <a:p>
            <a:pPr marL="371475" indent="-285750" algn="just" eaLnBrk="1" hangingPunct="1">
              <a:lnSpc>
                <a:spcPct val="80000"/>
              </a:lnSpc>
              <a:buFont typeface="Wingdings" pitchFamily="2" charset="2"/>
              <a:buChar char="Ø"/>
            </a:pPr>
            <a:r>
              <a:rPr lang="tr-TR" altLang="tr-TR" sz="2000" b="1" dirty="0" smtClean="0">
                <a:solidFill>
                  <a:schemeClr val="tx1"/>
                </a:solidFill>
              </a:rPr>
              <a:t>Zirai mahsul ve hizmetler için çiftçilere yapılan ödemeler üzerinden ilgili yıllarda geçerli olan </a:t>
            </a:r>
            <a:r>
              <a:rPr lang="tr-TR" altLang="tr-TR" sz="2000" b="1" dirty="0" err="1" smtClean="0">
                <a:solidFill>
                  <a:schemeClr val="tx1"/>
                </a:solidFill>
              </a:rPr>
              <a:t>tevkifat</a:t>
            </a:r>
            <a:r>
              <a:rPr lang="tr-TR" altLang="tr-TR" sz="2000" b="1" dirty="0" smtClean="0">
                <a:solidFill>
                  <a:schemeClr val="tx1"/>
                </a:solidFill>
              </a:rPr>
              <a:t> oranının </a:t>
            </a:r>
            <a:r>
              <a:rPr lang="tr-TR" altLang="tr-TR" sz="2000" b="1" dirty="0" smtClean="0">
                <a:solidFill>
                  <a:srgbClr val="FF0000"/>
                </a:solidFill>
              </a:rPr>
              <a:t>1/4’ü oranında artırım</a:t>
            </a:r>
            <a:r>
              <a:rPr lang="tr-TR" altLang="tr-TR" sz="2000" b="1" dirty="0" smtClean="0">
                <a:solidFill>
                  <a:schemeClr val="tx1"/>
                </a:solidFill>
              </a:rPr>
              <a:t> yapılacak.</a:t>
            </a:r>
          </a:p>
        </p:txBody>
      </p:sp>
      <p:graphicFrame>
        <p:nvGraphicFramePr>
          <p:cNvPr id="132100" name="Group 4"/>
          <p:cNvGraphicFramePr>
            <a:graphicFrameLocks noGrp="1"/>
          </p:cNvGraphicFramePr>
          <p:nvPr>
            <p:ph sz="half" idx="4294967295"/>
            <p:extLst>
              <p:ext uri="{D42A27DB-BD31-4B8C-83A1-F6EECF244321}">
                <p14:modId xmlns:p14="http://schemas.microsoft.com/office/powerpoint/2010/main" val="3205858440"/>
              </p:ext>
            </p:extLst>
          </p:nvPr>
        </p:nvGraphicFramePr>
        <p:xfrm>
          <a:off x="612973" y="1581842"/>
          <a:ext cx="7847459" cy="3506790"/>
        </p:xfrm>
        <a:graphic>
          <a:graphicData uri="http://schemas.openxmlformats.org/drawingml/2006/table">
            <a:tbl>
              <a:tblPr/>
              <a:tblGrid>
                <a:gridCol w="862683"/>
                <a:gridCol w="1323750"/>
                <a:gridCol w="2185506"/>
                <a:gridCol w="1737760"/>
                <a:gridCol w="1737760"/>
              </a:tblGrid>
              <a:tr h="1008112">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tr-TR" altLang="tr-TR" sz="1400" b="1" i="0" u="none" strike="noStrike" cap="none" normalizeH="0" baseline="0" dirty="0" smtClean="0">
                        <a:ln>
                          <a:noFill/>
                        </a:ln>
                        <a:solidFill>
                          <a:schemeClr val="tx1"/>
                        </a:solidFill>
                        <a:effectLst/>
                        <a:latin typeface="+mn-lt"/>
                        <a:ea typeface="Calibri" pitchFamily="34" charset="0"/>
                        <a:cs typeface="Calibri" pitchFamily="34" charset="0"/>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tr-TR" altLang="tr-TR" sz="1400" b="1" i="0" u="none" strike="noStrike" cap="none" normalizeH="0" baseline="0" dirty="0" smtClean="0">
                        <a:ln>
                          <a:noFill/>
                        </a:ln>
                        <a:solidFill>
                          <a:schemeClr val="tx1"/>
                        </a:solidFill>
                        <a:effectLst/>
                        <a:latin typeface="+mn-lt"/>
                        <a:ea typeface="Calibri" pitchFamily="34" charset="0"/>
                        <a:cs typeface="Calibri" pitchFamily="34" charset="0"/>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400" b="1" i="0" u="none" strike="noStrike" cap="none" normalizeH="0" baseline="0" dirty="0" smtClean="0">
                          <a:ln>
                            <a:noFill/>
                          </a:ln>
                          <a:solidFill>
                            <a:schemeClr val="tx1"/>
                          </a:solidFill>
                          <a:effectLst/>
                          <a:latin typeface="+mn-lt"/>
                          <a:ea typeface="Calibri" pitchFamily="34" charset="0"/>
                          <a:cs typeface="Calibri" pitchFamily="34" charset="0"/>
                        </a:rPr>
                        <a:t>Yıllar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400" b="1" i="0" u="sng" strike="noStrike" cap="none" normalizeH="0" baseline="0" dirty="0" smtClean="0">
                          <a:ln>
                            <a:noFill/>
                          </a:ln>
                          <a:solidFill>
                            <a:srgbClr val="C00000"/>
                          </a:solidFill>
                          <a:effectLst/>
                          <a:latin typeface="+mn-lt"/>
                          <a:ea typeface="Calibri" pitchFamily="34" charset="0"/>
                          <a:cs typeface="Calibri" pitchFamily="34" charset="0"/>
                        </a:rPr>
                        <a:t>Borsaya tescilli hayvan </a:t>
                      </a:r>
                      <a:r>
                        <a:rPr kumimoji="0" lang="tr-TR" altLang="tr-TR" sz="1400" b="1" i="0" u="none" strike="noStrike" cap="none" normalizeH="0" baseline="0" dirty="0" smtClean="0">
                          <a:ln>
                            <a:noFill/>
                          </a:ln>
                          <a:solidFill>
                            <a:schemeClr val="tx1"/>
                          </a:solidFill>
                          <a:effectLst/>
                          <a:latin typeface="+mn-lt"/>
                          <a:ea typeface="Calibri" pitchFamily="34" charset="0"/>
                          <a:cs typeface="Calibri" pitchFamily="34" charset="0"/>
                        </a:rPr>
                        <a:t>alımına ilişkin yapılan ödemeler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400" b="1" i="0" u="sng" strike="noStrike" cap="none" normalizeH="0" baseline="0" dirty="0" smtClean="0">
                          <a:ln>
                            <a:noFill/>
                          </a:ln>
                          <a:solidFill>
                            <a:srgbClr val="C00000"/>
                          </a:solidFill>
                          <a:effectLst/>
                          <a:latin typeface="+mn-lt"/>
                          <a:ea typeface="Calibri" pitchFamily="34" charset="0"/>
                          <a:cs typeface="Calibri" pitchFamily="34" charset="0"/>
                        </a:rPr>
                        <a:t>Borsaya tescilli olmayan</a:t>
                      </a:r>
                      <a:r>
                        <a:rPr kumimoji="0" lang="tr-TR" altLang="tr-TR" sz="1400" b="1" i="0" u="none" strike="noStrike" cap="none" normalizeH="0" baseline="0" dirty="0" smtClean="0">
                          <a:ln>
                            <a:noFill/>
                          </a:ln>
                          <a:solidFill>
                            <a:srgbClr val="C00000"/>
                          </a:solidFill>
                          <a:effectLst/>
                          <a:latin typeface="+mn-lt"/>
                          <a:ea typeface="Calibri" pitchFamily="34" charset="0"/>
                          <a:cs typeface="Calibri" pitchFamily="34" charset="0"/>
                        </a:rPr>
                        <a:t> </a:t>
                      </a:r>
                      <a:r>
                        <a:rPr kumimoji="0" lang="tr-TR" altLang="tr-TR" sz="1400" b="1" i="0" u="sng" strike="noStrike" cap="none" normalizeH="0" baseline="0" dirty="0" smtClean="0">
                          <a:ln>
                            <a:noFill/>
                          </a:ln>
                          <a:solidFill>
                            <a:srgbClr val="C00000"/>
                          </a:solidFill>
                          <a:effectLst/>
                          <a:latin typeface="+mn-lt"/>
                          <a:ea typeface="Calibri" pitchFamily="34" charset="0"/>
                          <a:cs typeface="Calibri" pitchFamily="34" charset="0"/>
                        </a:rPr>
                        <a:t>hayvan </a:t>
                      </a:r>
                      <a:r>
                        <a:rPr kumimoji="0" lang="tr-TR" altLang="tr-TR" sz="1400" b="1" i="0" u="none" strike="noStrike" cap="none" normalizeH="0" baseline="0" dirty="0" smtClean="0">
                          <a:ln>
                            <a:noFill/>
                          </a:ln>
                          <a:solidFill>
                            <a:schemeClr val="tx1"/>
                          </a:solidFill>
                          <a:effectLst/>
                          <a:latin typeface="+mn-lt"/>
                          <a:ea typeface="Calibri" pitchFamily="34" charset="0"/>
                          <a:cs typeface="Calibri" pitchFamily="34" charset="0"/>
                        </a:rPr>
                        <a:t>alımına,  borsaya tescilli olan diğer mahsullerin alımına ve bazı zirai hizmetlere ilişkin yapılan ödemeler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400" b="1" i="0" u="sng" strike="noStrike" cap="none" normalizeH="0" baseline="0" dirty="0" smtClean="0">
                          <a:ln>
                            <a:noFill/>
                          </a:ln>
                          <a:solidFill>
                            <a:srgbClr val="FF0000"/>
                          </a:solidFill>
                          <a:effectLst/>
                          <a:latin typeface="+mn-lt"/>
                          <a:ea typeface="Calibri" pitchFamily="34" charset="0"/>
                          <a:cs typeface="Calibri" pitchFamily="34" charset="0"/>
                        </a:rPr>
                        <a:t>Borsaya tescilli olan diğer mahsullerin </a:t>
                      </a:r>
                      <a:r>
                        <a:rPr kumimoji="0" lang="tr-TR" altLang="tr-TR" sz="1400" b="1" i="0" u="none" strike="noStrike" cap="none" normalizeH="0" baseline="0" dirty="0" smtClean="0">
                          <a:ln>
                            <a:noFill/>
                          </a:ln>
                          <a:solidFill>
                            <a:srgbClr val="FF0000"/>
                          </a:solidFill>
                          <a:effectLst/>
                          <a:latin typeface="+mn-lt"/>
                          <a:ea typeface="Calibri" pitchFamily="34" charset="0"/>
                          <a:cs typeface="Calibri" pitchFamily="34" charset="0"/>
                        </a:rPr>
                        <a:t>alımına ve diğer zirai hizmetlere ilişkin yapılan ödemeler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400" b="1" i="0" u="sng" strike="noStrike" cap="none" normalizeH="0" baseline="0" dirty="0" smtClean="0">
                          <a:ln>
                            <a:noFill/>
                          </a:ln>
                          <a:solidFill>
                            <a:srgbClr val="C00000"/>
                          </a:solidFill>
                          <a:effectLst/>
                          <a:latin typeface="+mn-lt"/>
                          <a:ea typeface="Calibri" pitchFamily="34" charset="0"/>
                          <a:cs typeface="Calibri" pitchFamily="34" charset="0"/>
                        </a:rPr>
                        <a:t>Borsaya tescilli olmayan diğer mahsullerin </a:t>
                      </a:r>
                      <a:r>
                        <a:rPr kumimoji="0" lang="tr-TR" altLang="tr-TR" sz="1400" b="1" i="0" u="none" strike="noStrike" cap="none" normalizeH="0" baseline="0" dirty="0" smtClean="0">
                          <a:ln>
                            <a:noFill/>
                          </a:ln>
                          <a:solidFill>
                            <a:schemeClr val="tx1"/>
                          </a:solidFill>
                          <a:effectLst/>
                          <a:latin typeface="+mn-lt"/>
                          <a:ea typeface="Calibri" pitchFamily="34" charset="0"/>
                          <a:cs typeface="Calibri" pitchFamily="34" charset="0"/>
                        </a:rPr>
                        <a:t>alımına ve diğer zirai hizmetlere ilişkin yapılan ödemeler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27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smtClean="0">
                          <a:ln>
                            <a:noFill/>
                          </a:ln>
                          <a:solidFill>
                            <a:srgbClr val="FF0000"/>
                          </a:solidFill>
                          <a:effectLst/>
                          <a:latin typeface="+mj-lt"/>
                          <a:ea typeface="Calibri" pitchFamily="34" charset="0"/>
                          <a:cs typeface="Calibri" pitchFamily="34" charset="0"/>
                        </a:rPr>
                        <a:t>2013</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chemeClr val="tx1"/>
                          </a:solidFill>
                          <a:effectLst/>
                          <a:latin typeface="+mn-lt"/>
                        </a:rPr>
                        <a:t>% 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smtClean="0">
                          <a:ln>
                            <a:noFill/>
                          </a:ln>
                          <a:solidFill>
                            <a:schemeClr val="tx1"/>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rgbClr val="FF0000"/>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chemeClr val="tx1"/>
                          </a:solidFill>
                          <a:effectLst/>
                          <a:latin typeface="+mn-lt"/>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smtClean="0">
                          <a:ln>
                            <a:noFill/>
                          </a:ln>
                          <a:solidFill>
                            <a:srgbClr val="FF0000"/>
                          </a:solidFill>
                          <a:effectLst/>
                          <a:latin typeface="+mj-lt"/>
                          <a:ea typeface="Calibri" pitchFamily="34" charset="0"/>
                          <a:cs typeface="Calibri" pitchFamily="34" charset="0"/>
                        </a:rPr>
                        <a:t>2014</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chemeClr val="tx1"/>
                          </a:solidFill>
                          <a:effectLst/>
                          <a:latin typeface="+mn-lt"/>
                        </a:rPr>
                        <a:t>% 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chemeClr val="tx1"/>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rgbClr val="FF0000"/>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chemeClr val="tx1"/>
                          </a:solidFill>
                          <a:effectLst/>
                          <a:latin typeface="+mn-lt"/>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27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smtClean="0">
                          <a:ln>
                            <a:noFill/>
                          </a:ln>
                          <a:solidFill>
                            <a:srgbClr val="FF0000"/>
                          </a:solidFill>
                          <a:effectLst/>
                          <a:latin typeface="+mj-lt"/>
                          <a:ea typeface="Calibri" pitchFamily="34" charset="0"/>
                          <a:cs typeface="Calibri" pitchFamily="34" charset="0"/>
                        </a:rPr>
                        <a:t>2015</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chemeClr val="tx1"/>
                          </a:solidFill>
                          <a:effectLst/>
                          <a:latin typeface="+mn-lt"/>
                        </a:rPr>
                        <a:t>% 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chemeClr val="tx1"/>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rgbClr val="FF0000"/>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chemeClr val="tx1"/>
                          </a:solidFill>
                          <a:effectLst/>
                          <a:latin typeface="+mn-lt"/>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smtClean="0">
                          <a:ln>
                            <a:noFill/>
                          </a:ln>
                          <a:solidFill>
                            <a:srgbClr val="FF0000"/>
                          </a:solidFill>
                          <a:effectLst/>
                          <a:latin typeface="+mj-lt"/>
                          <a:ea typeface="Calibri" pitchFamily="34" charset="0"/>
                          <a:cs typeface="Calibri" pitchFamily="34" charset="0"/>
                        </a:rPr>
                        <a:t>2016</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chemeClr val="tx1"/>
                          </a:solidFill>
                          <a:effectLst/>
                          <a:latin typeface="+mn-lt"/>
                        </a:rPr>
                        <a:t>% 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chemeClr val="tx1"/>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rgbClr val="FF0000"/>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chemeClr val="tx1"/>
                          </a:solidFill>
                          <a:effectLst/>
                          <a:latin typeface="+mn-lt"/>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427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smtClean="0">
                          <a:ln>
                            <a:noFill/>
                          </a:ln>
                          <a:solidFill>
                            <a:srgbClr val="FF0000"/>
                          </a:solidFill>
                          <a:effectLst/>
                          <a:latin typeface="+mj-lt"/>
                          <a:ea typeface="Calibri" pitchFamily="34" charset="0"/>
                          <a:cs typeface="Calibri" pitchFamily="34" charset="0"/>
                        </a:rPr>
                        <a:t>2017</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smtClean="0">
                          <a:ln>
                            <a:noFill/>
                          </a:ln>
                          <a:solidFill>
                            <a:schemeClr val="tx1"/>
                          </a:solidFill>
                          <a:effectLst/>
                          <a:latin typeface="+mn-lt"/>
                        </a:rPr>
                        <a:t>% 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chemeClr val="tx1"/>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rgbClr val="FF0000"/>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chemeClr val="tx1"/>
                          </a:solidFill>
                          <a:effectLst/>
                          <a:latin typeface="+mn-lt"/>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85492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2123727" y="116633"/>
            <a:ext cx="7033659" cy="648072"/>
          </a:xfrm>
        </p:spPr>
        <p:txBody>
          <a:bodyPr>
            <a:normAutofit/>
          </a:bodyPr>
          <a:lstStyle/>
          <a:p>
            <a:pPr algn="ctr" eaLnBrk="1" hangingPunct="1">
              <a:defRPr/>
            </a:pPr>
            <a:r>
              <a:rPr lang="tr-TR" altLang="tr-TR" sz="3000" b="1" dirty="0" smtClean="0">
                <a:solidFill>
                  <a:srgbClr val="FF0000"/>
                </a:solidFill>
              </a:rPr>
              <a:t>KATMA DEĞER VERGİSİ ARTIRIMI</a:t>
            </a:r>
          </a:p>
        </p:txBody>
      </p:sp>
      <p:sp>
        <p:nvSpPr>
          <p:cNvPr id="39939"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965E8650-FB00-4485-9DBB-985072092006}" type="slidenum">
              <a:rPr lang="tr-TR" altLang="tr-TR" sz="1200" smtClean="0">
                <a:latin typeface="Arial Black" pitchFamily="34" charset="0"/>
              </a:rPr>
              <a:pPr eaLnBrk="1" hangingPunct="1"/>
              <a:t>35</a:t>
            </a:fld>
            <a:endParaRPr lang="tr-TR" altLang="tr-TR" sz="1200" smtClean="0">
              <a:latin typeface="Arial Black" pitchFamily="34" charset="0"/>
            </a:endParaRPr>
          </a:p>
        </p:txBody>
      </p:sp>
      <p:sp>
        <p:nvSpPr>
          <p:cNvPr id="17435" name="Rectangle 125"/>
          <p:cNvSpPr>
            <a:spLocks noChangeArrowheads="1"/>
          </p:cNvSpPr>
          <p:nvPr/>
        </p:nvSpPr>
        <p:spPr bwMode="auto">
          <a:xfrm>
            <a:off x="467544" y="922650"/>
            <a:ext cx="820891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defRPr sz="800">
                <a:solidFill>
                  <a:schemeClr val="tx1"/>
                </a:solidFill>
                <a:latin typeface="Arial" pitchFamily="34" charset="0"/>
              </a:defRPr>
            </a:lvl1pPr>
            <a:lvl2pPr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eaLnBrk="0" fontAlgn="base" hangingPunct="0">
              <a:spcBef>
                <a:spcPct val="0"/>
              </a:spcBef>
              <a:spcAft>
                <a:spcPct val="0"/>
              </a:spcAft>
              <a:defRPr sz="800">
                <a:solidFill>
                  <a:schemeClr val="tx1"/>
                </a:solidFill>
                <a:latin typeface="Arial" pitchFamily="34" charset="0"/>
              </a:defRPr>
            </a:lvl6pPr>
            <a:lvl7pPr marL="2971800" indent="-228600" eaLnBrk="0" fontAlgn="base" hangingPunct="0">
              <a:spcBef>
                <a:spcPct val="0"/>
              </a:spcBef>
              <a:spcAft>
                <a:spcPct val="0"/>
              </a:spcAft>
              <a:defRPr sz="800">
                <a:solidFill>
                  <a:schemeClr val="tx1"/>
                </a:solidFill>
                <a:latin typeface="Arial" pitchFamily="34" charset="0"/>
              </a:defRPr>
            </a:lvl7pPr>
            <a:lvl8pPr marL="3429000" indent="-228600" eaLnBrk="0" fontAlgn="base" hangingPunct="0">
              <a:spcBef>
                <a:spcPct val="0"/>
              </a:spcBef>
              <a:spcAft>
                <a:spcPct val="0"/>
              </a:spcAft>
              <a:defRPr sz="800">
                <a:solidFill>
                  <a:schemeClr val="tx1"/>
                </a:solidFill>
                <a:latin typeface="Arial" pitchFamily="34" charset="0"/>
              </a:defRPr>
            </a:lvl8pPr>
            <a:lvl9pPr marL="3886200" indent="-228600" eaLnBrk="0" fontAlgn="base" hangingPunct="0">
              <a:spcBef>
                <a:spcPct val="0"/>
              </a:spcBef>
              <a:spcAft>
                <a:spcPct val="0"/>
              </a:spcAft>
              <a:defRPr sz="800">
                <a:solidFill>
                  <a:schemeClr val="tx1"/>
                </a:solidFill>
                <a:latin typeface="Arial" pitchFamily="34" charset="0"/>
              </a:defRPr>
            </a:lvl9pPr>
          </a:lstStyle>
          <a:p>
            <a:pPr marL="85725" lvl="1" algn="just" eaLnBrk="1" hangingPunct="1">
              <a:defRPr/>
            </a:pPr>
            <a:r>
              <a:rPr lang="tr-TR" altLang="tr-TR" sz="2000" b="1" dirty="0">
                <a:solidFill>
                  <a:srgbClr val="C00000"/>
                </a:solidFill>
                <a:latin typeface="+mn-lt"/>
              </a:rPr>
              <a:t>Katma değer vergisi mükellefleri</a:t>
            </a:r>
            <a:r>
              <a:rPr lang="tr-TR" altLang="tr-TR" sz="2000" b="1" dirty="0" smtClean="0">
                <a:solidFill>
                  <a:srgbClr val="C00000"/>
                </a:solidFill>
                <a:latin typeface="+mn-lt"/>
              </a:rPr>
              <a:t>;</a:t>
            </a:r>
          </a:p>
          <a:p>
            <a:pPr marL="85725" lvl="1" algn="just" eaLnBrk="1" hangingPunct="1">
              <a:defRPr/>
            </a:pPr>
            <a:endParaRPr lang="tr-TR" altLang="tr-TR" sz="1000" b="1" dirty="0">
              <a:solidFill>
                <a:srgbClr val="C00000"/>
              </a:solidFill>
              <a:latin typeface="+mn-lt"/>
            </a:endParaRPr>
          </a:p>
          <a:p>
            <a:pPr marL="371475" lvl="1" indent="-285750" algn="just" eaLnBrk="1" hangingPunct="1">
              <a:buFont typeface="Wingdings" panose="05000000000000000000" pitchFamily="2" charset="2"/>
              <a:buChar char="Ø"/>
              <a:defRPr/>
            </a:pPr>
            <a:r>
              <a:rPr lang="tr-TR" altLang="tr-TR" sz="2000" b="1" dirty="0">
                <a:latin typeface="+mn-lt"/>
              </a:rPr>
              <a:t>Her bir vergilendirme dönemine ilişkin olarak verdikleri beyannamelerinde yer alan </a:t>
            </a:r>
            <a:r>
              <a:rPr lang="tr-TR" altLang="tr-TR" sz="2000" b="1" dirty="0" smtClean="0">
                <a:solidFill>
                  <a:srgbClr val="C00000"/>
                </a:solidFill>
                <a:latin typeface="+mn-lt"/>
              </a:rPr>
              <a:t>hesaplanan</a:t>
            </a:r>
            <a:r>
              <a:rPr lang="tr-TR" altLang="tr-TR" sz="2000" b="1" dirty="0" smtClean="0">
                <a:solidFill>
                  <a:schemeClr val="accent4"/>
                </a:solidFill>
                <a:latin typeface="+mn-lt"/>
              </a:rPr>
              <a:t> </a:t>
            </a:r>
            <a:r>
              <a:rPr lang="tr-TR" altLang="tr-TR" sz="2000" b="1" dirty="0">
                <a:solidFill>
                  <a:srgbClr val="C00000"/>
                </a:solidFill>
                <a:latin typeface="+mn-lt"/>
              </a:rPr>
              <a:t>katma değer </a:t>
            </a:r>
            <a:r>
              <a:rPr lang="tr-TR" altLang="tr-TR" sz="2000" b="1" dirty="0" smtClean="0">
                <a:solidFill>
                  <a:srgbClr val="C00000"/>
                </a:solidFill>
                <a:latin typeface="+mn-lt"/>
              </a:rPr>
              <a:t>vergisinin </a:t>
            </a:r>
            <a:r>
              <a:rPr lang="tr-TR" altLang="tr-TR" sz="2000" b="1" dirty="0">
                <a:latin typeface="+mn-lt"/>
              </a:rPr>
              <a:t>yıllık toplamı üzerinden</a:t>
            </a:r>
          </a:p>
          <a:p>
            <a:pPr marL="1114425" lvl="2" indent="-342900" algn="just" eaLnBrk="1" hangingPunct="1">
              <a:spcAft>
                <a:spcPts val="200"/>
              </a:spcAft>
              <a:buFont typeface="Arial" pitchFamily="34" charset="0"/>
              <a:buChar char="•"/>
              <a:defRPr/>
            </a:pPr>
            <a:r>
              <a:rPr lang="tr-TR" altLang="tr-TR" sz="2000" b="1" dirty="0" smtClean="0">
                <a:solidFill>
                  <a:srgbClr val="0070C0"/>
                </a:solidFill>
                <a:latin typeface="+mn-lt"/>
              </a:rPr>
              <a:t>2013 </a:t>
            </a:r>
            <a:r>
              <a:rPr lang="tr-TR" altLang="tr-TR" sz="2000" b="1" dirty="0">
                <a:solidFill>
                  <a:srgbClr val="0070C0"/>
                </a:solidFill>
                <a:latin typeface="+mn-lt"/>
              </a:rPr>
              <a:t>yılı için 3,5 </a:t>
            </a:r>
          </a:p>
          <a:p>
            <a:pPr marL="1114425" lvl="2" indent="-342900" algn="just" eaLnBrk="1" hangingPunct="1">
              <a:spcAft>
                <a:spcPts val="200"/>
              </a:spcAft>
              <a:buFont typeface="Arial" pitchFamily="34" charset="0"/>
              <a:buChar char="•"/>
              <a:defRPr/>
            </a:pPr>
            <a:r>
              <a:rPr lang="tr-TR" altLang="tr-TR" sz="2000" b="1" dirty="0" smtClean="0">
                <a:solidFill>
                  <a:srgbClr val="0070C0"/>
                </a:solidFill>
                <a:latin typeface="+mn-lt"/>
              </a:rPr>
              <a:t>2014 </a:t>
            </a:r>
            <a:r>
              <a:rPr lang="tr-TR" altLang="tr-TR" sz="2000" b="1" dirty="0">
                <a:solidFill>
                  <a:srgbClr val="0070C0"/>
                </a:solidFill>
                <a:latin typeface="+mn-lt"/>
              </a:rPr>
              <a:t>yılı için 3</a:t>
            </a:r>
          </a:p>
          <a:p>
            <a:pPr marL="1114425" lvl="2" indent="-342900" algn="just" eaLnBrk="1" hangingPunct="1">
              <a:spcAft>
                <a:spcPts val="200"/>
              </a:spcAft>
              <a:buFont typeface="Arial" pitchFamily="34" charset="0"/>
              <a:buChar char="•"/>
              <a:defRPr/>
            </a:pPr>
            <a:r>
              <a:rPr lang="tr-TR" altLang="tr-TR" sz="2000" b="1" dirty="0" smtClean="0">
                <a:solidFill>
                  <a:srgbClr val="0070C0"/>
                </a:solidFill>
                <a:latin typeface="+mn-lt"/>
              </a:rPr>
              <a:t>2015 </a:t>
            </a:r>
            <a:r>
              <a:rPr lang="tr-TR" altLang="tr-TR" sz="2000" b="1" dirty="0">
                <a:solidFill>
                  <a:srgbClr val="0070C0"/>
                </a:solidFill>
                <a:latin typeface="+mn-lt"/>
              </a:rPr>
              <a:t>yılı için 2,5</a:t>
            </a:r>
          </a:p>
          <a:p>
            <a:pPr marL="1114425" lvl="2" indent="-342900" algn="just" eaLnBrk="1" hangingPunct="1">
              <a:spcAft>
                <a:spcPts val="200"/>
              </a:spcAft>
              <a:buFont typeface="Arial" pitchFamily="34" charset="0"/>
              <a:buChar char="•"/>
              <a:defRPr/>
            </a:pPr>
            <a:r>
              <a:rPr lang="tr-TR" altLang="tr-TR" sz="2000" b="1" dirty="0" smtClean="0">
                <a:solidFill>
                  <a:srgbClr val="0070C0"/>
                </a:solidFill>
                <a:latin typeface="+mn-lt"/>
              </a:rPr>
              <a:t>2016 </a:t>
            </a:r>
            <a:r>
              <a:rPr lang="tr-TR" altLang="tr-TR" sz="2000" b="1" dirty="0">
                <a:solidFill>
                  <a:srgbClr val="0070C0"/>
                </a:solidFill>
                <a:latin typeface="+mn-lt"/>
              </a:rPr>
              <a:t>yılı için 2</a:t>
            </a:r>
          </a:p>
          <a:p>
            <a:pPr marL="1114425" lvl="2" indent="-342900" algn="just" eaLnBrk="1" hangingPunct="1">
              <a:spcAft>
                <a:spcPts val="200"/>
              </a:spcAft>
              <a:buFont typeface="Arial" pitchFamily="34" charset="0"/>
              <a:buChar char="•"/>
              <a:defRPr/>
            </a:pPr>
            <a:r>
              <a:rPr lang="tr-TR" altLang="tr-TR" sz="2000" b="1" dirty="0" smtClean="0">
                <a:solidFill>
                  <a:srgbClr val="0070C0"/>
                </a:solidFill>
                <a:latin typeface="+mn-lt"/>
              </a:rPr>
              <a:t>2017 </a:t>
            </a:r>
            <a:r>
              <a:rPr lang="tr-TR" altLang="tr-TR" sz="2000" b="1" dirty="0">
                <a:solidFill>
                  <a:srgbClr val="0070C0"/>
                </a:solidFill>
                <a:latin typeface="+mn-lt"/>
              </a:rPr>
              <a:t>yılı için 1,5 oranlarında </a:t>
            </a:r>
            <a:endParaRPr lang="tr-TR" altLang="tr-TR" sz="2000" b="1" dirty="0" smtClean="0">
              <a:solidFill>
                <a:srgbClr val="0070C0"/>
              </a:solidFill>
              <a:latin typeface="+mn-lt"/>
            </a:endParaRPr>
          </a:p>
          <a:p>
            <a:pPr marL="771525" lvl="2" indent="0" algn="just" eaLnBrk="1" hangingPunct="1">
              <a:defRPr/>
            </a:pPr>
            <a:r>
              <a:rPr lang="tr-TR" altLang="tr-TR" sz="2000" b="1" dirty="0" smtClean="0">
                <a:latin typeface="+mn-lt"/>
              </a:rPr>
              <a:t>katma </a:t>
            </a:r>
            <a:r>
              <a:rPr lang="tr-TR" altLang="tr-TR" sz="2000" b="1" dirty="0">
                <a:latin typeface="+mn-lt"/>
              </a:rPr>
              <a:t>değer </a:t>
            </a:r>
            <a:r>
              <a:rPr lang="tr-TR" altLang="tr-TR" sz="2000" b="1" dirty="0" smtClean="0">
                <a:latin typeface="+mn-lt"/>
              </a:rPr>
              <a:t>vergisi artırımı </a:t>
            </a:r>
            <a:r>
              <a:rPr lang="tr-TR" altLang="tr-TR" sz="2000" b="1" dirty="0">
                <a:latin typeface="+mn-lt"/>
              </a:rPr>
              <a:t>yapacaklar</a:t>
            </a:r>
            <a:r>
              <a:rPr lang="tr-TR" altLang="tr-TR" sz="2000" b="1" dirty="0" smtClean="0">
                <a:latin typeface="+mn-lt"/>
              </a:rPr>
              <a:t>.</a:t>
            </a:r>
          </a:p>
          <a:p>
            <a:pPr marL="771525" lvl="2" indent="0" algn="just" eaLnBrk="1" hangingPunct="1">
              <a:defRPr/>
            </a:pPr>
            <a:endParaRPr lang="tr-TR" altLang="tr-TR" sz="1000" b="1" dirty="0">
              <a:latin typeface="+mn-lt"/>
            </a:endParaRPr>
          </a:p>
          <a:p>
            <a:pPr marL="371475" lvl="1" indent="-285750" algn="just" eaLnBrk="1" hangingPunct="1">
              <a:buFont typeface="Wingdings" panose="05000000000000000000" pitchFamily="2" charset="2"/>
              <a:buChar char="Ø"/>
              <a:defRPr/>
            </a:pPr>
            <a:r>
              <a:rPr lang="tr-TR" altLang="tr-TR" sz="2000" b="1" dirty="0">
                <a:latin typeface="+mn-lt"/>
              </a:rPr>
              <a:t>Artırımın </a:t>
            </a:r>
            <a:r>
              <a:rPr lang="tr-TR" altLang="tr-TR" sz="2000" b="1" dirty="0">
                <a:solidFill>
                  <a:srgbClr val="FF0000"/>
                </a:solidFill>
                <a:latin typeface="+mn-lt"/>
              </a:rPr>
              <a:t>yıllık</a:t>
            </a:r>
            <a:r>
              <a:rPr lang="tr-TR" altLang="tr-TR" sz="2000" b="1" dirty="0">
                <a:latin typeface="+mn-lt"/>
              </a:rPr>
              <a:t> yapılması </a:t>
            </a:r>
            <a:r>
              <a:rPr lang="tr-TR" altLang="tr-TR" sz="2000" b="1" dirty="0" smtClean="0">
                <a:latin typeface="+mn-lt"/>
              </a:rPr>
              <a:t>gereklidir.</a:t>
            </a:r>
          </a:p>
          <a:p>
            <a:pPr marL="85725" lvl="1" algn="just" eaLnBrk="1" hangingPunct="1">
              <a:defRPr/>
            </a:pPr>
            <a:endParaRPr lang="tr-TR" altLang="tr-TR" sz="1000" b="1" dirty="0">
              <a:latin typeface="+mn-lt"/>
            </a:endParaRPr>
          </a:p>
          <a:p>
            <a:pPr marL="371475" lvl="1" indent="-285750" algn="just" eaLnBrk="1" hangingPunct="1">
              <a:buFont typeface="Wingdings" panose="05000000000000000000" pitchFamily="2" charset="2"/>
              <a:buChar char="Ø"/>
              <a:defRPr/>
            </a:pPr>
            <a:r>
              <a:rPr lang="tr-TR" altLang="tr-TR" sz="2000" b="1" dirty="0" smtClean="0">
                <a:latin typeface="+mn-lt"/>
              </a:rPr>
              <a:t>İlgili </a:t>
            </a:r>
            <a:r>
              <a:rPr lang="tr-TR" altLang="tr-TR" sz="2000" b="1" dirty="0">
                <a:latin typeface="+mn-lt"/>
              </a:rPr>
              <a:t>yıllarda katma değer vergisi </a:t>
            </a:r>
            <a:r>
              <a:rPr lang="tr-TR" altLang="tr-TR" sz="2000" b="1" dirty="0">
                <a:solidFill>
                  <a:srgbClr val="C00000"/>
                </a:solidFill>
                <a:latin typeface="+mn-lt"/>
              </a:rPr>
              <a:t>beyannamesi vermemiş </a:t>
            </a:r>
            <a:r>
              <a:rPr lang="tr-TR" altLang="tr-TR" sz="2000" b="1" dirty="0">
                <a:latin typeface="+mn-lt"/>
              </a:rPr>
              <a:t>mükellefler; </a:t>
            </a:r>
          </a:p>
          <a:p>
            <a:pPr marL="1114425" lvl="2" indent="-342900" algn="just" eaLnBrk="1" hangingPunct="1">
              <a:spcAft>
                <a:spcPts val="200"/>
              </a:spcAft>
              <a:buFont typeface="Arial" pitchFamily="34" charset="0"/>
              <a:buChar char="•"/>
              <a:defRPr/>
            </a:pPr>
            <a:r>
              <a:rPr lang="tr-TR" altLang="tr-TR" sz="2000" b="1" dirty="0">
                <a:solidFill>
                  <a:srgbClr val="0070C0"/>
                </a:solidFill>
                <a:latin typeface="+mn-lt"/>
              </a:rPr>
              <a:t>gelir/kurumlar vergisi açısından matrah artırımında bulunacak </a:t>
            </a:r>
          </a:p>
          <a:p>
            <a:pPr marL="1114425" lvl="2" indent="-342900" algn="just" eaLnBrk="1" hangingPunct="1">
              <a:spcAft>
                <a:spcPts val="200"/>
              </a:spcAft>
              <a:buFont typeface="Arial" pitchFamily="34" charset="0"/>
              <a:buChar char="•"/>
              <a:defRPr/>
            </a:pPr>
            <a:r>
              <a:rPr lang="tr-TR" altLang="tr-TR" sz="2000" b="1" dirty="0">
                <a:solidFill>
                  <a:srgbClr val="0070C0"/>
                </a:solidFill>
                <a:latin typeface="+mn-lt"/>
              </a:rPr>
              <a:t>artırılan matrahlar üzerinden % 18 oranında katma değer vergisi ödeyerek maddeden yararlanacak.</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2360290"/>
            <a:ext cx="2148830" cy="2148830"/>
          </a:xfrm>
          <a:prstGeom prst="rect">
            <a:avLst/>
          </a:prstGeom>
        </p:spPr>
      </p:pic>
    </p:spTree>
    <p:extLst>
      <p:ext uri="{BB962C8B-B14F-4D97-AF65-F5344CB8AC3E}">
        <p14:creationId xmlns:p14="http://schemas.microsoft.com/office/powerpoint/2010/main" val="21923776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2FCDAF3E-C272-4C0A-BB30-CA48DE713CA9}" type="slidenum">
              <a:rPr lang="tr-TR" altLang="tr-TR" sz="1200">
                <a:latin typeface="Arial Black" pitchFamily="34" charset="0"/>
              </a:rPr>
              <a:pPr algn="r" eaLnBrk="1" hangingPunct="1"/>
              <a:t>36</a:t>
            </a:fld>
            <a:endParaRPr lang="tr-TR" altLang="tr-TR" sz="1200">
              <a:latin typeface="Arial Black" pitchFamily="34" charset="0"/>
            </a:endParaRPr>
          </a:p>
        </p:txBody>
      </p:sp>
      <p:sp>
        <p:nvSpPr>
          <p:cNvPr id="40963" name="Rectangle 2"/>
          <p:cNvSpPr>
            <a:spLocks noGrp="1" noChangeArrowheads="1"/>
          </p:cNvSpPr>
          <p:nvPr>
            <p:ph type="ctrTitle"/>
          </p:nvPr>
        </p:nvSpPr>
        <p:spPr>
          <a:xfrm>
            <a:off x="2026873" y="116632"/>
            <a:ext cx="7124328" cy="792088"/>
          </a:xfrm>
        </p:spPr>
        <p:txBody>
          <a:bodyPr>
            <a:noAutofit/>
          </a:bodyPr>
          <a:lstStyle/>
          <a:p>
            <a:pPr algn="ctr" eaLnBrk="1" hangingPunct="1">
              <a:defRPr/>
            </a:pPr>
            <a:r>
              <a:rPr lang="tr-TR" altLang="tr-TR" sz="2500" b="1" dirty="0" smtClean="0">
                <a:solidFill>
                  <a:srgbClr val="FF0000"/>
                </a:solidFill>
              </a:rPr>
              <a:t>MATRAH ve VERGİ ARTIRIMINA İLİŞKİN ORTAK HÜKÜMLER</a:t>
            </a:r>
          </a:p>
        </p:txBody>
      </p:sp>
      <p:sp>
        <p:nvSpPr>
          <p:cNvPr id="24580" name="Rectangle 3"/>
          <p:cNvSpPr>
            <a:spLocks noGrp="1" noChangeArrowheads="1"/>
          </p:cNvSpPr>
          <p:nvPr>
            <p:ph type="subTitle" idx="1"/>
          </p:nvPr>
        </p:nvSpPr>
        <p:spPr>
          <a:xfrm>
            <a:off x="395536" y="1772816"/>
            <a:ext cx="8496944" cy="4320480"/>
          </a:xfrm>
        </p:spPr>
        <p:txBody>
          <a:bodyPr>
            <a:noAutofit/>
          </a:bodyPr>
          <a:lstStyle/>
          <a:p>
            <a:pPr marL="361950" indent="-276225" algn="just" eaLnBrk="1" fontAlgn="auto" hangingPunct="1">
              <a:spcBef>
                <a:spcPts val="0"/>
              </a:spcBef>
              <a:spcAft>
                <a:spcPts val="600"/>
              </a:spcAft>
              <a:buFont typeface="Wingdings" pitchFamily="2" charset="2"/>
              <a:buChar char="Ø"/>
              <a:defRPr/>
            </a:pPr>
            <a:r>
              <a:rPr lang="tr-TR" altLang="tr-TR" sz="2400" b="1" dirty="0" smtClean="0">
                <a:solidFill>
                  <a:srgbClr val="0070C0"/>
                </a:solidFill>
              </a:rPr>
              <a:t>Matrah/vergi artırımı üzerinden hesaplanan vergiler, </a:t>
            </a:r>
          </a:p>
          <a:p>
            <a:pPr marL="361950" indent="-276225" algn="just" eaLnBrk="1" fontAlgn="auto" hangingPunct="1">
              <a:spcBef>
                <a:spcPts val="0"/>
              </a:spcBef>
              <a:spcAft>
                <a:spcPts val="600"/>
              </a:spcAft>
              <a:buFont typeface="Wingdings" pitchFamily="2" charset="2"/>
              <a:buChar char="Ø"/>
              <a:defRPr/>
            </a:pPr>
            <a:r>
              <a:rPr lang="tr-TR" altLang="tr-TR" sz="2400" b="1" dirty="0" smtClean="0">
                <a:solidFill>
                  <a:srgbClr val="0070C0"/>
                </a:solidFill>
              </a:rPr>
              <a:t>İlk taksit Eylül /2018 ayından başlamak üzere azami 6 eşit taksitte ödenebilecek. </a:t>
            </a:r>
            <a:endParaRPr lang="tr-TR" altLang="tr-TR" sz="2400" b="1" dirty="0">
              <a:solidFill>
                <a:srgbClr val="0070C0"/>
              </a:solidFill>
            </a:endParaRPr>
          </a:p>
          <a:p>
            <a:pPr marL="361950" indent="-276225" algn="just" eaLnBrk="1" fontAlgn="auto" hangingPunct="1">
              <a:spcBef>
                <a:spcPts val="0"/>
              </a:spcBef>
              <a:spcAft>
                <a:spcPts val="600"/>
              </a:spcAft>
              <a:buFont typeface="Wingdings" pitchFamily="2" charset="2"/>
              <a:buChar char="Ø"/>
              <a:defRPr/>
            </a:pPr>
            <a:r>
              <a:rPr lang="tr-TR" altLang="tr-TR" sz="2400" b="1" dirty="0" smtClean="0">
                <a:solidFill>
                  <a:srgbClr val="0070C0"/>
                </a:solidFill>
              </a:rPr>
              <a:t>Taksitler Kanunda öngörülen süre ve şekilde ödenmediği takdirde gecikme zammıyla tahsil edilecek. İncelenmeme ve tarhiyata muhatap olmama imkanından yararlanılmayacak.</a:t>
            </a:r>
            <a:endParaRPr lang="tr-TR" altLang="tr-TR" sz="1000" b="1" dirty="0" smtClean="0">
              <a:solidFill>
                <a:schemeClr val="tx1"/>
              </a:solidFill>
            </a:endParaRPr>
          </a:p>
          <a:p>
            <a:pPr marL="361950" indent="-276225" algn="just" eaLnBrk="1" fontAlgn="auto" hangingPunct="1">
              <a:spcBef>
                <a:spcPts val="0"/>
              </a:spcBef>
              <a:spcAft>
                <a:spcPts val="600"/>
              </a:spcAft>
              <a:buFont typeface="Wingdings" pitchFamily="2" charset="2"/>
              <a:buChar char="Ø"/>
              <a:defRPr/>
            </a:pPr>
            <a:r>
              <a:rPr lang="tr-TR" altLang="tr-TR" sz="2400" b="1" dirty="0" smtClean="0">
                <a:solidFill>
                  <a:schemeClr val="tx1"/>
                </a:solidFill>
              </a:rPr>
              <a:t>Matrah/vergi artırımında bulunan mükellefler hakkında bu Kanundan önce başlanılmış incelemelerin </a:t>
            </a:r>
            <a:r>
              <a:rPr lang="tr-TR" altLang="tr-TR" sz="2400" b="1" dirty="0">
                <a:solidFill>
                  <a:srgbClr val="FF0000"/>
                </a:solidFill>
              </a:rPr>
              <a:t>2</a:t>
            </a:r>
            <a:r>
              <a:rPr lang="tr-TR" altLang="tr-TR" sz="2400" b="1" dirty="0" smtClean="0">
                <a:solidFill>
                  <a:srgbClr val="FF0000"/>
                </a:solidFill>
              </a:rPr>
              <a:t> ay içinde</a:t>
            </a:r>
            <a:r>
              <a:rPr lang="tr-TR" altLang="tr-TR" sz="2400" b="1" dirty="0" smtClean="0">
                <a:solidFill>
                  <a:schemeClr val="tx1"/>
                </a:solidFill>
              </a:rPr>
              <a:t> bitirilmemesi halinde bu işlemlere devam edilmeyecek.</a:t>
            </a:r>
            <a:endParaRPr lang="tr-TR" altLang="tr-TR" sz="1000" b="1" dirty="0">
              <a:solidFill>
                <a:schemeClr val="tx1"/>
              </a:solidFill>
            </a:endParaRPr>
          </a:p>
        </p:txBody>
      </p:sp>
    </p:spTree>
    <p:extLst>
      <p:ext uri="{BB962C8B-B14F-4D97-AF65-F5344CB8AC3E}">
        <p14:creationId xmlns:p14="http://schemas.microsoft.com/office/powerpoint/2010/main" val="4230205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2FCDAF3E-C272-4C0A-BB30-CA48DE713CA9}" type="slidenum">
              <a:rPr lang="tr-TR" altLang="tr-TR" sz="1200">
                <a:latin typeface="Arial Black" pitchFamily="34" charset="0"/>
              </a:rPr>
              <a:pPr algn="r" eaLnBrk="1" hangingPunct="1"/>
              <a:t>37</a:t>
            </a:fld>
            <a:endParaRPr lang="tr-TR" altLang="tr-TR" sz="1200">
              <a:latin typeface="Arial Black" pitchFamily="34" charset="0"/>
            </a:endParaRPr>
          </a:p>
        </p:txBody>
      </p:sp>
      <p:sp>
        <p:nvSpPr>
          <p:cNvPr id="40963" name="Rectangle 2"/>
          <p:cNvSpPr>
            <a:spLocks noGrp="1" noChangeArrowheads="1"/>
          </p:cNvSpPr>
          <p:nvPr>
            <p:ph type="ctrTitle"/>
          </p:nvPr>
        </p:nvSpPr>
        <p:spPr>
          <a:xfrm>
            <a:off x="2026873" y="116632"/>
            <a:ext cx="7124328" cy="792088"/>
          </a:xfrm>
        </p:spPr>
        <p:txBody>
          <a:bodyPr>
            <a:noAutofit/>
          </a:bodyPr>
          <a:lstStyle/>
          <a:p>
            <a:pPr algn="ctr" eaLnBrk="1" hangingPunct="1">
              <a:defRPr/>
            </a:pPr>
            <a:r>
              <a:rPr lang="tr-TR" altLang="tr-TR" sz="2500" b="1" dirty="0" smtClean="0">
                <a:solidFill>
                  <a:srgbClr val="FF0000"/>
                </a:solidFill>
              </a:rPr>
              <a:t>MATRAH ve VERGİ ARTIRIMINA İLİŞKİN ORTAK HÜKÜMLER</a:t>
            </a:r>
          </a:p>
        </p:txBody>
      </p:sp>
      <p:sp>
        <p:nvSpPr>
          <p:cNvPr id="24580" name="Rectangle 3"/>
          <p:cNvSpPr>
            <a:spLocks noGrp="1" noChangeArrowheads="1"/>
          </p:cNvSpPr>
          <p:nvPr>
            <p:ph type="subTitle" idx="1"/>
          </p:nvPr>
        </p:nvSpPr>
        <p:spPr>
          <a:xfrm>
            <a:off x="251520" y="1124744"/>
            <a:ext cx="8568952" cy="5352256"/>
          </a:xfrm>
        </p:spPr>
        <p:txBody>
          <a:bodyPr>
            <a:noAutofit/>
          </a:bodyPr>
          <a:lstStyle/>
          <a:p>
            <a:pPr marL="361950" indent="-276225" algn="just" eaLnBrk="1" fontAlgn="auto" hangingPunct="1">
              <a:lnSpc>
                <a:spcPct val="80000"/>
              </a:lnSpc>
              <a:spcAft>
                <a:spcPts val="0"/>
              </a:spcAft>
              <a:buFont typeface="Wingdings" pitchFamily="2" charset="2"/>
              <a:buChar char="Ø"/>
              <a:defRPr/>
            </a:pPr>
            <a:r>
              <a:rPr lang="tr-TR" altLang="tr-TR" sz="2400" b="1" dirty="0" smtClean="0">
                <a:solidFill>
                  <a:schemeClr val="tx1"/>
                </a:solidFill>
              </a:rPr>
              <a:t>Matrah/vergi artırımdan aşağıdaki kişiler </a:t>
            </a:r>
            <a:r>
              <a:rPr lang="tr-TR" altLang="tr-TR" sz="2400" b="1" dirty="0" smtClean="0">
                <a:solidFill>
                  <a:srgbClr val="FF0000"/>
                </a:solidFill>
              </a:rPr>
              <a:t>yararlanamayacak;</a:t>
            </a:r>
            <a:endParaRPr lang="tr-TR" altLang="tr-TR" sz="1000" b="1" dirty="0" smtClean="0">
              <a:solidFill>
                <a:schemeClr val="tx1"/>
              </a:solidFill>
            </a:endParaRPr>
          </a:p>
          <a:p>
            <a:pPr marL="896938" indent="-269875" algn="just" eaLnBrk="1" fontAlgn="auto" hangingPunct="1">
              <a:spcBef>
                <a:spcPts val="0"/>
              </a:spcBef>
              <a:spcAft>
                <a:spcPts val="200"/>
              </a:spcAft>
              <a:buFont typeface="Arial" pitchFamily="34" charset="0"/>
              <a:buChar char="•"/>
              <a:defRPr/>
            </a:pPr>
            <a:r>
              <a:rPr lang="tr-TR" altLang="tr-TR" sz="2400" b="1" dirty="0">
                <a:solidFill>
                  <a:srgbClr val="0070C0"/>
                </a:solidFill>
              </a:rPr>
              <a:t>Defter, kayıt ve belgeleri yok edenler </a:t>
            </a:r>
            <a:endParaRPr lang="tr-TR" altLang="tr-TR" sz="2400" b="1" dirty="0" smtClean="0">
              <a:solidFill>
                <a:srgbClr val="0070C0"/>
              </a:solidFill>
            </a:endParaRPr>
          </a:p>
          <a:p>
            <a:pPr marL="896938" indent="-269875" algn="just" eaLnBrk="1" fontAlgn="auto" hangingPunct="1">
              <a:spcBef>
                <a:spcPts val="0"/>
              </a:spcBef>
              <a:spcAft>
                <a:spcPts val="200"/>
              </a:spcAft>
              <a:buFont typeface="Arial" pitchFamily="34" charset="0"/>
              <a:buChar char="•"/>
              <a:defRPr/>
            </a:pPr>
            <a:r>
              <a:rPr lang="tr-TR" altLang="tr-TR" sz="2400" b="1" dirty="0" smtClean="0">
                <a:solidFill>
                  <a:srgbClr val="0070C0"/>
                </a:solidFill>
              </a:rPr>
              <a:t>Defter </a:t>
            </a:r>
            <a:r>
              <a:rPr lang="tr-TR" altLang="tr-TR" sz="2400" b="1" dirty="0">
                <a:solidFill>
                  <a:srgbClr val="0070C0"/>
                </a:solidFill>
              </a:rPr>
              <a:t>sahifelerini yok ederek yerine başka yapraklar koyanlar veya hiç yaprak koymayanlar </a:t>
            </a:r>
            <a:endParaRPr lang="tr-TR" altLang="tr-TR" sz="2400" b="1" dirty="0" smtClean="0">
              <a:solidFill>
                <a:srgbClr val="0070C0"/>
              </a:solidFill>
            </a:endParaRPr>
          </a:p>
          <a:p>
            <a:pPr marL="896938" indent="-269875" algn="just" eaLnBrk="1" fontAlgn="auto" hangingPunct="1">
              <a:spcBef>
                <a:spcPts val="0"/>
              </a:spcBef>
              <a:spcAft>
                <a:spcPts val="200"/>
              </a:spcAft>
              <a:buFont typeface="Arial" pitchFamily="34" charset="0"/>
              <a:buChar char="•"/>
              <a:defRPr/>
            </a:pPr>
            <a:r>
              <a:rPr lang="tr-TR" altLang="tr-TR" sz="2400" b="1" dirty="0" smtClean="0">
                <a:solidFill>
                  <a:srgbClr val="0070C0"/>
                </a:solidFill>
              </a:rPr>
              <a:t>Belgelerin </a:t>
            </a:r>
            <a:r>
              <a:rPr lang="tr-TR" altLang="tr-TR" sz="2400" b="1" dirty="0">
                <a:solidFill>
                  <a:srgbClr val="0070C0"/>
                </a:solidFill>
              </a:rPr>
              <a:t>asıl veya suretlerini tamamen veya kısmen sahte olarak </a:t>
            </a:r>
            <a:r>
              <a:rPr lang="tr-TR" altLang="tr-TR" sz="2400" b="1" dirty="0" smtClean="0">
                <a:solidFill>
                  <a:srgbClr val="0070C0"/>
                </a:solidFill>
              </a:rPr>
              <a:t>düzenleyenler</a:t>
            </a:r>
          </a:p>
          <a:p>
            <a:pPr marL="896938" indent="-269875" algn="just">
              <a:spcBef>
                <a:spcPts val="0"/>
              </a:spcBef>
              <a:spcAft>
                <a:spcPts val="200"/>
              </a:spcAft>
              <a:buFont typeface="Arial" pitchFamily="34" charset="0"/>
              <a:buChar char="•"/>
              <a:defRPr/>
            </a:pPr>
            <a:r>
              <a:rPr lang="tr-TR" altLang="tr-TR" sz="2400" b="1" dirty="0">
                <a:solidFill>
                  <a:srgbClr val="0070C0"/>
                </a:solidFill>
              </a:rPr>
              <a:t>Terör suçundan hüküm giyenler </a:t>
            </a:r>
          </a:p>
          <a:p>
            <a:pPr marL="896938" indent="-269875" algn="just">
              <a:spcBef>
                <a:spcPts val="0"/>
              </a:spcBef>
              <a:spcAft>
                <a:spcPts val="200"/>
              </a:spcAft>
              <a:buFont typeface="Arial" pitchFamily="34" charset="0"/>
              <a:buChar char="•"/>
              <a:defRPr/>
            </a:pPr>
            <a:r>
              <a:rPr lang="tr-TR" altLang="tr-TR" sz="2400" b="1" dirty="0">
                <a:solidFill>
                  <a:srgbClr val="0070C0"/>
                </a:solidFill>
              </a:rPr>
              <a:t>Milli güvenliğe karşı işlenen suçlar nedeniyle haklarında soruşturma ve kovuşturmalar kapsamında vergi incelemesi yapılanlar</a:t>
            </a:r>
          </a:p>
          <a:p>
            <a:pPr marL="896938" indent="-269875" algn="just">
              <a:spcBef>
                <a:spcPts val="0"/>
              </a:spcBef>
              <a:spcAft>
                <a:spcPts val="200"/>
              </a:spcAft>
              <a:buFont typeface="Arial" pitchFamily="34" charset="0"/>
              <a:buChar char="•"/>
              <a:defRPr/>
            </a:pPr>
            <a:r>
              <a:rPr lang="tr-TR" altLang="tr-TR" sz="2400" b="1" dirty="0">
                <a:solidFill>
                  <a:srgbClr val="0070C0"/>
                </a:solidFill>
              </a:rPr>
              <a:t>Terörün finansmanı suçu veya aklama suçu kapsamında inceleme ve araştırma yapılması talep edilenler</a:t>
            </a:r>
          </a:p>
          <a:p>
            <a:pPr marL="896938" indent="-269875" algn="just">
              <a:spcBef>
                <a:spcPts val="0"/>
              </a:spcBef>
              <a:spcAft>
                <a:spcPts val="200"/>
              </a:spcAft>
              <a:buFont typeface="Arial" pitchFamily="34" charset="0"/>
              <a:buChar char="•"/>
              <a:defRPr/>
            </a:pPr>
            <a:endParaRPr lang="tr-TR" altLang="tr-TR" sz="2400" b="1" dirty="0">
              <a:solidFill>
                <a:srgbClr val="0070C0"/>
              </a:solidFill>
            </a:endParaRPr>
          </a:p>
          <a:p>
            <a:pPr marL="896938" indent="-269875" algn="just">
              <a:spcBef>
                <a:spcPts val="0"/>
              </a:spcBef>
              <a:spcAft>
                <a:spcPts val="200"/>
              </a:spcAft>
              <a:buFont typeface="Arial" pitchFamily="34" charset="0"/>
              <a:buChar char="•"/>
              <a:defRPr/>
            </a:pPr>
            <a:endParaRPr lang="tr-TR" altLang="tr-TR" sz="2400" b="1" dirty="0">
              <a:solidFill>
                <a:srgbClr val="0070C0"/>
              </a:solidFill>
            </a:endParaRPr>
          </a:p>
        </p:txBody>
      </p:sp>
    </p:spTree>
    <p:extLst>
      <p:ext uri="{BB962C8B-B14F-4D97-AF65-F5344CB8AC3E}">
        <p14:creationId xmlns:p14="http://schemas.microsoft.com/office/powerpoint/2010/main" val="3340207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2FCDAF3E-C272-4C0A-BB30-CA48DE713CA9}" type="slidenum">
              <a:rPr lang="tr-TR" altLang="tr-TR" sz="1200">
                <a:latin typeface="Arial Black" pitchFamily="34" charset="0"/>
              </a:rPr>
              <a:pPr algn="r" eaLnBrk="1" hangingPunct="1"/>
              <a:t>38</a:t>
            </a:fld>
            <a:endParaRPr lang="tr-TR" altLang="tr-TR" sz="1200">
              <a:latin typeface="Arial Black" pitchFamily="34" charset="0"/>
            </a:endParaRPr>
          </a:p>
        </p:txBody>
      </p:sp>
      <p:sp>
        <p:nvSpPr>
          <p:cNvPr id="40963" name="Rectangle 2"/>
          <p:cNvSpPr>
            <a:spLocks noGrp="1" noChangeArrowheads="1"/>
          </p:cNvSpPr>
          <p:nvPr>
            <p:ph type="ctrTitle"/>
          </p:nvPr>
        </p:nvSpPr>
        <p:spPr>
          <a:xfrm>
            <a:off x="2026873" y="116632"/>
            <a:ext cx="7124328" cy="792088"/>
          </a:xfrm>
        </p:spPr>
        <p:txBody>
          <a:bodyPr>
            <a:noAutofit/>
          </a:bodyPr>
          <a:lstStyle/>
          <a:p>
            <a:pPr algn="ctr" eaLnBrk="1" hangingPunct="1">
              <a:defRPr/>
            </a:pPr>
            <a:r>
              <a:rPr lang="tr-TR" altLang="tr-TR" sz="2500" b="1" dirty="0" smtClean="0">
                <a:solidFill>
                  <a:srgbClr val="FF0000"/>
                </a:solidFill>
              </a:rPr>
              <a:t>MATRAH ve VERGİ ARTIRIMINA İLİŞKİN ORTAK HÜKÜMLER</a:t>
            </a:r>
          </a:p>
        </p:txBody>
      </p:sp>
      <p:sp>
        <p:nvSpPr>
          <p:cNvPr id="24580" name="Rectangle 3"/>
          <p:cNvSpPr>
            <a:spLocks noGrp="1" noChangeArrowheads="1"/>
          </p:cNvSpPr>
          <p:nvPr>
            <p:ph type="subTitle" idx="1"/>
          </p:nvPr>
        </p:nvSpPr>
        <p:spPr>
          <a:xfrm>
            <a:off x="251520" y="1124744"/>
            <a:ext cx="8640960" cy="5123656"/>
          </a:xfrm>
        </p:spPr>
        <p:txBody>
          <a:bodyPr>
            <a:noAutofit/>
          </a:bodyPr>
          <a:lstStyle/>
          <a:p>
            <a:pPr marL="627063" algn="just" eaLnBrk="1" fontAlgn="auto" hangingPunct="1">
              <a:spcBef>
                <a:spcPts val="0"/>
              </a:spcBef>
              <a:spcAft>
                <a:spcPts val="200"/>
              </a:spcAft>
              <a:buFont typeface="Arial" pitchFamily="34" charset="0"/>
              <a:buChar char="•"/>
              <a:tabLst>
                <a:tab pos="893763" algn="l"/>
              </a:tabLst>
              <a:defRPr/>
            </a:pPr>
            <a:r>
              <a:rPr lang="tr-TR" altLang="tr-TR" sz="2400" b="1" dirty="0" smtClean="0">
                <a:solidFill>
                  <a:srgbClr val="0070C0"/>
                </a:solidFill>
              </a:rPr>
              <a:t>	Defter</a:t>
            </a:r>
            <a:r>
              <a:rPr lang="tr-TR" altLang="tr-TR" sz="2400" b="1" dirty="0">
                <a:solidFill>
                  <a:srgbClr val="0070C0"/>
                </a:solidFill>
              </a:rPr>
              <a:t>, kayıt ve belgeleri yok </a:t>
            </a:r>
            <a:r>
              <a:rPr lang="tr-TR" altLang="tr-TR" sz="2400" b="1" dirty="0" smtClean="0">
                <a:solidFill>
                  <a:srgbClr val="0070C0"/>
                </a:solidFill>
              </a:rPr>
              <a:t>etme</a:t>
            </a:r>
          </a:p>
          <a:p>
            <a:pPr marL="627063" algn="just" eaLnBrk="1" fontAlgn="auto" hangingPunct="1">
              <a:spcBef>
                <a:spcPts val="0"/>
              </a:spcBef>
              <a:spcAft>
                <a:spcPts val="200"/>
              </a:spcAft>
              <a:buFont typeface="Arial" pitchFamily="34" charset="0"/>
              <a:buChar char="•"/>
              <a:tabLst>
                <a:tab pos="893763" algn="l"/>
              </a:tabLst>
              <a:defRPr/>
            </a:pPr>
            <a:r>
              <a:rPr lang="tr-TR" altLang="tr-TR" sz="2400" b="1" dirty="0" smtClean="0">
                <a:solidFill>
                  <a:srgbClr val="0070C0"/>
                </a:solidFill>
              </a:rPr>
              <a:t>	Defter </a:t>
            </a:r>
            <a:r>
              <a:rPr lang="tr-TR" altLang="tr-TR" sz="2400" b="1" dirty="0">
                <a:solidFill>
                  <a:srgbClr val="0070C0"/>
                </a:solidFill>
              </a:rPr>
              <a:t>sahifelerini yok ederek yerine başka yapraklar </a:t>
            </a:r>
            <a:r>
              <a:rPr lang="tr-TR" altLang="tr-TR" sz="2400" b="1" dirty="0" smtClean="0">
                <a:solidFill>
                  <a:srgbClr val="0070C0"/>
                </a:solidFill>
              </a:rPr>
              <a:t>koyma </a:t>
            </a:r>
            <a:r>
              <a:rPr lang="tr-TR" altLang="tr-TR" sz="2400" b="1" dirty="0">
                <a:solidFill>
                  <a:srgbClr val="0070C0"/>
                </a:solidFill>
              </a:rPr>
              <a:t>veya hiç yaprak </a:t>
            </a:r>
            <a:r>
              <a:rPr lang="tr-TR" altLang="tr-TR" sz="2400" b="1" dirty="0" smtClean="0">
                <a:solidFill>
                  <a:srgbClr val="0070C0"/>
                </a:solidFill>
              </a:rPr>
              <a:t>koymama</a:t>
            </a:r>
          </a:p>
          <a:p>
            <a:pPr marL="627063" algn="just" eaLnBrk="1" fontAlgn="auto" hangingPunct="1">
              <a:spcBef>
                <a:spcPts val="0"/>
              </a:spcBef>
              <a:spcAft>
                <a:spcPts val="200"/>
              </a:spcAft>
              <a:buFont typeface="Arial" pitchFamily="34" charset="0"/>
              <a:buChar char="•"/>
              <a:tabLst>
                <a:tab pos="893763" algn="l"/>
              </a:tabLst>
              <a:defRPr/>
            </a:pPr>
            <a:r>
              <a:rPr lang="tr-TR" altLang="tr-TR" sz="2400" b="1" dirty="0" smtClean="0">
                <a:solidFill>
                  <a:srgbClr val="0070C0"/>
                </a:solidFill>
              </a:rPr>
              <a:t>	Belgelerin </a:t>
            </a:r>
            <a:r>
              <a:rPr lang="tr-TR" altLang="tr-TR" sz="2400" b="1" dirty="0">
                <a:solidFill>
                  <a:srgbClr val="0070C0"/>
                </a:solidFill>
              </a:rPr>
              <a:t>asıl veya suretlerini tamamen veya kısmen sahte olarak </a:t>
            </a:r>
            <a:r>
              <a:rPr lang="tr-TR" altLang="tr-TR" sz="2400" b="1" dirty="0" smtClean="0">
                <a:solidFill>
                  <a:srgbClr val="0070C0"/>
                </a:solidFill>
              </a:rPr>
              <a:t>düzenleme</a:t>
            </a:r>
          </a:p>
          <a:p>
            <a:pPr marL="627063" algn="just" eaLnBrk="1" fontAlgn="auto" hangingPunct="1">
              <a:spcBef>
                <a:spcPts val="0"/>
              </a:spcBef>
              <a:spcAft>
                <a:spcPts val="200"/>
              </a:spcAft>
              <a:tabLst>
                <a:tab pos="893763" algn="l"/>
              </a:tabLst>
              <a:defRPr/>
            </a:pPr>
            <a:endParaRPr lang="tr-TR" altLang="tr-TR" sz="2400" b="1" dirty="0" smtClean="0">
              <a:solidFill>
                <a:srgbClr val="0070C0"/>
              </a:solidFill>
            </a:endParaRPr>
          </a:p>
          <a:p>
            <a:pPr marL="627063" algn="just" eaLnBrk="1" fontAlgn="auto" hangingPunct="1">
              <a:spcBef>
                <a:spcPts val="0"/>
              </a:spcBef>
              <a:spcAft>
                <a:spcPts val="200"/>
              </a:spcAft>
              <a:defRPr/>
            </a:pPr>
            <a:r>
              <a:rPr lang="tr-TR" altLang="tr-TR" sz="2400" b="1" dirty="0" smtClean="0">
                <a:solidFill>
                  <a:srgbClr val="0070C0"/>
                </a:solidFill>
              </a:rPr>
              <a:t>-fiilleri nedeniyle haklarında vergi incelemesi yapılanlar bu inceleme sonucunda </a:t>
            </a:r>
            <a:r>
              <a:rPr lang="tr-TR" altLang="tr-TR" sz="2400" b="1" dirty="0" smtClean="0">
                <a:solidFill>
                  <a:srgbClr val="FF0000"/>
                </a:solidFill>
              </a:rPr>
              <a:t>söz konusu fiillerin varlığı tespit edilemezse </a:t>
            </a:r>
            <a:r>
              <a:rPr lang="tr-TR" altLang="tr-TR" sz="2400" b="1" dirty="0" smtClean="0">
                <a:solidFill>
                  <a:srgbClr val="0070C0"/>
                </a:solidFill>
              </a:rPr>
              <a:t>buna ilişkin rapor veya yazının kendilerine tebliğinden itibaren </a:t>
            </a:r>
            <a:r>
              <a:rPr lang="tr-TR" altLang="tr-TR" sz="2400" b="1" u="sng" dirty="0" smtClean="0">
                <a:solidFill>
                  <a:srgbClr val="0070C0"/>
                </a:solidFill>
              </a:rPr>
              <a:t>1 ay içinde</a:t>
            </a:r>
            <a:r>
              <a:rPr lang="tr-TR" altLang="tr-TR" sz="2400" b="1" dirty="0" smtClean="0">
                <a:solidFill>
                  <a:srgbClr val="0070C0"/>
                </a:solidFill>
              </a:rPr>
              <a:t> yazılı olarak başvurmaları halinde </a:t>
            </a:r>
          </a:p>
          <a:p>
            <a:pPr marL="627063" algn="just" eaLnBrk="1" fontAlgn="auto" hangingPunct="1">
              <a:spcBef>
                <a:spcPts val="0"/>
              </a:spcBef>
              <a:spcAft>
                <a:spcPts val="200"/>
              </a:spcAft>
              <a:defRPr/>
            </a:pPr>
            <a:r>
              <a:rPr lang="tr-TR" altLang="tr-TR" sz="2400" b="1" dirty="0" smtClean="0">
                <a:solidFill>
                  <a:srgbClr val="FF0000"/>
                </a:solidFill>
              </a:rPr>
              <a:t>matrah ve vergi artırımı hükümlerinden yararlanılabilecekler.</a:t>
            </a:r>
          </a:p>
        </p:txBody>
      </p:sp>
    </p:spTree>
    <p:extLst>
      <p:ext uri="{BB962C8B-B14F-4D97-AF65-F5344CB8AC3E}">
        <p14:creationId xmlns:p14="http://schemas.microsoft.com/office/powerpoint/2010/main" val="3588685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03849448-C8FC-4DE3-B94E-2AB63BEC38E8}" type="slidenum">
              <a:rPr lang="tr-TR" altLang="tr-TR" sz="1200">
                <a:latin typeface="Arial Black" pitchFamily="34" charset="0"/>
              </a:rPr>
              <a:pPr algn="r" eaLnBrk="1" hangingPunct="1"/>
              <a:t>39</a:t>
            </a:fld>
            <a:endParaRPr lang="tr-TR" altLang="tr-TR" sz="1200">
              <a:latin typeface="Arial Black" pitchFamily="34" charset="0"/>
            </a:endParaRPr>
          </a:p>
        </p:txBody>
      </p:sp>
      <p:sp>
        <p:nvSpPr>
          <p:cNvPr id="41987" name="Rectangle 2"/>
          <p:cNvSpPr>
            <a:spLocks noGrp="1" noChangeArrowheads="1"/>
          </p:cNvSpPr>
          <p:nvPr>
            <p:ph type="ctrTitle"/>
          </p:nvPr>
        </p:nvSpPr>
        <p:spPr>
          <a:xfrm>
            <a:off x="2267744" y="-27384"/>
            <a:ext cx="7052320" cy="648072"/>
          </a:xfrm>
        </p:spPr>
        <p:txBody>
          <a:bodyPr>
            <a:noAutofit/>
          </a:bodyPr>
          <a:lstStyle/>
          <a:p>
            <a:pPr algn="ctr" eaLnBrk="1" hangingPunct="1">
              <a:defRPr/>
            </a:pPr>
            <a:r>
              <a:rPr lang="tr-TR" altLang="tr-TR" sz="2400" b="1" dirty="0" smtClean="0">
                <a:solidFill>
                  <a:srgbClr val="FF0000"/>
                </a:solidFill>
              </a:rPr>
              <a:t/>
            </a:r>
            <a:br>
              <a:rPr lang="tr-TR" altLang="tr-TR" sz="2400" b="1" dirty="0" smtClean="0">
                <a:solidFill>
                  <a:srgbClr val="FF0000"/>
                </a:solidFill>
              </a:rPr>
            </a:br>
            <a:r>
              <a:rPr lang="tr-TR" altLang="tr-TR" sz="2400" b="1" dirty="0" smtClean="0">
                <a:solidFill>
                  <a:srgbClr val="FF0000"/>
                </a:solidFill>
              </a:rPr>
              <a:t>İŞLETMEDE BULUNDUĞU HALDE KAYITLARDA </a:t>
            </a:r>
            <a:br>
              <a:rPr lang="tr-TR" altLang="tr-TR" sz="2400" b="1" dirty="0" smtClean="0">
                <a:solidFill>
                  <a:srgbClr val="FF0000"/>
                </a:solidFill>
              </a:rPr>
            </a:br>
            <a:r>
              <a:rPr lang="tr-TR" altLang="tr-TR" sz="2400" b="1" dirty="0" smtClean="0">
                <a:solidFill>
                  <a:srgbClr val="FF0000"/>
                </a:solidFill>
              </a:rPr>
              <a:t>YER ALMAYAN KIYMETLER</a:t>
            </a:r>
          </a:p>
        </p:txBody>
      </p:sp>
      <p:sp>
        <p:nvSpPr>
          <p:cNvPr id="25604" name="Rectangle 3"/>
          <p:cNvSpPr>
            <a:spLocks noGrp="1" noChangeArrowheads="1"/>
          </p:cNvSpPr>
          <p:nvPr>
            <p:ph type="subTitle" idx="1"/>
          </p:nvPr>
        </p:nvSpPr>
        <p:spPr>
          <a:xfrm>
            <a:off x="467544" y="1340768"/>
            <a:ext cx="8064896" cy="4824536"/>
          </a:xfrm>
        </p:spPr>
        <p:txBody>
          <a:bodyPr>
            <a:noAutofit/>
          </a:bodyPr>
          <a:lstStyle/>
          <a:p>
            <a:pPr marL="265113" indent="-265113" algn="just" eaLnBrk="1" fontAlgn="auto" hangingPunct="1">
              <a:lnSpc>
                <a:spcPct val="80000"/>
              </a:lnSpc>
              <a:spcAft>
                <a:spcPts val="0"/>
              </a:spcAft>
              <a:buClr>
                <a:schemeClr val="tx1"/>
              </a:buClr>
              <a:buFont typeface="Wingdings" pitchFamily="2" charset="2"/>
              <a:buChar char="Ø"/>
              <a:defRPr/>
            </a:pPr>
            <a:r>
              <a:rPr lang="tr-TR" altLang="tr-TR" sz="2200" b="1" dirty="0">
                <a:solidFill>
                  <a:srgbClr val="0070C0"/>
                </a:solidFill>
              </a:rPr>
              <a:t>Kayıtlarda yer almayan emtia, makine, teçhizat ve demirbaşların deftere kaydına imkan veriliyor.</a:t>
            </a:r>
          </a:p>
          <a:p>
            <a:pPr marL="265113" indent="-265113" algn="just" eaLnBrk="1" fontAlgn="auto" hangingPunct="1">
              <a:lnSpc>
                <a:spcPct val="80000"/>
              </a:lnSpc>
              <a:spcAft>
                <a:spcPts val="0"/>
              </a:spcAft>
              <a:buClr>
                <a:schemeClr val="tx1"/>
              </a:buClr>
              <a:buFont typeface="Wingdings" pitchFamily="2" charset="2"/>
              <a:buChar char="Ø"/>
              <a:defRPr/>
            </a:pPr>
            <a:endParaRPr lang="tr-TR" altLang="tr-TR" sz="1200" b="1" dirty="0"/>
          </a:p>
          <a:p>
            <a:pPr marL="754380" lvl="1" indent="-342900" algn="just" eaLnBrk="1" fontAlgn="auto" hangingPunct="1">
              <a:lnSpc>
                <a:spcPct val="80000"/>
              </a:lnSpc>
              <a:spcAft>
                <a:spcPts val="0"/>
              </a:spcAft>
              <a:buFont typeface="Arial" pitchFamily="34" charset="0"/>
              <a:buChar char="•"/>
              <a:defRPr/>
            </a:pPr>
            <a:r>
              <a:rPr lang="tr-TR" altLang="tr-TR" sz="2200" b="1" dirty="0">
                <a:solidFill>
                  <a:srgbClr val="FF0000"/>
                </a:solidFill>
              </a:rPr>
              <a:t>Genel orana</a:t>
            </a:r>
            <a:r>
              <a:rPr lang="tr-TR" altLang="tr-TR" sz="2200" b="1" dirty="0">
                <a:solidFill>
                  <a:srgbClr val="0070C0"/>
                </a:solidFill>
              </a:rPr>
              <a:t> tabi kıymetlerde </a:t>
            </a:r>
            <a:r>
              <a:rPr lang="tr-TR" altLang="tr-TR" sz="2200" b="1" dirty="0">
                <a:solidFill>
                  <a:srgbClr val="FF0000"/>
                </a:solidFill>
              </a:rPr>
              <a:t>% 10</a:t>
            </a:r>
            <a:r>
              <a:rPr lang="tr-TR" altLang="tr-TR" sz="2200" b="1" dirty="0">
                <a:solidFill>
                  <a:srgbClr val="0070C0"/>
                </a:solidFill>
              </a:rPr>
              <a:t> oranında,</a:t>
            </a:r>
          </a:p>
          <a:p>
            <a:pPr marL="754380" lvl="1" indent="-342900" algn="just" eaLnBrk="1" fontAlgn="auto" hangingPunct="1">
              <a:lnSpc>
                <a:spcPct val="80000"/>
              </a:lnSpc>
              <a:spcAft>
                <a:spcPts val="0"/>
              </a:spcAft>
              <a:buFont typeface="Arial" pitchFamily="34" charset="0"/>
              <a:buChar char="•"/>
              <a:defRPr/>
            </a:pPr>
            <a:r>
              <a:rPr lang="tr-TR" altLang="tr-TR" sz="2200" b="1" dirty="0">
                <a:solidFill>
                  <a:srgbClr val="FF0000"/>
                </a:solidFill>
              </a:rPr>
              <a:t>İndirimli orana</a:t>
            </a:r>
            <a:r>
              <a:rPr lang="tr-TR" altLang="tr-TR" sz="2200" b="1" dirty="0">
                <a:solidFill>
                  <a:srgbClr val="0070C0"/>
                </a:solidFill>
              </a:rPr>
              <a:t> tabi olanlarda ise kıymetlerin tabi olduğu </a:t>
            </a:r>
            <a:r>
              <a:rPr lang="tr-TR" altLang="tr-TR" sz="2200" b="1" dirty="0">
                <a:solidFill>
                  <a:srgbClr val="FF0000"/>
                </a:solidFill>
              </a:rPr>
              <a:t>KDV oranlarının yarısı</a:t>
            </a:r>
            <a:r>
              <a:rPr lang="tr-TR" altLang="tr-TR" sz="2200" b="1" dirty="0">
                <a:solidFill>
                  <a:srgbClr val="0070C0"/>
                </a:solidFill>
              </a:rPr>
              <a:t> oranında</a:t>
            </a:r>
          </a:p>
          <a:p>
            <a:pPr marL="400050" lvl="2" indent="0" algn="just" eaLnBrk="1" fontAlgn="auto" hangingPunct="1">
              <a:lnSpc>
                <a:spcPct val="80000"/>
              </a:lnSpc>
              <a:spcAft>
                <a:spcPts val="0"/>
              </a:spcAft>
              <a:buFont typeface="Wingdings" pitchFamily="2" charset="2"/>
              <a:buNone/>
              <a:defRPr/>
            </a:pPr>
            <a:endParaRPr lang="tr-TR" altLang="tr-TR" sz="1200" b="1" dirty="0">
              <a:solidFill>
                <a:srgbClr val="C00000"/>
              </a:solidFill>
            </a:endParaRPr>
          </a:p>
          <a:p>
            <a:pPr marL="265113" indent="-265113" algn="just" eaLnBrk="1" fontAlgn="auto" hangingPunct="1">
              <a:lnSpc>
                <a:spcPct val="80000"/>
              </a:lnSpc>
              <a:spcAft>
                <a:spcPts val="0"/>
              </a:spcAft>
              <a:buClr>
                <a:schemeClr val="accent3"/>
              </a:buClr>
              <a:buFont typeface="Wingdings" pitchFamily="2" charset="2"/>
              <a:buNone/>
              <a:defRPr/>
            </a:pPr>
            <a:r>
              <a:rPr lang="tr-TR" altLang="tr-TR" sz="2200" b="1" dirty="0">
                <a:solidFill>
                  <a:srgbClr val="C00000"/>
                </a:solidFill>
              </a:rPr>
              <a:t>	 </a:t>
            </a:r>
            <a:r>
              <a:rPr lang="tr-TR" altLang="tr-TR" sz="2200" b="1" dirty="0" smtClean="0">
                <a:solidFill>
                  <a:srgbClr val="C00000"/>
                </a:solidFill>
              </a:rPr>
              <a:t>     </a:t>
            </a:r>
            <a:r>
              <a:rPr lang="tr-TR" altLang="tr-TR" sz="2200" b="1" dirty="0" smtClean="0">
                <a:solidFill>
                  <a:srgbClr val="FF0000"/>
                </a:solidFill>
              </a:rPr>
              <a:t>hesaplanacak </a:t>
            </a:r>
            <a:r>
              <a:rPr lang="tr-TR" altLang="tr-TR" sz="2200" b="1" dirty="0">
                <a:solidFill>
                  <a:srgbClr val="FF0000"/>
                </a:solidFill>
              </a:rPr>
              <a:t>katma değer vergisi ödenecek.</a:t>
            </a:r>
          </a:p>
          <a:p>
            <a:pPr marL="265113" indent="-265113" algn="just" eaLnBrk="1" fontAlgn="auto" hangingPunct="1">
              <a:lnSpc>
                <a:spcPct val="80000"/>
              </a:lnSpc>
              <a:spcAft>
                <a:spcPts val="0"/>
              </a:spcAft>
              <a:buClr>
                <a:schemeClr val="accent3"/>
              </a:buClr>
              <a:buFont typeface="Wingdings" pitchFamily="2" charset="2"/>
              <a:buNone/>
              <a:defRPr/>
            </a:pPr>
            <a:endParaRPr lang="tr-TR" altLang="tr-TR" sz="1200" b="1" dirty="0"/>
          </a:p>
          <a:p>
            <a:pPr marL="265113" indent="-265113" algn="just" eaLnBrk="1" fontAlgn="auto" hangingPunct="1">
              <a:lnSpc>
                <a:spcPct val="80000"/>
              </a:lnSpc>
              <a:spcAft>
                <a:spcPts val="0"/>
              </a:spcAft>
              <a:buClr>
                <a:schemeClr val="tx1"/>
              </a:buClr>
              <a:buFont typeface="Wingdings" pitchFamily="2" charset="2"/>
              <a:buChar char="Ø"/>
              <a:defRPr/>
            </a:pPr>
            <a:r>
              <a:rPr lang="tr-TR" altLang="tr-TR" sz="2200" b="1" dirty="0">
                <a:solidFill>
                  <a:schemeClr val="tx1"/>
                </a:solidFill>
              </a:rPr>
              <a:t>Sadece </a:t>
            </a:r>
            <a:r>
              <a:rPr lang="tr-TR" altLang="tr-TR" sz="2200" b="1" dirty="0">
                <a:solidFill>
                  <a:srgbClr val="FF0000"/>
                </a:solidFill>
              </a:rPr>
              <a:t>emtia</a:t>
            </a:r>
            <a:r>
              <a:rPr lang="tr-TR" altLang="tr-TR" sz="2200" b="1" dirty="0">
                <a:solidFill>
                  <a:schemeClr val="tx1"/>
                </a:solidFill>
              </a:rPr>
              <a:t> üzerinden ödenen vergi </a:t>
            </a:r>
            <a:r>
              <a:rPr lang="tr-TR" altLang="tr-TR" sz="2200" b="1" dirty="0">
                <a:solidFill>
                  <a:srgbClr val="FF0000"/>
                </a:solidFill>
              </a:rPr>
              <a:t>indirim</a:t>
            </a:r>
            <a:r>
              <a:rPr lang="tr-TR" altLang="tr-TR" sz="2200" b="1" dirty="0">
                <a:solidFill>
                  <a:schemeClr val="tx1"/>
                </a:solidFill>
              </a:rPr>
              <a:t> konusu yapılabilecek</a:t>
            </a:r>
            <a:r>
              <a:rPr lang="tr-TR" altLang="tr-TR" sz="2200" b="1" dirty="0" smtClean="0">
                <a:solidFill>
                  <a:schemeClr val="tx1"/>
                </a:solidFill>
              </a:rPr>
              <a:t>.</a:t>
            </a:r>
          </a:p>
          <a:p>
            <a:pPr marL="265113" indent="-265113" algn="just" eaLnBrk="1" fontAlgn="auto" hangingPunct="1">
              <a:lnSpc>
                <a:spcPct val="80000"/>
              </a:lnSpc>
              <a:spcAft>
                <a:spcPts val="0"/>
              </a:spcAft>
              <a:buClr>
                <a:schemeClr val="tx1"/>
              </a:buClr>
              <a:buFont typeface="Wingdings" pitchFamily="2" charset="2"/>
              <a:buChar char="Ø"/>
              <a:defRPr/>
            </a:pPr>
            <a:endParaRPr lang="tr-TR" altLang="tr-TR" sz="1200" b="1" dirty="0">
              <a:solidFill>
                <a:schemeClr val="tx1"/>
              </a:solidFill>
            </a:endParaRPr>
          </a:p>
          <a:p>
            <a:pPr marL="265113" indent="-265113" algn="just">
              <a:lnSpc>
                <a:spcPct val="80000"/>
              </a:lnSpc>
              <a:buClr>
                <a:schemeClr val="tx1"/>
              </a:buClr>
              <a:buFont typeface="Wingdings" pitchFamily="2" charset="2"/>
              <a:buChar char="Ø"/>
              <a:defRPr/>
            </a:pPr>
            <a:r>
              <a:rPr lang="tr-TR" altLang="tr-TR" sz="2200" b="1" dirty="0">
                <a:solidFill>
                  <a:srgbClr val="0070C0"/>
                </a:solidFill>
              </a:rPr>
              <a:t>Beyan edilen kıymetler için KDV Kanunu uyarınca sorumluluk uygulaması yapılmayacaktır.</a:t>
            </a:r>
          </a:p>
          <a:p>
            <a:pPr marL="265113" indent="-265113" algn="just">
              <a:lnSpc>
                <a:spcPct val="80000"/>
              </a:lnSpc>
              <a:buClr>
                <a:schemeClr val="tx1"/>
              </a:buClr>
              <a:buFont typeface="Wingdings" pitchFamily="2" charset="2"/>
              <a:buChar char="Ø"/>
              <a:defRPr/>
            </a:pPr>
            <a:endParaRPr lang="tr-TR" altLang="tr-TR" sz="1200" b="1" dirty="0">
              <a:solidFill>
                <a:schemeClr val="tx1"/>
              </a:solidFill>
            </a:endParaRPr>
          </a:p>
          <a:p>
            <a:pPr marL="265113" indent="-265113" algn="just">
              <a:lnSpc>
                <a:spcPct val="80000"/>
              </a:lnSpc>
              <a:buClr>
                <a:schemeClr val="tx1"/>
              </a:buClr>
              <a:buFont typeface="Wingdings" pitchFamily="2" charset="2"/>
              <a:buChar char="Ø"/>
              <a:defRPr/>
            </a:pPr>
            <a:r>
              <a:rPr lang="tr-TR" altLang="tr-TR" sz="2200" b="1" dirty="0">
                <a:solidFill>
                  <a:schemeClr val="tx1"/>
                </a:solidFill>
              </a:rPr>
              <a:t>Beyan edilen kıymetlerin </a:t>
            </a:r>
            <a:r>
              <a:rPr lang="tr-TR" altLang="tr-TR" sz="2200" b="1" dirty="0">
                <a:solidFill>
                  <a:srgbClr val="FF0000"/>
                </a:solidFill>
              </a:rPr>
              <a:t>satış bedeli</a:t>
            </a:r>
            <a:r>
              <a:rPr lang="tr-TR" altLang="tr-TR" sz="2200" b="1" dirty="0">
                <a:solidFill>
                  <a:schemeClr val="tx1"/>
                </a:solidFill>
              </a:rPr>
              <a:t> bunların deftere kaydedilen bedelinden </a:t>
            </a:r>
            <a:r>
              <a:rPr lang="tr-TR" altLang="tr-TR" sz="2200" b="1" dirty="0">
                <a:solidFill>
                  <a:srgbClr val="FF0000"/>
                </a:solidFill>
              </a:rPr>
              <a:t>düşük</a:t>
            </a:r>
            <a:r>
              <a:rPr lang="tr-TR" altLang="tr-TR" sz="2200" b="1" dirty="0">
                <a:solidFill>
                  <a:schemeClr val="tx1"/>
                </a:solidFill>
              </a:rPr>
              <a:t> olamayacaktır</a:t>
            </a:r>
            <a:r>
              <a:rPr lang="tr-TR" altLang="tr-TR" sz="2200" b="1" dirty="0" smtClean="0">
                <a:solidFill>
                  <a:schemeClr val="tx1"/>
                </a:solidFill>
              </a:rPr>
              <a:t>.</a:t>
            </a:r>
            <a:endParaRPr lang="tr-TR" altLang="tr-TR" sz="2200" b="1" dirty="0">
              <a:solidFill>
                <a:schemeClr val="tx1"/>
              </a:solidFill>
            </a:endParaRPr>
          </a:p>
        </p:txBody>
      </p:sp>
    </p:spTree>
    <p:extLst>
      <p:ext uri="{BB962C8B-B14F-4D97-AF65-F5344CB8AC3E}">
        <p14:creationId xmlns:p14="http://schemas.microsoft.com/office/powerpoint/2010/main" val="2863508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4</a:t>
            </a:fld>
            <a:endParaRPr lang="tr-TR" altLang="tr-TR" sz="1200">
              <a:latin typeface="Arial Black" pitchFamily="34" charset="0"/>
            </a:endParaRPr>
          </a:p>
        </p:txBody>
      </p:sp>
      <p:sp>
        <p:nvSpPr>
          <p:cNvPr id="97284" name="Rectangle 3"/>
          <p:cNvSpPr>
            <a:spLocks noGrp="1" noChangeArrowheads="1"/>
          </p:cNvSpPr>
          <p:nvPr>
            <p:ph type="subTitle" idx="1"/>
          </p:nvPr>
        </p:nvSpPr>
        <p:spPr>
          <a:xfrm>
            <a:off x="539552" y="1124744"/>
            <a:ext cx="5184576" cy="5123656"/>
          </a:xfrm>
        </p:spPr>
        <p:txBody>
          <a:bodyPr>
            <a:noAutofit/>
          </a:bodyPr>
          <a:lstStyle/>
          <a:p>
            <a:pPr marL="0" indent="0" eaLnBrk="1" fontAlgn="auto" hangingPunct="1">
              <a:spcAft>
                <a:spcPts val="0"/>
              </a:spcAft>
              <a:buClr>
                <a:schemeClr val="tx1"/>
              </a:buClr>
              <a:buFont typeface="Wingdings" pitchFamily="2" charset="2"/>
              <a:buNone/>
              <a:defRPr/>
            </a:pPr>
            <a:endParaRPr lang="tr-TR" sz="1800" b="1" dirty="0" smtClean="0">
              <a:solidFill>
                <a:srgbClr val="FF0000"/>
              </a:solidFill>
            </a:endParaRPr>
          </a:p>
          <a:p>
            <a:pPr marL="697230" lvl="1" indent="-285750" algn="just" eaLnBrk="1" fontAlgn="auto" hangingPunct="1">
              <a:spcAft>
                <a:spcPts val="0"/>
              </a:spcAft>
              <a:buClr>
                <a:schemeClr val="tx1"/>
              </a:buClr>
              <a:buFont typeface="Wingdings" pitchFamily="2" charset="2"/>
              <a:buChar char="Ø"/>
              <a:defRPr/>
            </a:pPr>
            <a:r>
              <a:rPr lang="tr-TR" sz="1800" b="1" dirty="0" smtClean="0">
                <a:solidFill>
                  <a:schemeClr val="tx1"/>
                </a:solidFill>
              </a:rPr>
              <a:t>Maliye Bakanlığına</a:t>
            </a:r>
          </a:p>
          <a:p>
            <a:pPr marL="697230" lvl="1" indent="-285750" algn="just" eaLnBrk="1" fontAlgn="auto" hangingPunct="1">
              <a:spcAft>
                <a:spcPts val="0"/>
              </a:spcAft>
              <a:buClr>
                <a:schemeClr val="tx1"/>
              </a:buClr>
              <a:buFont typeface="Wingdings" pitchFamily="2" charset="2"/>
              <a:buChar char="Ø"/>
              <a:defRPr/>
            </a:pPr>
            <a:r>
              <a:rPr lang="tr-TR" sz="1800" b="1" dirty="0" smtClean="0">
                <a:solidFill>
                  <a:schemeClr val="tx1"/>
                </a:solidFill>
              </a:rPr>
              <a:t>Gümrük ve Ticaret Bakanlığına</a:t>
            </a:r>
          </a:p>
          <a:p>
            <a:pPr marL="697230" lvl="1" indent="-285750" algn="just" eaLnBrk="1" fontAlgn="auto" hangingPunct="1">
              <a:spcAft>
                <a:spcPts val="0"/>
              </a:spcAft>
              <a:buClr>
                <a:schemeClr val="tx1"/>
              </a:buClr>
              <a:buFont typeface="Wingdings" pitchFamily="2" charset="2"/>
              <a:buChar char="Ø"/>
              <a:defRPr/>
            </a:pPr>
            <a:r>
              <a:rPr lang="tr-TR" sz="1800" b="1" dirty="0" smtClean="0">
                <a:solidFill>
                  <a:schemeClr val="tx1"/>
                </a:solidFill>
              </a:rPr>
              <a:t>Sosyal Güvenlik Kurumuna</a:t>
            </a:r>
          </a:p>
          <a:p>
            <a:pPr marL="697230" lvl="1" indent="-285750" algn="just" eaLnBrk="1" fontAlgn="auto" hangingPunct="1">
              <a:spcAft>
                <a:spcPts val="0"/>
              </a:spcAft>
              <a:buClr>
                <a:schemeClr val="tx1"/>
              </a:buClr>
              <a:buFont typeface="Wingdings" pitchFamily="2" charset="2"/>
              <a:buChar char="Ø"/>
              <a:defRPr/>
            </a:pPr>
            <a:r>
              <a:rPr lang="tr-TR" sz="1800" b="1" dirty="0" smtClean="0">
                <a:solidFill>
                  <a:schemeClr val="tx1"/>
                </a:solidFill>
              </a:rPr>
              <a:t>İl özel idarelerine</a:t>
            </a:r>
          </a:p>
          <a:p>
            <a:pPr marL="697230" lvl="1" indent="-285750" algn="just" eaLnBrk="1" fontAlgn="auto" hangingPunct="1">
              <a:spcAft>
                <a:spcPts val="0"/>
              </a:spcAft>
              <a:buClr>
                <a:schemeClr val="tx1"/>
              </a:buClr>
              <a:buFont typeface="Wingdings" pitchFamily="2" charset="2"/>
              <a:buChar char="Ø"/>
              <a:defRPr/>
            </a:pPr>
            <a:r>
              <a:rPr lang="tr-TR" sz="1800" b="1" dirty="0" smtClean="0">
                <a:solidFill>
                  <a:schemeClr val="tx1"/>
                </a:solidFill>
              </a:rPr>
              <a:t>Belediyelere</a:t>
            </a:r>
          </a:p>
          <a:p>
            <a:pPr marL="697230" lvl="1" indent="-285750" algn="just">
              <a:buClr>
                <a:schemeClr val="tx1"/>
              </a:buClr>
              <a:buFont typeface="Wingdings" pitchFamily="2" charset="2"/>
              <a:buChar char="Ø"/>
              <a:defRPr/>
            </a:pPr>
            <a:r>
              <a:rPr lang="tr-TR" sz="1800" b="1" dirty="0">
                <a:solidFill>
                  <a:schemeClr val="tx1"/>
                </a:solidFill>
              </a:rPr>
              <a:t>Yatırım İzleme Koordinasyon </a:t>
            </a:r>
          </a:p>
          <a:p>
            <a:pPr marL="411480" lvl="1" algn="just">
              <a:buClr>
                <a:schemeClr val="tx1"/>
              </a:buClr>
              <a:defRPr/>
            </a:pPr>
            <a:r>
              <a:rPr lang="tr-TR" sz="1800" b="1" dirty="0">
                <a:solidFill>
                  <a:schemeClr val="tx1"/>
                </a:solidFill>
              </a:rPr>
              <a:t>     Başkanlıklarına </a:t>
            </a:r>
          </a:p>
          <a:p>
            <a:pPr marL="742950" lvl="1" indent="-285750" algn="just" eaLnBrk="1" fontAlgn="auto" hangingPunct="1">
              <a:spcAft>
                <a:spcPts val="0"/>
              </a:spcAft>
              <a:buClr>
                <a:schemeClr val="tx1"/>
              </a:buClr>
              <a:buFont typeface="Wingdings" pitchFamily="2" charset="2"/>
              <a:buChar char="Ø"/>
              <a:defRPr/>
            </a:pPr>
            <a:endParaRPr lang="tr-TR" sz="1800" b="1" dirty="0" smtClean="0">
              <a:solidFill>
                <a:schemeClr val="tx1"/>
              </a:solidFill>
            </a:endParaRPr>
          </a:p>
          <a:p>
            <a:pPr marL="697230" lvl="1" indent="-285750" algn="just" eaLnBrk="1" fontAlgn="auto" hangingPunct="1">
              <a:spcAft>
                <a:spcPts val="0"/>
              </a:spcAft>
              <a:buClr>
                <a:schemeClr val="tx1"/>
              </a:buClr>
              <a:buFont typeface="Wingdings" pitchFamily="2" charset="2"/>
              <a:buChar char="Ø"/>
              <a:defRPr/>
            </a:pPr>
            <a:r>
              <a:rPr lang="tr-TR" sz="1800" b="1" dirty="0" smtClean="0">
                <a:solidFill>
                  <a:schemeClr val="tx1"/>
                </a:solidFill>
              </a:rPr>
              <a:t>TOBB</a:t>
            </a:r>
          </a:p>
          <a:p>
            <a:pPr marL="697230" lvl="1" indent="-285750" algn="just" eaLnBrk="1" fontAlgn="auto" hangingPunct="1">
              <a:spcAft>
                <a:spcPts val="0"/>
              </a:spcAft>
              <a:buClr>
                <a:schemeClr val="tx1"/>
              </a:buClr>
              <a:buFont typeface="Wingdings" pitchFamily="2" charset="2"/>
              <a:buChar char="Ø"/>
              <a:defRPr/>
            </a:pPr>
            <a:r>
              <a:rPr lang="tr-TR" sz="1800" b="1" dirty="0" smtClean="0">
                <a:solidFill>
                  <a:schemeClr val="tx1"/>
                </a:solidFill>
              </a:rPr>
              <a:t>TESK</a:t>
            </a:r>
          </a:p>
          <a:p>
            <a:pPr marL="697230" lvl="1" indent="-285750" algn="just" eaLnBrk="1" fontAlgn="auto" hangingPunct="1">
              <a:spcAft>
                <a:spcPts val="0"/>
              </a:spcAft>
              <a:buClr>
                <a:schemeClr val="tx1"/>
              </a:buClr>
              <a:buFont typeface="Wingdings" pitchFamily="2" charset="2"/>
              <a:buChar char="Ø"/>
              <a:defRPr/>
            </a:pPr>
            <a:r>
              <a:rPr lang="tr-TR" sz="1800" b="1" dirty="0" smtClean="0">
                <a:solidFill>
                  <a:schemeClr val="tx1"/>
                </a:solidFill>
              </a:rPr>
              <a:t>TÜRMOB</a:t>
            </a:r>
          </a:p>
          <a:p>
            <a:pPr marL="697230" lvl="1" indent="-285750" algn="just" eaLnBrk="1" fontAlgn="auto" hangingPunct="1">
              <a:spcAft>
                <a:spcPts val="0"/>
              </a:spcAft>
              <a:buClr>
                <a:schemeClr val="tx1"/>
              </a:buClr>
              <a:buFont typeface="Wingdings" pitchFamily="2" charset="2"/>
              <a:buChar char="Ø"/>
              <a:defRPr/>
            </a:pPr>
            <a:r>
              <a:rPr lang="tr-TR" sz="1800" b="1" dirty="0" smtClean="0">
                <a:solidFill>
                  <a:schemeClr val="tx1"/>
                </a:solidFill>
              </a:rPr>
              <a:t>TÜRKİYE BAROLAR BİRLİĞİ’NE</a:t>
            </a:r>
          </a:p>
          <a:p>
            <a:pPr marL="457200" lvl="1" indent="0" algn="just" eaLnBrk="1" fontAlgn="auto" hangingPunct="1">
              <a:spcAft>
                <a:spcPts val="0"/>
              </a:spcAft>
              <a:buClr>
                <a:schemeClr val="tx1"/>
              </a:buClr>
              <a:buFont typeface="Wingdings" pitchFamily="2" charset="2"/>
              <a:buNone/>
              <a:defRPr/>
            </a:pPr>
            <a:endParaRPr lang="tr-TR" sz="1800" b="1" dirty="0">
              <a:solidFill>
                <a:schemeClr val="tx1"/>
              </a:solidFill>
            </a:endParaRPr>
          </a:p>
          <a:p>
            <a:pPr marL="457200" lvl="1" indent="0" algn="just" eaLnBrk="1" fontAlgn="auto" hangingPunct="1">
              <a:spcAft>
                <a:spcPts val="0"/>
              </a:spcAft>
              <a:buClr>
                <a:schemeClr val="tx1"/>
              </a:buClr>
              <a:buFont typeface="Wingdings" pitchFamily="2" charset="2"/>
              <a:buNone/>
              <a:defRPr/>
            </a:pPr>
            <a:endParaRPr lang="tr-TR" sz="1800" b="1" dirty="0">
              <a:solidFill>
                <a:schemeClr val="tx1"/>
              </a:solidFill>
            </a:endParaRPr>
          </a:p>
        </p:txBody>
      </p:sp>
      <p:sp>
        <p:nvSpPr>
          <p:cNvPr id="4" name="Dikdörtgen 3"/>
          <p:cNvSpPr/>
          <p:nvPr/>
        </p:nvSpPr>
        <p:spPr>
          <a:xfrm>
            <a:off x="5724128" y="3140968"/>
            <a:ext cx="3312368" cy="646331"/>
          </a:xfrm>
          <a:prstGeom prst="rect">
            <a:avLst/>
          </a:prstGeom>
        </p:spPr>
        <p:txBody>
          <a:bodyPr wrap="square">
            <a:spAutoFit/>
          </a:bodyPr>
          <a:lstStyle/>
          <a:p>
            <a:r>
              <a:rPr lang="tr-TR" b="1" dirty="0"/>
              <a:t>olan borçlar Kanun kapsamında </a:t>
            </a:r>
            <a:r>
              <a:rPr lang="tr-TR" b="1" dirty="0" smtClean="0"/>
              <a:t>yapılandırılacak</a:t>
            </a:r>
            <a:endParaRPr lang="tr-TR" dirty="0"/>
          </a:p>
        </p:txBody>
      </p:sp>
      <p:sp>
        <p:nvSpPr>
          <p:cNvPr id="5" name="Sağ Ayraç 4"/>
          <p:cNvSpPr/>
          <p:nvPr/>
        </p:nvSpPr>
        <p:spPr>
          <a:xfrm>
            <a:off x="4644008" y="1412776"/>
            <a:ext cx="936104" cy="410445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Dikdörtgen 7"/>
          <p:cNvSpPr/>
          <p:nvPr/>
        </p:nvSpPr>
        <p:spPr>
          <a:xfrm>
            <a:off x="3882869" y="169476"/>
            <a:ext cx="3341877" cy="553998"/>
          </a:xfrm>
          <a:prstGeom prst="rect">
            <a:avLst/>
          </a:prstGeom>
        </p:spPr>
        <p:txBody>
          <a:bodyPr wrap="none">
            <a:spAutoFit/>
          </a:bodyPr>
          <a:lstStyle/>
          <a:p>
            <a:pPr lvl="0" algn="ctr">
              <a:spcBef>
                <a:spcPct val="0"/>
              </a:spcBef>
              <a:defRPr/>
            </a:pPr>
            <a:r>
              <a:rPr lang="tr-TR" altLang="tr-TR" sz="3000" b="1" dirty="0" smtClean="0">
                <a:solidFill>
                  <a:srgbClr val="C00000"/>
                </a:solidFill>
                <a:ea typeface="+mj-ea"/>
                <a:cs typeface="+mj-cs"/>
              </a:rPr>
              <a:t>ALACAKLI İDARELER</a:t>
            </a:r>
            <a:endParaRPr lang="tr-TR" altLang="tr-TR" sz="3000" b="1" dirty="0">
              <a:solidFill>
                <a:srgbClr val="C00000"/>
              </a:solidFill>
              <a:ea typeface="+mj-ea"/>
              <a:cs typeface="+mj-cs"/>
            </a:endParaRPr>
          </a:p>
        </p:txBody>
      </p:sp>
    </p:spTree>
    <p:extLst>
      <p:ext uri="{BB962C8B-B14F-4D97-AF65-F5344CB8AC3E}">
        <p14:creationId xmlns:p14="http://schemas.microsoft.com/office/powerpoint/2010/main" val="2046906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112B554A-5ADD-4930-ACD1-66AFD6FC0356}" type="slidenum">
              <a:rPr lang="tr-TR" altLang="tr-TR" sz="1200">
                <a:latin typeface="Arial Black" pitchFamily="34" charset="0"/>
              </a:rPr>
              <a:pPr algn="r" eaLnBrk="1" hangingPunct="1"/>
              <a:t>40</a:t>
            </a:fld>
            <a:endParaRPr lang="tr-TR" altLang="tr-TR" sz="1200">
              <a:latin typeface="Arial Black" pitchFamily="34" charset="0"/>
            </a:endParaRPr>
          </a:p>
        </p:txBody>
      </p:sp>
      <p:sp>
        <p:nvSpPr>
          <p:cNvPr id="43011" name="Rectangle 2"/>
          <p:cNvSpPr>
            <a:spLocks noGrp="1" noChangeArrowheads="1"/>
          </p:cNvSpPr>
          <p:nvPr>
            <p:ph type="ctrTitle"/>
          </p:nvPr>
        </p:nvSpPr>
        <p:spPr>
          <a:xfrm>
            <a:off x="1937927" y="44624"/>
            <a:ext cx="7198568" cy="866527"/>
          </a:xfrm>
        </p:spPr>
        <p:txBody>
          <a:bodyPr>
            <a:normAutofit/>
          </a:bodyPr>
          <a:lstStyle/>
          <a:p>
            <a:pPr algn="ctr" eaLnBrk="1" hangingPunct="1">
              <a:defRPr/>
            </a:pPr>
            <a:r>
              <a:rPr lang="tr-TR" altLang="tr-TR" sz="2400" b="1" dirty="0" smtClean="0">
                <a:solidFill>
                  <a:srgbClr val="FF0000"/>
                </a:solidFill>
              </a:rPr>
              <a:t>KAYITLARDA YER ALDIĞI HALDE</a:t>
            </a:r>
            <a:br>
              <a:rPr lang="tr-TR" altLang="tr-TR" sz="2400" b="1" dirty="0" smtClean="0">
                <a:solidFill>
                  <a:srgbClr val="FF0000"/>
                </a:solidFill>
              </a:rPr>
            </a:br>
            <a:r>
              <a:rPr lang="tr-TR" altLang="tr-TR" sz="2400" b="1" dirty="0" smtClean="0">
                <a:solidFill>
                  <a:srgbClr val="FF0000"/>
                </a:solidFill>
              </a:rPr>
              <a:t>İŞLETMEDE BULUNMAYAN EMTİA</a:t>
            </a:r>
          </a:p>
        </p:txBody>
      </p:sp>
      <p:sp>
        <p:nvSpPr>
          <p:cNvPr id="20484" name="Rectangle 3"/>
          <p:cNvSpPr>
            <a:spLocks noGrp="1" noChangeArrowheads="1"/>
          </p:cNvSpPr>
          <p:nvPr>
            <p:ph type="subTitle" idx="1"/>
          </p:nvPr>
        </p:nvSpPr>
        <p:spPr>
          <a:xfrm>
            <a:off x="611560" y="1556792"/>
            <a:ext cx="7848872" cy="4176464"/>
          </a:xfrm>
        </p:spPr>
        <p:txBody>
          <a:bodyPr>
            <a:normAutofit/>
          </a:bodyPr>
          <a:lstStyle/>
          <a:p>
            <a:pPr marL="446088" indent="-360363" algn="just" eaLnBrk="1" fontAlgn="auto" hangingPunct="1">
              <a:lnSpc>
                <a:spcPct val="90000"/>
              </a:lnSpc>
              <a:spcAft>
                <a:spcPts val="0"/>
              </a:spcAft>
              <a:buClr>
                <a:schemeClr val="tx1"/>
              </a:buClr>
              <a:buFont typeface="Wingdings" pitchFamily="2" charset="2"/>
              <a:buChar char="Ø"/>
              <a:defRPr/>
            </a:pPr>
            <a:r>
              <a:rPr lang="tr-TR" altLang="tr-TR" sz="2200" b="1" dirty="0" smtClean="0">
                <a:solidFill>
                  <a:srgbClr val="0070C0"/>
                </a:solidFill>
              </a:rPr>
              <a:t>Mükellefler, kayıtlarında yer aldığı halde işletmede mevcut olmayan emtialarını, fatura düzenlemek ve her türlü vergisel yükümlülüklerini yerine getirmek suretiyle kayıtlarını düzeltebilecek.</a:t>
            </a:r>
          </a:p>
          <a:p>
            <a:pPr marL="446088" indent="-360363" algn="just" eaLnBrk="1" fontAlgn="auto" hangingPunct="1">
              <a:lnSpc>
                <a:spcPct val="90000"/>
              </a:lnSpc>
              <a:spcAft>
                <a:spcPts val="0"/>
              </a:spcAft>
              <a:buClr>
                <a:schemeClr val="tx1"/>
              </a:buClr>
              <a:buFont typeface="Wingdings" pitchFamily="2" charset="2"/>
              <a:buChar char="Ø"/>
              <a:defRPr/>
            </a:pPr>
            <a:endParaRPr lang="tr-TR" altLang="tr-TR" sz="1200" b="1" dirty="0">
              <a:solidFill>
                <a:schemeClr val="tx1"/>
              </a:solidFill>
            </a:endParaRPr>
          </a:p>
          <a:p>
            <a:pPr marL="446088" indent="-360363" algn="just">
              <a:lnSpc>
                <a:spcPct val="90000"/>
              </a:lnSpc>
              <a:buClr>
                <a:schemeClr val="tx1"/>
              </a:buClr>
              <a:buFont typeface="Wingdings" pitchFamily="2" charset="2"/>
              <a:buChar char="Ø"/>
              <a:defRPr/>
            </a:pPr>
            <a:r>
              <a:rPr lang="tr-TR" altLang="tr-TR" sz="2200" b="1" dirty="0">
                <a:solidFill>
                  <a:schemeClr val="tx1"/>
                </a:solidFill>
              </a:rPr>
              <a:t>Bu kapsamda ödenmesi gereken </a:t>
            </a:r>
            <a:r>
              <a:rPr lang="tr-TR" altLang="tr-TR" sz="2200" b="1" dirty="0" smtClean="0">
                <a:solidFill>
                  <a:srgbClr val="FF0000"/>
                </a:solidFill>
              </a:rPr>
              <a:t>KDV, 3 </a:t>
            </a:r>
            <a:r>
              <a:rPr lang="tr-TR" altLang="tr-TR" sz="2200" b="1" dirty="0">
                <a:solidFill>
                  <a:srgbClr val="FF0000"/>
                </a:solidFill>
              </a:rPr>
              <a:t>taksitte</a:t>
            </a:r>
            <a:r>
              <a:rPr lang="tr-TR" altLang="tr-TR" sz="2200" b="1" dirty="0">
                <a:solidFill>
                  <a:schemeClr val="tx1"/>
                </a:solidFill>
              </a:rPr>
              <a:t> </a:t>
            </a:r>
            <a:r>
              <a:rPr lang="tr-TR" altLang="tr-TR" sz="2200" b="1" dirty="0" smtClean="0">
                <a:solidFill>
                  <a:schemeClr val="tx1"/>
                </a:solidFill>
              </a:rPr>
              <a:t>ödenecek.</a:t>
            </a:r>
          </a:p>
          <a:p>
            <a:pPr marL="446088" indent="-360363" algn="just" eaLnBrk="1" fontAlgn="auto" hangingPunct="1">
              <a:lnSpc>
                <a:spcPct val="90000"/>
              </a:lnSpc>
              <a:spcAft>
                <a:spcPts val="0"/>
              </a:spcAft>
              <a:buClr>
                <a:schemeClr val="tx1"/>
              </a:buClr>
              <a:buFont typeface="Wingdings" pitchFamily="2" charset="2"/>
              <a:buNone/>
              <a:defRPr/>
            </a:pPr>
            <a:endParaRPr lang="tr-TR" altLang="tr-TR" sz="1200" b="1" dirty="0" smtClean="0">
              <a:solidFill>
                <a:schemeClr val="tx1"/>
              </a:solidFill>
            </a:endParaRPr>
          </a:p>
          <a:p>
            <a:pPr marL="446088" indent="-360363" algn="just" eaLnBrk="1" fontAlgn="auto" hangingPunct="1">
              <a:lnSpc>
                <a:spcPct val="90000"/>
              </a:lnSpc>
              <a:spcAft>
                <a:spcPts val="0"/>
              </a:spcAft>
              <a:buClr>
                <a:schemeClr val="tx1"/>
              </a:buClr>
              <a:buFont typeface="Wingdings" pitchFamily="2" charset="2"/>
              <a:buChar char="Ø"/>
              <a:defRPr/>
            </a:pPr>
            <a:r>
              <a:rPr lang="tr-TR" altLang="tr-TR" sz="2200" b="1" dirty="0" smtClean="0">
                <a:solidFill>
                  <a:srgbClr val="0070C0"/>
                </a:solidFill>
              </a:rPr>
              <a:t>Eczaneler, stoklarında bulunmayan ilaçlar için maliyet bedeli üzerinden fatura düzenleyecek ve % 4 oranında KDV ödeyecek.</a:t>
            </a:r>
          </a:p>
          <a:p>
            <a:pPr marL="85725" indent="0" algn="just" eaLnBrk="1" fontAlgn="auto" hangingPunct="1">
              <a:lnSpc>
                <a:spcPct val="90000"/>
              </a:lnSpc>
              <a:spcAft>
                <a:spcPts val="0"/>
              </a:spcAft>
              <a:buClr>
                <a:schemeClr val="tx1"/>
              </a:buClr>
              <a:buFont typeface="Wingdings" pitchFamily="2" charset="2"/>
              <a:buNone/>
              <a:defRPr/>
            </a:pPr>
            <a:endParaRPr lang="tr-TR" altLang="tr-TR" sz="1200" b="1" dirty="0" smtClean="0">
              <a:solidFill>
                <a:schemeClr val="tx1"/>
              </a:solidFill>
            </a:endParaRPr>
          </a:p>
          <a:p>
            <a:pPr marL="446088" indent="-360363" algn="just" eaLnBrk="1" fontAlgn="auto" hangingPunct="1">
              <a:lnSpc>
                <a:spcPct val="90000"/>
              </a:lnSpc>
              <a:spcAft>
                <a:spcPts val="0"/>
              </a:spcAft>
              <a:buClr>
                <a:schemeClr val="tx1"/>
              </a:buClr>
              <a:buFont typeface="Wingdings" pitchFamily="2" charset="2"/>
              <a:buChar char="Ø"/>
              <a:defRPr/>
            </a:pPr>
            <a:r>
              <a:rPr lang="tr-TR" altLang="tr-TR" sz="2200" b="1" dirty="0" smtClean="0">
                <a:solidFill>
                  <a:schemeClr val="tx1"/>
                </a:solidFill>
              </a:rPr>
              <a:t>Fatura düzenlenerek kayıtlara alınan emtia için geçmişe yönelik </a:t>
            </a:r>
            <a:r>
              <a:rPr lang="tr-TR" altLang="tr-TR" sz="2200" b="1" dirty="0" smtClean="0">
                <a:solidFill>
                  <a:srgbClr val="FF0000"/>
                </a:solidFill>
              </a:rPr>
              <a:t>ceza ve gecikme faizi</a:t>
            </a:r>
            <a:r>
              <a:rPr lang="tr-TR" altLang="tr-TR" sz="2200" b="1" dirty="0" smtClean="0">
                <a:solidFill>
                  <a:schemeClr val="tx1"/>
                </a:solidFill>
              </a:rPr>
              <a:t> uygulanmayacak.</a:t>
            </a:r>
          </a:p>
        </p:txBody>
      </p:sp>
    </p:spTree>
    <p:extLst>
      <p:ext uri="{BB962C8B-B14F-4D97-AF65-F5344CB8AC3E}">
        <p14:creationId xmlns:p14="http://schemas.microsoft.com/office/powerpoint/2010/main" val="3467540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B941EC68-BA31-46CF-918B-20A8365CF184}" type="slidenum">
              <a:rPr lang="tr-TR" altLang="tr-TR" sz="1200">
                <a:latin typeface="Arial Black" pitchFamily="34" charset="0"/>
              </a:rPr>
              <a:pPr algn="r" eaLnBrk="1" hangingPunct="1"/>
              <a:t>41</a:t>
            </a:fld>
            <a:endParaRPr lang="tr-TR" altLang="tr-TR" sz="1200">
              <a:latin typeface="Arial Black" pitchFamily="34" charset="0"/>
            </a:endParaRPr>
          </a:p>
        </p:txBody>
      </p:sp>
      <p:sp>
        <p:nvSpPr>
          <p:cNvPr id="44035" name="Rectangle 2"/>
          <p:cNvSpPr>
            <a:spLocks noGrp="1" noChangeArrowheads="1"/>
          </p:cNvSpPr>
          <p:nvPr>
            <p:ph type="ctrTitle"/>
          </p:nvPr>
        </p:nvSpPr>
        <p:spPr>
          <a:xfrm>
            <a:off x="2267743" y="116633"/>
            <a:ext cx="6881479" cy="792088"/>
          </a:xfrm>
        </p:spPr>
        <p:txBody>
          <a:bodyPr>
            <a:noAutofit/>
          </a:bodyPr>
          <a:lstStyle/>
          <a:p>
            <a:pPr algn="ctr" eaLnBrk="1" hangingPunct="1">
              <a:defRPr/>
            </a:pPr>
            <a:r>
              <a:rPr lang="tr-TR" altLang="tr-TR" sz="2100" b="1" dirty="0" smtClean="0">
                <a:solidFill>
                  <a:srgbClr val="FF0000"/>
                </a:solidFill>
              </a:rPr>
              <a:t>KAYITLARDA YER ALDIĞI HALDE İŞLETMEDE BULUNMAYAN</a:t>
            </a:r>
            <a:br>
              <a:rPr lang="tr-TR" altLang="tr-TR" sz="2100" b="1" dirty="0" smtClean="0">
                <a:solidFill>
                  <a:srgbClr val="FF0000"/>
                </a:solidFill>
              </a:rPr>
            </a:br>
            <a:r>
              <a:rPr lang="tr-TR" altLang="tr-TR" sz="2100" b="1" dirty="0" smtClean="0">
                <a:solidFill>
                  <a:srgbClr val="FF0000"/>
                </a:solidFill>
              </a:rPr>
              <a:t>KASA MEVCUDU VE ORTAKLARDAN ALACAKLAR</a:t>
            </a:r>
          </a:p>
        </p:txBody>
      </p:sp>
      <p:sp>
        <p:nvSpPr>
          <p:cNvPr id="35844" name="Rectangle 3"/>
          <p:cNvSpPr>
            <a:spLocks noGrp="1" noChangeArrowheads="1"/>
          </p:cNvSpPr>
          <p:nvPr>
            <p:ph type="subTitle" idx="1"/>
          </p:nvPr>
        </p:nvSpPr>
        <p:spPr>
          <a:xfrm>
            <a:off x="323528" y="1340768"/>
            <a:ext cx="8568952" cy="4824536"/>
          </a:xfrm>
        </p:spPr>
        <p:txBody>
          <a:bodyPr>
            <a:noAutofit/>
          </a:bodyPr>
          <a:lstStyle/>
          <a:p>
            <a:pPr marL="365760" indent="-256032" algn="just">
              <a:lnSpc>
                <a:spcPct val="80000"/>
              </a:lnSpc>
              <a:buClr>
                <a:schemeClr val="tx1"/>
              </a:buClr>
              <a:buFont typeface="Wingdings" pitchFamily="2" charset="2"/>
              <a:buChar char="Ø"/>
              <a:defRPr/>
            </a:pPr>
            <a:r>
              <a:rPr lang="tr-TR" altLang="tr-TR" sz="2000" b="1" dirty="0">
                <a:solidFill>
                  <a:srgbClr val="FF0000"/>
                </a:solidFill>
              </a:rPr>
              <a:t>Bilanço</a:t>
            </a:r>
            <a:r>
              <a:rPr lang="tr-TR" altLang="tr-TR" sz="2000" b="1" dirty="0">
                <a:solidFill>
                  <a:schemeClr val="tx1"/>
                </a:solidFill>
              </a:rPr>
              <a:t> esasına tabi </a:t>
            </a:r>
            <a:r>
              <a:rPr lang="tr-TR" altLang="tr-TR" sz="2000" b="1" dirty="0">
                <a:solidFill>
                  <a:srgbClr val="FF0000"/>
                </a:solidFill>
              </a:rPr>
              <a:t>k</a:t>
            </a:r>
            <a:r>
              <a:rPr lang="tr-TR" altLang="tr-TR" sz="2000" b="1" dirty="0" smtClean="0">
                <a:solidFill>
                  <a:srgbClr val="FF0000"/>
                </a:solidFill>
              </a:rPr>
              <a:t>urumlar</a:t>
            </a:r>
            <a:r>
              <a:rPr lang="tr-TR" altLang="tr-TR" sz="2000" b="1" dirty="0" smtClean="0">
                <a:solidFill>
                  <a:schemeClr val="tx1"/>
                </a:solidFill>
              </a:rPr>
              <a:t> </a:t>
            </a:r>
            <a:r>
              <a:rPr lang="tr-TR" altLang="tr-TR" sz="2000" b="1" dirty="0">
                <a:solidFill>
                  <a:srgbClr val="FF0000"/>
                </a:solidFill>
              </a:rPr>
              <a:t>vergisi</a:t>
            </a:r>
            <a:r>
              <a:rPr lang="tr-TR" altLang="tr-TR" sz="2000" b="1" dirty="0">
                <a:solidFill>
                  <a:schemeClr val="tx1"/>
                </a:solidFill>
              </a:rPr>
              <a:t> mükelleflerine, </a:t>
            </a:r>
            <a:r>
              <a:rPr lang="tr-TR" altLang="tr-TR" sz="2000" b="1" dirty="0">
                <a:solidFill>
                  <a:srgbClr val="FF0000"/>
                </a:solidFill>
              </a:rPr>
              <a:t>işletmede bulunmayan </a:t>
            </a:r>
          </a:p>
          <a:p>
            <a:pPr marL="365760" indent="-256032" algn="just" eaLnBrk="1" fontAlgn="auto" hangingPunct="1">
              <a:lnSpc>
                <a:spcPct val="80000"/>
              </a:lnSpc>
              <a:spcAft>
                <a:spcPts val="0"/>
              </a:spcAft>
              <a:buClr>
                <a:schemeClr val="tx1"/>
              </a:buClr>
              <a:buFont typeface="Wingdings" pitchFamily="2" charset="2"/>
              <a:buChar char="Ø"/>
              <a:defRPr/>
            </a:pPr>
            <a:endParaRPr lang="tr-TR" altLang="tr-TR" sz="600" b="1" dirty="0"/>
          </a:p>
          <a:p>
            <a:pPr marL="754380" lvl="1" indent="-342900" algn="just" eaLnBrk="1" fontAlgn="auto" hangingPunct="1">
              <a:spcBef>
                <a:spcPts val="0"/>
              </a:spcBef>
              <a:spcAft>
                <a:spcPts val="200"/>
              </a:spcAft>
              <a:buClr>
                <a:schemeClr val="tx1"/>
              </a:buClr>
              <a:buFont typeface="Arial" pitchFamily="34" charset="0"/>
              <a:buChar char="•"/>
              <a:defRPr/>
            </a:pPr>
            <a:r>
              <a:rPr lang="tr-TR" altLang="tr-TR" sz="2000" b="1" dirty="0">
                <a:solidFill>
                  <a:srgbClr val="0070C0"/>
                </a:solidFill>
              </a:rPr>
              <a:t>kasa mevcudu ve </a:t>
            </a:r>
          </a:p>
          <a:p>
            <a:pPr marL="754380" lvl="1" indent="-342900" algn="just" eaLnBrk="1" fontAlgn="auto" hangingPunct="1">
              <a:spcBef>
                <a:spcPts val="0"/>
              </a:spcBef>
              <a:spcAft>
                <a:spcPts val="200"/>
              </a:spcAft>
              <a:buClr>
                <a:schemeClr val="tx1"/>
              </a:buClr>
              <a:buFont typeface="Arial" pitchFamily="34" charset="0"/>
              <a:buChar char="•"/>
              <a:defRPr/>
            </a:pPr>
            <a:r>
              <a:rPr lang="tr-TR" altLang="tr-TR" sz="2000" b="1" dirty="0">
                <a:solidFill>
                  <a:srgbClr val="0070C0"/>
                </a:solidFill>
              </a:rPr>
              <a:t>ortaklardan alacakları ile </a:t>
            </a:r>
          </a:p>
          <a:p>
            <a:pPr marL="754380" lvl="1" indent="-342900" algn="just" eaLnBrk="1" fontAlgn="auto" hangingPunct="1">
              <a:spcBef>
                <a:spcPts val="0"/>
              </a:spcBef>
              <a:spcAft>
                <a:spcPts val="200"/>
              </a:spcAft>
              <a:buClr>
                <a:schemeClr val="tx1"/>
              </a:buClr>
              <a:buFont typeface="Arial" pitchFamily="34" charset="0"/>
              <a:buChar char="•"/>
              <a:defRPr/>
            </a:pPr>
            <a:r>
              <a:rPr lang="tr-TR" altLang="tr-TR" sz="2000" b="1" dirty="0">
                <a:solidFill>
                  <a:srgbClr val="0070C0"/>
                </a:solidFill>
              </a:rPr>
              <a:t>bunlarla ilgili diğer hesaplarda yer alan işlemlerini </a:t>
            </a:r>
          </a:p>
          <a:p>
            <a:pPr marL="658368" lvl="1" indent="-246888" algn="just" eaLnBrk="1" fontAlgn="auto" hangingPunct="1">
              <a:lnSpc>
                <a:spcPct val="80000"/>
              </a:lnSpc>
              <a:spcAft>
                <a:spcPts val="0"/>
              </a:spcAft>
              <a:buClr>
                <a:schemeClr val="tx1"/>
              </a:buClr>
              <a:buFont typeface="Wingdings" pitchFamily="2" charset="2"/>
              <a:buChar char="ü"/>
              <a:defRPr/>
            </a:pPr>
            <a:endParaRPr lang="tr-TR" altLang="tr-TR" sz="600" b="1" dirty="0">
              <a:solidFill>
                <a:schemeClr val="tx1"/>
              </a:solidFill>
            </a:endParaRPr>
          </a:p>
          <a:p>
            <a:pPr marL="109538" indent="249238" algn="just" eaLnBrk="1" fontAlgn="auto" hangingPunct="1">
              <a:lnSpc>
                <a:spcPct val="80000"/>
              </a:lnSpc>
              <a:spcAft>
                <a:spcPts val="0"/>
              </a:spcAft>
              <a:buClr>
                <a:schemeClr val="tx1"/>
              </a:buClr>
              <a:buFont typeface="Georgia" pitchFamily="18" charset="0"/>
              <a:buNone/>
              <a:defRPr/>
            </a:pPr>
            <a:r>
              <a:rPr lang="tr-TR" altLang="tr-TR" sz="2000" b="1" dirty="0" smtClean="0">
                <a:solidFill>
                  <a:schemeClr val="tx1"/>
                </a:solidFill>
              </a:rPr>
              <a:t>gerçek </a:t>
            </a:r>
            <a:r>
              <a:rPr lang="tr-TR" altLang="tr-TR" sz="2000" b="1" dirty="0">
                <a:solidFill>
                  <a:schemeClr val="tx1"/>
                </a:solidFill>
              </a:rPr>
              <a:t>duruma uygun hale getirmelerine imkan veriliyor.</a:t>
            </a:r>
          </a:p>
          <a:p>
            <a:pPr marL="365760" indent="-256032" algn="just" eaLnBrk="1" fontAlgn="auto" hangingPunct="1">
              <a:lnSpc>
                <a:spcPct val="80000"/>
              </a:lnSpc>
              <a:spcAft>
                <a:spcPts val="0"/>
              </a:spcAft>
              <a:buClr>
                <a:schemeClr val="accent3"/>
              </a:buClr>
              <a:buFont typeface="Wingdings" pitchFamily="2" charset="2"/>
              <a:buChar char="Ø"/>
              <a:defRPr/>
            </a:pPr>
            <a:endParaRPr lang="tr-TR" altLang="tr-TR" sz="600" b="1" dirty="0">
              <a:solidFill>
                <a:schemeClr val="tx1"/>
              </a:solidFill>
            </a:endParaRPr>
          </a:p>
          <a:p>
            <a:pPr marL="365760" indent="-256032" algn="just" eaLnBrk="1" fontAlgn="auto" hangingPunct="1">
              <a:lnSpc>
                <a:spcPct val="120000"/>
              </a:lnSpc>
              <a:spcAft>
                <a:spcPts val="0"/>
              </a:spcAft>
              <a:buClr>
                <a:schemeClr val="tx1"/>
              </a:buClr>
              <a:buFont typeface="Wingdings" pitchFamily="2" charset="2"/>
              <a:buChar char="Ø"/>
              <a:defRPr/>
            </a:pPr>
            <a:r>
              <a:rPr lang="tr-TR" altLang="tr-TR" sz="2000" b="1" dirty="0" smtClean="0">
                <a:solidFill>
                  <a:schemeClr val="tx1"/>
                </a:solidFill>
              </a:rPr>
              <a:t>Bu kapsamda;</a:t>
            </a:r>
          </a:p>
          <a:p>
            <a:pPr marL="714375" indent="-342900" algn="just" eaLnBrk="1" fontAlgn="auto" hangingPunct="1">
              <a:spcBef>
                <a:spcPts val="0"/>
              </a:spcBef>
              <a:spcAft>
                <a:spcPts val="200"/>
              </a:spcAft>
              <a:buClr>
                <a:schemeClr val="tx1"/>
              </a:buClr>
              <a:buFont typeface="Arial" pitchFamily="34" charset="0"/>
              <a:buChar char="•"/>
              <a:defRPr/>
            </a:pPr>
            <a:r>
              <a:rPr lang="tr-TR" altLang="tr-TR" sz="2000" b="1" dirty="0" smtClean="0">
                <a:solidFill>
                  <a:srgbClr val="FF0000"/>
                </a:solidFill>
              </a:rPr>
              <a:t>31/12/2017 </a:t>
            </a:r>
            <a:r>
              <a:rPr lang="tr-TR" altLang="tr-TR" sz="2000" b="1" dirty="0" smtClean="0">
                <a:solidFill>
                  <a:schemeClr val="tx1"/>
                </a:solidFill>
              </a:rPr>
              <a:t>tarihli bilanço esas alınacak</a:t>
            </a:r>
            <a:endParaRPr lang="tr-TR" altLang="tr-TR" sz="600" b="1" dirty="0">
              <a:solidFill>
                <a:schemeClr val="tx1"/>
              </a:solidFill>
            </a:endParaRPr>
          </a:p>
          <a:p>
            <a:pPr marL="714375" indent="-342900" algn="just" eaLnBrk="1" fontAlgn="auto" hangingPunct="1">
              <a:spcBef>
                <a:spcPts val="0"/>
              </a:spcBef>
              <a:spcAft>
                <a:spcPts val="200"/>
              </a:spcAft>
              <a:buClr>
                <a:schemeClr val="tx1"/>
              </a:buClr>
              <a:buFont typeface="Arial" pitchFamily="34" charset="0"/>
              <a:buChar char="•"/>
              <a:defRPr/>
            </a:pPr>
            <a:r>
              <a:rPr lang="tr-TR" altLang="tr-TR" sz="2000" b="1" dirty="0" smtClean="0">
                <a:solidFill>
                  <a:srgbClr val="FF0000"/>
                </a:solidFill>
              </a:rPr>
              <a:t>Beyanda </a:t>
            </a:r>
            <a:r>
              <a:rPr lang="tr-TR" altLang="tr-TR" sz="2000" b="1" dirty="0">
                <a:solidFill>
                  <a:srgbClr val="FF0000"/>
                </a:solidFill>
              </a:rPr>
              <a:t>bulunulacak </a:t>
            </a:r>
            <a:r>
              <a:rPr lang="tr-TR" altLang="tr-TR" sz="2000" b="1" dirty="0">
                <a:solidFill>
                  <a:schemeClr val="tx1"/>
                </a:solidFill>
              </a:rPr>
              <a:t>ve beyan edilen </a:t>
            </a:r>
            <a:r>
              <a:rPr lang="tr-TR" altLang="tr-TR" sz="2000" b="1" dirty="0" smtClean="0">
                <a:solidFill>
                  <a:schemeClr val="tx1"/>
                </a:solidFill>
              </a:rPr>
              <a:t>tutarlar</a:t>
            </a:r>
          </a:p>
          <a:p>
            <a:pPr marL="371475" indent="346075" algn="just" eaLnBrk="1" fontAlgn="auto" hangingPunct="1">
              <a:spcBef>
                <a:spcPts val="0"/>
              </a:spcBef>
              <a:spcAft>
                <a:spcPts val="200"/>
              </a:spcAft>
              <a:buClr>
                <a:schemeClr val="tx1"/>
              </a:buClr>
              <a:defRPr/>
            </a:pPr>
            <a:r>
              <a:rPr lang="tr-TR" altLang="tr-TR" sz="2000" b="1" dirty="0" smtClean="0">
                <a:solidFill>
                  <a:schemeClr val="tx1"/>
                </a:solidFill>
              </a:rPr>
              <a:t>üzerinden </a:t>
            </a:r>
            <a:r>
              <a:rPr lang="tr-TR" altLang="tr-TR" sz="2000" b="1" dirty="0" smtClean="0">
                <a:solidFill>
                  <a:srgbClr val="FF0000"/>
                </a:solidFill>
              </a:rPr>
              <a:t>% 3 </a:t>
            </a:r>
            <a:r>
              <a:rPr lang="tr-TR" altLang="tr-TR" sz="2000" b="1" dirty="0" smtClean="0">
                <a:solidFill>
                  <a:schemeClr val="tx1"/>
                </a:solidFill>
              </a:rPr>
              <a:t>oranında </a:t>
            </a:r>
            <a:r>
              <a:rPr lang="tr-TR" altLang="tr-TR" sz="2000" b="1" dirty="0">
                <a:solidFill>
                  <a:srgbClr val="FF0000"/>
                </a:solidFill>
              </a:rPr>
              <a:t>vergi ödenecek</a:t>
            </a:r>
            <a:r>
              <a:rPr lang="tr-TR" altLang="tr-TR" sz="2000" b="1" dirty="0" smtClean="0">
                <a:solidFill>
                  <a:schemeClr val="tx1"/>
                </a:solidFill>
              </a:rPr>
              <a:t>.</a:t>
            </a:r>
            <a:endParaRPr lang="tr-TR" altLang="tr-TR" sz="600" b="1" dirty="0">
              <a:solidFill>
                <a:schemeClr val="tx1"/>
              </a:solidFill>
            </a:endParaRPr>
          </a:p>
          <a:p>
            <a:pPr marL="714375" indent="-342900" algn="just" eaLnBrk="1" fontAlgn="auto" hangingPunct="1">
              <a:spcBef>
                <a:spcPts val="0"/>
              </a:spcBef>
              <a:spcAft>
                <a:spcPts val="200"/>
              </a:spcAft>
              <a:buClr>
                <a:schemeClr val="tx1"/>
              </a:buClr>
              <a:buFont typeface="Arial" pitchFamily="34" charset="0"/>
              <a:buChar char="•"/>
              <a:defRPr/>
            </a:pPr>
            <a:r>
              <a:rPr lang="tr-TR" altLang="tr-TR" sz="2000" b="1" dirty="0">
                <a:solidFill>
                  <a:srgbClr val="FF0000"/>
                </a:solidFill>
              </a:rPr>
              <a:t>Ödenen vergiler</a:t>
            </a:r>
            <a:r>
              <a:rPr lang="tr-TR" altLang="tr-TR" sz="2000" b="1" dirty="0">
                <a:solidFill>
                  <a:schemeClr val="tx1"/>
                </a:solidFill>
              </a:rPr>
              <a:t>, gelir veya kurumlar </a:t>
            </a:r>
            <a:r>
              <a:rPr lang="tr-TR" altLang="tr-TR" sz="2000" b="1" dirty="0" smtClean="0">
                <a:solidFill>
                  <a:schemeClr val="tx1"/>
                </a:solidFill>
              </a:rPr>
              <a:t>vergisinden</a:t>
            </a:r>
          </a:p>
          <a:p>
            <a:pPr marL="371475" indent="346075" algn="just" eaLnBrk="1" fontAlgn="auto" hangingPunct="1">
              <a:spcBef>
                <a:spcPts val="0"/>
              </a:spcBef>
              <a:spcAft>
                <a:spcPts val="200"/>
              </a:spcAft>
              <a:buClr>
                <a:schemeClr val="tx1"/>
              </a:buClr>
              <a:defRPr/>
            </a:pPr>
            <a:r>
              <a:rPr lang="tr-TR" altLang="tr-TR" sz="2000" b="1" dirty="0" smtClean="0">
                <a:solidFill>
                  <a:srgbClr val="FF0000"/>
                </a:solidFill>
              </a:rPr>
              <a:t>mahsup</a:t>
            </a:r>
            <a:r>
              <a:rPr lang="tr-TR" altLang="tr-TR" sz="2000" b="1" dirty="0" smtClean="0">
                <a:solidFill>
                  <a:schemeClr val="tx1"/>
                </a:solidFill>
              </a:rPr>
              <a:t> </a:t>
            </a:r>
            <a:r>
              <a:rPr lang="tr-TR" altLang="tr-TR" sz="2000" b="1" dirty="0">
                <a:solidFill>
                  <a:srgbClr val="FF0000"/>
                </a:solidFill>
              </a:rPr>
              <a:t>edilmeyecek</a:t>
            </a:r>
            <a:r>
              <a:rPr lang="tr-TR" altLang="tr-TR" sz="2000" b="1" dirty="0">
                <a:solidFill>
                  <a:schemeClr val="tx1"/>
                </a:solidFill>
              </a:rPr>
              <a:t>.</a:t>
            </a:r>
          </a:p>
          <a:p>
            <a:pPr marL="714375" indent="-342900" algn="just" eaLnBrk="1" fontAlgn="auto" hangingPunct="1">
              <a:spcBef>
                <a:spcPts val="0"/>
              </a:spcBef>
              <a:spcAft>
                <a:spcPts val="200"/>
              </a:spcAft>
              <a:buClr>
                <a:schemeClr val="tx1"/>
              </a:buClr>
              <a:buFont typeface="Arial" pitchFamily="34" charset="0"/>
              <a:buChar char="•"/>
              <a:defRPr/>
            </a:pPr>
            <a:r>
              <a:rPr lang="tr-TR" altLang="tr-TR" sz="2000" b="1" dirty="0" smtClean="0">
                <a:solidFill>
                  <a:schemeClr val="tx1"/>
                </a:solidFill>
              </a:rPr>
              <a:t>Beyan </a:t>
            </a:r>
            <a:r>
              <a:rPr lang="tr-TR" altLang="tr-TR" sz="2000" b="1" dirty="0">
                <a:solidFill>
                  <a:schemeClr val="tx1"/>
                </a:solidFill>
              </a:rPr>
              <a:t>edilen tutarlar ve ödenen </a:t>
            </a:r>
            <a:r>
              <a:rPr lang="tr-TR" altLang="tr-TR" sz="2000" b="1" dirty="0" smtClean="0">
                <a:solidFill>
                  <a:schemeClr val="tx1"/>
                </a:solidFill>
              </a:rPr>
              <a:t>vergiler</a:t>
            </a:r>
          </a:p>
          <a:p>
            <a:pPr marL="371475" indent="346075" algn="just" eaLnBrk="1" fontAlgn="auto" hangingPunct="1">
              <a:spcBef>
                <a:spcPts val="0"/>
              </a:spcBef>
              <a:spcAft>
                <a:spcPts val="200"/>
              </a:spcAft>
              <a:buClr>
                <a:schemeClr val="tx1"/>
              </a:buClr>
              <a:defRPr/>
            </a:pPr>
            <a:r>
              <a:rPr lang="tr-TR" altLang="tr-TR" sz="2000" b="1" dirty="0" smtClean="0">
                <a:solidFill>
                  <a:srgbClr val="FF0000"/>
                </a:solidFill>
              </a:rPr>
              <a:t>gider</a:t>
            </a:r>
            <a:r>
              <a:rPr lang="tr-TR" altLang="tr-TR" sz="2000" b="1" dirty="0" smtClean="0">
                <a:solidFill>
                  <a:schemeClr val="tx1"/>
                </a:solidFill>
              </a:rPr>
              <a:t> </a:t>
            </a:r>
            <a:r>
              <a:rPr lang="tr-TR" altLang="tr-TR" sz="2000" b="1" dirty="0">
                <a:solidFill>
                  <a:schemeClr val="tx1"/>
                </a:solidFill>
              </a:rPr>
              <a:t>olarak dikkate alınmayacak</a:t>
            </a:r>
            <a:r>
              <a:rPr lang="tr-TR" altLang="tr-TR" sz="2000" b="1" dirty="0" smtClean="0">
                <a:solidFill>
                  <a:schemeClr val="tx1"/>
                </a:solidFill>
              </a:rPr>
              <a:t>.</a:t>
            </a:r>
            <a:endParaRPr lang="tr-TR" altLang="tr-TR" sz="600" b="1" dirty="0">
              <a:solidFill>
                <a:schemeClr val="tx1"/>
              </a:solidFill>
            </a:endParaRPr>
          </a:p>
          <a:p>
            <a:pPr marL="714375" indent="-342900" algn="just" eaLnBrk="1" fontAlgn="auto" hangingPunct="1">
              <a:spcBef>
                <a:spcPts val="0"/>
              </a:spcBef>
              <a:spcAft>
                <a:spcPts val="200"/>
              </a:spcAft>
              <a:buClr>
                <a:schemeClr val="tx1"/>
              </a:buClr>
              <a:buFont typeface="Arial" pitchFamily="34" charset="0"/>
              <a:buChar char="•"/>
              <a:defRPr/>
            </a:pPr>
            <a:r>
              <a:rPr lang="tr-TR" altLang="tr-TR" sz="2000" b="1" dirty="0">
                <a:solidFill>
                  <a:schemeClr val="tx1"/>
                </a:solidFill>
              </a:rPr>
              <a:t>Beyan edilen tutarlar </a:t>
            </a:r>
            <a:r>
              <a:rPr lang="tr-TR" altLang="tr-TR" sz="2000" b="1" dirty="0" smtClean="0">
                <a:solidFill>
                  <a:schemeClr val="tx1"/>
                </a:solidFill>
              </a:rPr>
              <a:t>için </a:t>
            </a:r>
            <a:r>
              <a:rPr lang="tr-TR" altLang="tr-TR" sz="2000" b="1" dirty="0" smtClean="0">
                <a:solidFill>
                  <a:srgbClr val="FF0000"/>
                </a:solidFill>
              </a:rPr>
              <a:t>tarhiyat </a:t>
            </a:r>
            <a:r>
              <a:rPr lang="tr-TR" altLang="tr-TR" sz="2000" b="1" dirty="0">
                <a:solidFill>
                  <a:srgbClr val="FF0000"/>
                </a:solidFill>
              </a:rPr>
              <a:t>yapılmayacak</a:t>
            </a:r>
            <a:r>
              <a:rPr lang="tr-TR" altLang="tr-TR" sz="2000" b="1" dirty="0">
                <a:solidFill>
                  <a:schemeClr val="tx1"/>
                </a:solidFill>
              </a:rPr>
              <a:t>.</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2276872"/>
            <a:ext cx="1905000" cy="2880320"/>
          </a:xfrm>
          <a:prstGeom prst="rect">
            <a:avLst/>
          </a:prstGeom>
        </p:spPr>
      </p:pic>
    </p:spTree>
    <p:extLst>
      <p:ext uri="{BB962C8B-B14F-4D97-AF65-F5344CB8AC3E}">
        <p14:creationId xmlns:p14="http://schemas.microsoft.com/office/powerpoint/2010/main" val="6213411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2339752" y="188640"/>
            <a:ext cx="6408712" cy="576064"/>
          </a:xfrm>
        </p:spPr>
        <p:txBody>
          <a:bodyPr>
            <a:normAutofit fontScale="90000"/>
          </a:bodyPr>
          <a:lstStyle/>
          <a:p>
            <a:pPr algn="ctr" eaLnBrk="1" hangingPunct="1">
              <a:defRPr/>
            </a:pPr>
            <a:r>
              <a:rPr lang="tr-TR" altLang="tr-TR" sz="2800" b="1" dirty="0" smtClean="0">
                <a:solidFill>
                  <a:srgbClr val="FF0000"/>
                </a:solidFill>
              </a:rPr>
              <a:t>BAZI VARLIKLARIN MİLLİ EKONOMİYE KAZANDIRILMASI </a:t>
            </a:r>
          </a:p>
        </p:txBody>
      </p:sp>
      <p:sp>
        <p:nvSpPr>
          <p:cNvPr id="39940" name="Rectangle 3"/>
          <p:cNvSpPr>
            <a:spLocks noGrp="1" noChangeArrowheads="1"/>
          </p:cNvSpPr>
          <p:nvPr>
            <p:ph type="subTitle" idx="1"/>
          </p:nvPr>
        </p:nvSpPr>
        <p:spPr>
          <a:xfrm>
            <a:off x="611560" y="1340768"/>
            <a:ext cx="8352928" cy="5256584"/>
          </a:xfrm>
        </p:spPr>
        <p:txBody>
          <a:bodyPr>
            <a:normAutofit/>
          </a:bodyPr>
          <a:lstStyle/>
          <a:p>
            <a:pPr marL="0" lvl="1" algn="just" defTabSz="933450">
              <a:spcBef>
                <a:spcPts val="0"/>
              </a:spcBef>
              <a:buClr>
                <a:srgbClr val="4F81BD"/>
              </a:buClr>
              <a:buSzPct val="85000"/>
              <a:defRPr/>
            </a:pPr>
            <a:r>
              <a:rPr lang="tr-TR" sz="2200" b="1" dirty="0" smtClean="0">
                <a:solidFill>
                  <a:srgbClr val="FF0000"/>
                </a:solidFill>
                <a:cs typeface="Times New Roman" pitchFamily="18" charset="0"/>
              </a:rPr>
              <a:t>Düzenlemeyle, </a:t>
            </a:r>
          </a:p>
          <a:p>
            <a:pPr marL="0" lvl="1" algn="just" defTabSz="933450">
              <a:spcBef>
                <a:spcPts val="0"/>
              </a:spcBef>
              <a:buClr>
                <a:srgbClr val="4F81BD"/>
              </a:buClr>
              <a:buSzPct val="85000"/>
              <a:defRPr/>
            </a:pPr>
            <a:endParaRPr lang="tr-TR" sz="600" b="1" dirty="0" smtClean="0">
              <a:solidFill>
                <a:srgbClr val="FF0000"/>
              </a:solidFill>
              <a:cs typeface="Times New Roman" pitchFamily="18" charset="0"/>
            </a:endParaRPr>
          </a:p>
          <a:p>
            <a:pPr marL="0" lvl="1" algn="just" defTabSz="933450">
              <a:spcBef>
                <a:spcPts val="0"/>
              </a:spcBef>
              <a:buClr>
                <a:srgbClr val="4F81BD"/>
              </a:buClr>
              <a:buSzPct val="85000"/>
              <a:defRPr/>
            </a:pPr>
            <a:r>
              <a:rPr lang="tr-TR" sz="2000" b="1" dirty="0" smtClean="0">
                <a:solidFill>
                  <a:srgbClr val="0070C0"/>
                </a:solidFill>
                <a:cs typeface="Times New Roman" pitchFamily="18" charset="0"/>
              </a:rPr>
              <a:t>- Gerçek </a:t>
            </a:r>
            <a:r>
              <a:rPr lang="tr-TR" sz="2000" b="1" dirty="0">
                <a:solidFill>
                  <a:srgbClr val="0070C0"/>
                </a:solidFill>
                <a:cs typeface="Times New Roman" pitchFamily="18" charset="0"/>
              </a:rPr>
              <a:t>ve tüzel kişilerin yurt dışında bulunan para, döviz, altın, menkul kıymet ve diğer sermaye piyasası araçlarının yurda getirilerek milli ekonomiye kazandırılmasına</a:t>
            </a:r>
            <a:r>
              <a:rPr lang="tr-TR" sz="2000" b="1" dirty="0" smtClean="0">
                <a:solidFill>
                  <a:srgbClr val="0070C0"/>
                </a:solidFill>
                <a:cs typeface="Times New Roman" pitchFamily="18" charset="0"/>
              </a:rPr>
              <a:t>,</a:t>
            </a:r>
          </a:p>
          <a:p>
            <a:pPr marL="0" lvl="1" algn="just" defTabSz="933450">
              <a:spcBef>
                <a:spcPts val="0"/>
              </a:spcBef>
              <a:buClr>
                <a:srgbClr val="4F81BD"/>
              </a:buClr>
              <a:buSzPct val="85000"/>
              <a:defRPr/>
            </a:pPr>
            <a:endParaRPr lang="tr-TR" sz="2000" b="1" dirty="0" smtClean="0">
              <a:solidFill>
                <a:srgbClr val="0070C0"/>
              </a:solidFill>
              <a:cs typeface="Times New Roman" pitchFamily="18" charset="0"/>
            </a:endParaRPr>
          </a:p>
          <a:p>
            <a:pPr marL="0" lvl="1" algn="just" defTabSz="933450">
              <a:spcBef>
                <a:spcPts val="0"/>
              </a:spcBef>
              <a:buClr>
                <a:srgbClr val="4F81BD"/>
              </a:buClr>
              <a:buSzPct val="85000"/>
              <a:defRPr/>
            </a:pPr>
            <a:r>
              <a:rPr lang="tr-TR" sz="2000" b="1" dirty="0" smtClean="0">
                <a:solidFill>
                  <a:srgbClr val="0070C0"/>
                </a:solidFill>
                <a:cs typeface="Times New Roman" pitchFamily="18" charset="0"/>
              </a:rPr>
              <a:t>- Yurt </a:t>
            </a:r>
            <a:r>
              <a:rPr lang="tr-TR" sz="2000" b="1" dirty="0">
                <a:solidFill>
                  <a:srgbClr val="0070C0"/>
                </a:solidFill>
                <a:cs typeface="Times New Roman" pitchFamily="18" charset="0"/>
              </a:rPr>
              <a:t>içinde bulunan ancak gelir ve kurumlar vergisi mükelleflerinin kanuni defter kayıtlarında yer almayan para, döviz, altın, menkul kıymetler, diğer sermaye piyasası araçları ve taşınmazların vergi dairesine beyan edilerek kanuni defter kayıtlarına alınabilmesine</a:t>
            </a:r>
            <a:r>
              <a:rPr lang="tr-TR" sz="2000" b="1" dirty="0" smtClean="0">
                <a:solidFill>
                  <a:srgbClr val="0070C0"/>
                </a:solidFill>
                <a:cs typeface="Times New Roman" pitchFamily="18" charset="0"/>
              </a:rPr>
              <a:t>,</a:t>
            </a:r>
          </a:p>
          <a:p>
            <a:pPr marL="0" lvl="1" algn="just" defTabSz="933450">
              <a:spcBef>
                <a:spcPts val="0"/>
              </a:spcBef>
              <a:buClr>
                <a:srgbClr val="4F81BD"/>
              </a:buClr>
              <a:buSzPct val="85000"/>
              <a:defRPr/>
            </a:pPr>
            <a:endParaRPr lang="tr-TR" sz="2000" b="1" dirty="0">
              <a:solidFill>
                <a:srgbClr val="0070C0"/>
              </a:solidFill>
              <a:cs typeface="Times New Roman" pitchFamily="18" charset="0"/>
            </a:endParaRPr>
          </a:p>
          <a:p>
            <a:pPr marL="0" lvl="1" algn="just" defTabSz="933450">
              <a:spcBef>
                <a:spcPts val="0"/>
              </a:spcBef>
              <a:buClr>
                <a:srgbClr val="4F81BD"/>
              </a:buClr>
              <a:buSzPct val="85000"/>
              <a:defRPr/>
            </a:pPr>
            <a:r>
              <a:rPr lang="tr-TR" sz="2000" b="1" dirty="0" smtClean="0">
                <a:solidFill>
                  <a:srgbClr val="0070C0"/>
                </a:solidFill>
                <a:cs typeface="Times New Roman" pitchFamily="18" charset="0"/>
              </a:rPr>
              <a:t>- Yurt </a:t>
            </a:r>
            <a:r>
              <a:rPr lang="tr-TR" sz="2000" b="1" dirty="0">
                <a:solidFill>
                  <a:srgbClr val="0070C0"/>
                </a:solidFill>
                <a:cs typeface="Times New Roman" pitchFamily="18" charset="0"/>
              </a:rPr>
              <a:t>dışından elde edilen bazı kazançların gelir veya kurumlar vergisinden istisna </a:t>
            </a:r>
            <a:r>
              <a:rPr lang="tr-TR" sz="2000" b="1" dirty="0" smtClean="0">
                <a:solidFill>
                  <a:srgbClr val="0070C0"/>
                </a:solidFill>
                <a:cs typeface="Times New Roman" pitchFamily="18" charset="0"/>
              </a:rPr>
              <a:t>edilmesine</a:t>
            </a:r>
          </a:p>
          <a:p>
            <a:pPr marL="0" lvl="1" algn="just" defTabSz="933450">
              <a:spcBef>
                <a:spcPts val="0"/>
              </a:spcBef>
              <a:buClr>
                <a:srgbClr val="4F81BD"/>
              </a:buClr>
              <a:buSzPct val="85000"/>
              <a:defRPr/>
            </a:pPr>
            <a:endParaRPr lang="tr-TR" sz="600" dirty="0" smtClean="0">
              <a:solidFill>
                <a:srgbClr val="0070C0"/>
              </a:solidFill>
              <a:cs typeface="Times New Roman" pitchFamily="18" charset="0"/>
            </a:endParaRPr>
          </a:p>
          <a:p>
            <a:pPr marL="0" lvl="1" algn="just" defTabSz="933450">
              <a:spcBef>
                <a:spcPts val="0"/>
              </a:spcBef>
              <a:buClr>
                <a:srgbClr val="4F81BD"/>
              </a:buClr>
              <a:buSzPct val="85000"/>
              <a:defRPr/>
            </a:pPr>
            <a:r>
              <a:rPr lang="tr-TR" sz="2200" b="1" dirty="0" smtClean="0">
                <a:solidFill>
                  <a:srgbClr val="FF0000"/>
                </a:solidFill>
                <a:cs typeface="Times New Roman" pitchFamily="18" charset="0"/>
              </a:rPr>
              <a:t>imkan tanınmaktadır.</a:t>
            </a:r>
            <a:endParaRPr lang="tr-TR" sz="2200" b="1" dirty="0">
              <a:solidFill>
                <a:srgbClr val="FF0000"/>
              </a:solidFill>
              <a:cs typeface="Times New Roman" pitchFamily="18" charset="0"/>
            </a:endParaRPr>
          </a:p>
          <a:p>
            <a:pPr marL="447675" lvl="1" indent="0" algn="just" defTabSz="933450" eaLnBrk="1" fontAlgn="auto" hangingPunct="1">
              <a:spcAft>
                <a:spcPts val="400"/>
              </a:spcAft>
              <a:buClr>
                <a:srgbClr val="4F81BD"/>
              </a:buClr>
              <a:buSzPct val="85000"/>
              <a:buFont typeface="Georgia" pitchFamily="18" charset="0"/>
              <a:buNone/>
              <a:defRPr/>
            </a:pPr>
            <a:endParaRPr lang="tr-TR" dirty="0" smtClean="0">
              <a:latin typeface="Times New Roman" pitchFamily="18" charset="0"/>
              <a:cs typeface="Times New Roman" pitchFamily="18" charset="0"/>
            </a:endParaRPr>
          </a:p>
        </p:txBody>
      </p:sp>
      <p:sp>
        <p:nvSpPr>
          <p:cNvPr id="45060"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07894EC8-6096-4916-82CD-AF24917ABFCF}" type="slidenum">
              <a:rPr lang="tr-TR" altLang="tr-TR" sz="1200" smtClean="0">
                <a:latin typeface="Arial Black" pitchFamily="34" charset="0"/>
              </a:rPr>
              <a:pPr eaLnBrk="1" hangingPunct="1"/>
              <a:t>42</a:t>
            </a:fld>
            <a:endParaRPr lang="tr-TR" altLang="tr-TR" sz="1200" smtClean="0">
              <a:latin typeface="Arial Black" pitchFamily="34" charset="0"/>
            </a:endParaRPr>
          </a:p>
        </p:txBody>
      </p:sp>
    </p:spTree>
    <p:extLst>
      <p:ext uri="{BB962C8B-B14F-4D97-AF65-F5344CB8AC3E}">
        <p14:creationId xmlns:p14="http://schemas.microsoft.com/office/powerpoint/2010/main" val="36687396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2339752" y="188640"/>
            <a:ext cx="6408712" cy="576064"/>
          </a:xfrm>
        </p:spPr>
        <p:txBody>
          <a:bodyPr>
            <a:normAutofit/>
          </a:bodyPr>
          <a:lstStyle/>
          <a:p>
            <a:pPr algn="ctr" eaLnBrk="1" hangingPunct="1">
              <a:defRPr/>
            </a:pPr>
            <a:r>
              <a:rPr lang="tr-TR" altLang="tr-TR" sz="2800" b="1" dirty="0" smtClean="0">
                <a:solidFill>
                  <a:srgbClr val="FF0000"/>
                </a:solidFill>
              </a:rPr>
              <a:t>YURT DIŞINDAKİ VARLIKLARIN BİLDİRİMİ</a:t>
            </a:r>
          </a:p>
        </p:txBody>
      </p:sp>
      <p:sp>
        <p:nvSpPr>
          <p:cNvPr id="39940" name="Rectangle 3"/>
          <p:cNvSpPr>
            <a:spLocks noGrp="1" noChangeArrowheads="1"/>
          </p:cNvSpPr>
          <p:nvPr>
            <p:ph type="subTitle" idx="1"/>
          </p:nvPr>
        </p:nvSpPr>
        <p:spPr>
          <a:xfrm>
            <a:off x="539552" y="1268760"/>
            <a:ext cx="8424936" cy="4032448"/>
          </a:xfrm>
        </p:spPr>
        <p:txBody>
          <a:bodyPr>
            <a:normAutofit fontScale="92500" lnSpcReduction="10000"/>
          </a:bodyPr>
          <a:lstStyle/>
          <a:p>
            <a:pPr marL="608013" lvl="2" indent="-342900" algn="just" defTabSz="933450" eaLnBrk="1" fontAlgn="auto" hangingPunct="1">
              <a:spcAft>
                <a:spcPts val="400"/>
              </a:spcAft>
              <a:buClr>
                <a:schemeClr val="tx1"/>
              </a:buClr>
              <a:buSzPct val="85000"/>
              <a:buFont typeface="Wingdings" pitchFamily="2" charset="2"/>
              <a:buChar char="Ø"/>
              <a:defRPr/>
            </a:pPr>
            <a:r>
              <a:rPr lang="tr-TR" sz="2200" b="1" dirty="0" smtClean="0">
                <a:solidFill>
                  <a:srgbClr val="FF0000"/>
                </a:solidFill>
                <a:cs typeface="Times New Roman" pitchFamily="18" charset="0"/>
              </a:rPr>
              <a:t>Kapsama </a:t>
            </a:r>
            <a:r>
              <a:rPr lang="tr-TR" sz="2200" b="1" dirty="0">
                <a:solidFill>
                  <a:srgbClr val="FF0000"/>
                </a:solidFill>
                <a:cs typeface="Times New Roman" pitchFamily="18" charset="0"/>
              </a:rPr>
              <a:t>giren </a:t>
            </a:r>
            <a:r>
              <a:rPr lang="tr-TR" sz="2200" b="1" dirty="0" smtClean="0">
                <a:solidFill>
                  <a:srgbClr val="FF0000"/>
                </a:solidFill>
                <a:cs typeface="Times New Roman" pitchFamily="18" charset="0"/>
              </a:rPr>
              <a:t>varlıklar;</a:t>
            </a:r>
          </a:p>
          <a:p>
            <a:pPr marL="1166813" lvl="1" indent="-342900" algn="just" defTabSz="933450" eaLnBrk="1" fontAlgn="auto" hangingPunct="1">
              <a:spcBef>
                <a:spcPts val="0"/>
              </a:spcBef>
              <a:spcAft>
                <a:spcPts val="200"/>
              </a:spcAft>
              <a:buClr>
                <a:schemeClr val="tx1"/>
              </a:buClr>
              <a:buSzPct val="85000"/>
              <a:buFont typeface="Arial" pitchFamily="34" charset="0"/>
              <a:buChar char="•"/>
              <a:defRPr/>
            </a:pPr>
            <a:r>
              <a:rPr lang="tr-TR" sz="2400" b="1" dirty="0" smtClean="0">
                <a:solidFill>
                  <a:srgbClr val="0070C0"/>
                </a:solidFill>
                <a:cs typeface="Times New Roman" pitchFamily="18" charset="0"/>
              </a:rPr>
              <a:t>Para, </a:t>
            </a:r>
          </a:p>
          <a:p>
            <a:pPr marL="1166813" lvl="1" indent="-342900" algn="just" defTabSz="933450" eaLnBrk="1" fontAlgn="auto" hangingPunct="1">
              <a:spcBef>
                <a:spcPts val="0"/>
              </a:spcBef>
              <a:spcAft>
                <a:spcPts val="200"/>
              </a:spcAft>
              <a:buClr>
                <a:schemeClr val="tx1"/>
              </a:buClr>
              <a:buSzPct val="85000"/>
              <a:buFont typeface="Arial" pitchFamily="34" charset="0"/>
              <a:buChar char="•"/>
              <a:defRPr/>
            </a:pPr>
            <a:r>
              <a:rPr lang="tr-TR" sz="2400" b="1" dirty="0" smtClean="0">
                <a:solidFill>
                  <a:srgbClr val="0070C0"/>
                </a:solidFill>
                <a:cs typeface="Times New Roman" pitchFamily="18" charset="0"/>
              </a:rPr>
              <a:t>Altın, </a:t>
            </a:r>
          </a:p>
          <a:p>
            <a:pPr marL="1166813" lvl="1" indent="-342900" algn="just" defTabSz="933450" eaLnBrk="1" fontAlgn="auto" hangingPunct="1">
              <a:spcBef>
                <a:spcPts val="0"/>
              </a:spcBef>
              <a:spcAft>
                <a:spcPts val="200"/>
              </a:spcAft>
              <a:buClr>
                <a:schemeClr val="tx1"/>
              </a:buClr>
              <a:buSzPct val="85000"/>
              <a:buFont typeface="Arial" pitchFamily="34" charset="0"/>
              <a:buChar char="•"/>
              <a:defRPr/>
            </a:pPr>
            <a:r>
              <a:rPr lang="tr-TR" sz="2400" b="1" dirty="0" smtClean="0">
                <a:solidFill>
                  <a:srgbClr val="0070C0"/>
                </a:solidFill>
                <a:cs typeface="Times New Roman" pitchFamily="18" charset="0"/>
              </a:rPr>
              <a:t>Döviz, </a:t>
            </a:r>
          </a:p>
          <a:p>
            <a:pPr marL="1166813" lvl="1" indent="-342900" algn="just" defTabSz="933450" eaLnBrk="1" fontAlgn="auto" hangingPunct="1">
              <a:spcBef>
                <a:spcPts val="0"/>
              </a:spcBef>
              <a:spcAft>
                <a:spcPts val="200"/>
              </a:spcAft>
              <a:buClr>
                <a:schemeClr val="tx1"/>
              </a:buClr>
              <a:buSzPct val="85000"/>
              <a:buFont typeface="Arial" pitchFamily="34" charset="0"/>
              <a:buChar char="•"/>
              <a:defRPr/>
            </a:pPr>
            <a:r>
              <a:rPr lang="tr-TR" sz="2400" b="1" dirty="0" smtClean="0">
                <a:solidFill>
                  <a:srgbClr val="0070C0"/>
                </a:solidFill>
                <a:cs typeface="Times New Roman" pitchFamily="18" charset="0"/>
              </a:rPr>
              <a:t>Menkul </a:t>
            </a:r>
            <a:r>
              <a:rPr lang="tr-TR" sz="2400" b="1" dirty="0">
                <a:solidFill>
                  <a:srgbClr val="0070C0"/>
                </a:solidFill>
                <a:cs typeface="Times New Roman" pitchFamily="18" charset="0"/>
              </a:rPr>
              <a:t>kıymet ve diğer sermaye piyasası araçları</a:t>
            </a:r>
          </a:p>
          <a:p>
            <a:pPr marL="693738" lvl="2" indent="-342900" algn="just" defTabSz="933450" eaLnBrk="1" fontAlgn="auto" hangingPunct="1">
              <a:spcBef>
                <a:spcPts val="0"/>
              </a:spcBef>
              <a:buClr>
                <a:schemeClr val="tx1"/>
              </a:buClr>
              <a:buSzPct val="85000"/>
              <a:buFont typeface="Wingdings" pitchFamily="2" charset="2"/>
              <a:buChar char="Ø"/>
              <a:defRPr/>
            </a:pPr>
            <a:endParaRPr lang="tr-TR" sz="2200" b="1" dirty="0" smtClean="0">
              <a:solidFill>
                <a:srgbClr val="C00000"/>
              </a:solidFill>
              <a:cs typeface="Times New Roman" pitchFamily="18" charset="0"/>
            </a:endParaRPr>
          </a:p>
          <a:p>
            <a:pPr marL="693738" lvl="2" indent="-342900" algn="just" defTabSz="933450" eaLnBrk="1" fontAlgn="auto" hangingPunct="1">
              <a:spcBef>
                <a:spcPts val="0"/>
              </a:spcBef>
              <a:buClr>
                <a:schemeClr val="tx1"/>
              </a:buClr>
              <a:buSzPct val="85000"/>
              <a:buFont typeface="Wingdings" pitchFamily="2" charset="2"/>
              <a:buChar char="Ø"/>
              <a:defRPr/>
            </a:pPr>
            <a:r>
              <a:rPr lang="tr-TR" sz="2200" b="1" dirty="0" smtClean="0">
                <a:solidFill>
                  <a:schemeClr val="tx1"/>
                </a:solidFill>
                <a:cs typeface="Times New Roman" pitchFamily="18" charset="0"/>
              </a:rPr>
              <a:t>Bu </a:t>
            </a:r>
            <a:r>
              <a:rPr lang="tr-TR" sz="2200" b="1" dirty="0">
                <a:solidFill>
                  <a:schemeClr val="tx1"/>
                </a:solidFill>
                <a:cs typeface="Times New Roman" pitchFamily="18" charset="0"/>
              </a:rPr>
              <a:t>varlıkların </a:t>
            </a:r>
            <a:r>
              <a:rPr lang="tr-TR" sz="2200" b="1" dirty="0" smtClean="0">
                <a:solidFill>
                  <a:srgbClr val="FF0000"/>
                </a:solidFill>
                <a:cs typeface="Times New Roman" pitchFamily="18" charset="0"/>
              </a:rPr>
              <a:t>30/11/2018</a:t>
            </a:r>
            <a:r>
              <a:rPr lang="tr-TR" sz="2200" b="1" dirty="0" smtClean="0">
                <a:solidFill>
                  <a:prstClr val="black"/>
                </a:solidFill>
                <a:cs typeface="Times New Roman" pitchFamily="18" charset="0"/>
              </a:rPr>
              <a:t> </a:t>
            </a:r>
            <a:r>
              <a:rPr lang="tr-TR" sz="2200" b="1" dirty="0">
                <a:solidFill>
                  <a:prstClr val="black"/>
                </a:solidFill>
                <a:cs typeface="Times New Roman" pitchFamily="18" charset="0"/>
              </a:rPr>
              <a:t>tarihine kadar </a:t>
            </a:r>
            <a:r>
              <a:rPr lang="tr-TR" sz="2200" b="1" dirty="0" smtClean="0">
                <a:solidFill>
                  <a:prstClr val="black"/>
                </a:solidFill>
                <a:cs typeface="Times New Roman" pitchFamily="18" charset="0"/>
              </a:rPr>
              <a:t>banka veya aracı kuruma bildirilmesi </a:t>
            </a:r>
          </a:p>
          <a:p>
            <a:pPr marL="693738" lvl="2" indent="-342900" algn="just" defTabSz="933450" eaLnBrk="1" fontAlgn="auto" hangingPunct="1">
              <a:spcBef>
                <a:spcPts val="0"/>
              </a:spcBef>
              <a:buClr>
                <a:schemeClr val="tx1"/>
              </a:buClr>
              <a:buSzPct val="85000"/>
              <a:buFont typeface="Wingdings" pitchFamily="2" charset="2"/>
              <a:buChar char="Ø"/>
              <a:defRPr/>
            </a:pPr>
            <a:r>
              <a:rPr lang="tr-TR" sz="2200" b="1" dirty="0">
                <a:solidFill>
                  <a:prstClr val="black"/>
                </a:solidFill>
                <a:cs typeface="Times New Roman" pitchFamily="18" charset="0"/>
              </a:rPr>
              <a:t>B</a:t>
            </a:r>
            <a:r>
              <a:rPr lang="tr-TR" sz="2200" b="1" dirty="0" smtClean="0">
                <a:solidFill>
                  <a:prstClr val="black"/>
                </a:solidFill>
                <a:cs typeface="Times New Roman" pitchFamily="18" charset="0"/>
              </a:rPr>
              <a:t>ildirim tarihinden itibaren 3 ay içinde Türkiye’ye getirilmesi</a:t>
            </a:r>
          </a:p>
          <a:p>
            <a:pPr marL="693738" lvl="2" indent="-342900" algn="just" defTabSz="933450">
              <a:spcBef>
                <a:spcPts val="0"/>
              </a:spcBef>
              <a:buClr>
                <a:schemeClr val="tx1"/>
              </a:buClr>
              <a:buSzPct val="85000"/>
              <a:buFont typeface="Wingdings" pitchFamily="2" charset="2"/>
              <a:buChar char="Ø"/>
              <a:defRPr/>
            </a:pPr>
            <a:r>
              <a:rPr lang="tr-TR" sz="2200" b="1" dirty="0" smtClean="0">
                <a:solidFill>
                  <a:prstClr val="black"/>
                </a:solidFill>
                <a:cs typeface="Times New Roman" pitchFamily="18" charset="0"/>
              </a:rPr>
              <a:t>Bildirilen tutarlara ilişkin </a:t>
            </a:r>
            <a:r>
              <a:rPr lang="tr-TR" sz="2200" b="1" dirty="0">
                <a:solidFill>
                  <a:srgbClr val="FF0000"/>
                </a:solidFill>
                <a:cs typeface="Times New Roman" pitchFamily="18" charset="0"/>
              </a:rPr>
              <a:t>%2</a:t>
            </a:r>
            <a:r>
              <a:rPr lang="tr-TR" sz="2200" b="1" dirty="0" smtClean="0">
                <a:solidFill>
                  <a:prstClr val="black"/>
                </a:solidFill>
                <a:cs typeface="Times New Roman" pitchFamily="18" charset="0"/>
              </a:rPr>
              <a:t> oranında verginin </a:t>
            </a:r>
            <a:r>
              <a:rPr lang="tr-TR" sz="2200" b="1" dirty="0">
                <a:solidFill>
                  <a:srgbClr val="FF0000"/>
                </a:solidFill>
                <a:cs typeface="Times New Roman" pitchFamily="18" charset="0"/>
              </a:rPr>
              <a:t>31/12/2018 </a:t>
            </a:r>
            <a:r>
              <a:rPr lang="tr-TR" sz="2200" b="1" dirty="0">
                <a:solidFill>
                  <a:prstClr val="black"/>
                </a:solidFill>
                <a:cs typeface="Times New Roman" pitchFamily="18" charset="0"/>
              </a:rPr>
              <a:t>tarihine kadar </a:t>
            </a:r>
            <a:r>
              <a:rPr lang="tr-TR" sz="2200" b="1" dirty="0" smtClean="0">
                <a:solidFill>
                  <a:prstClr val="black"/>
                </a:solidFill>
                <a:cs typeface="Times New Roman" pitchFamily="18" charset="0"/>
              </a:rPr>
              <a:t>ödenmesi</a:t>
            </a:r>
          </a:p>
          <a:p>
            <a:pPr marL="693738" lvl="2" indent="-342900" algn="just" defTabSz="933450" eaLnBrk="1" fontAlgn="auto" hangingPunct="1">
              <a:spcBef>
                <a:spcPts val="0"/>
              </a:spcBef>
              <a:buClr>
                <a:schemeClr val="tx1"/>
              </a:buClr>
              <a:buSzPct val="85000"/>
              <a:buFont typeface="Wingdings" pitchFamily="2" charset="2"/>
              <a:buChar char="Ø"/>
              <a:defRPr/>
            </a:pPr>
            <a:endParaRPr lang="tr-TR" sz="600" b="1" dirty="0" smtClean="0">
              <a:solidFill>
                <a:prstClr val="black"/>
              </a:solidFill>
              <a:cs typeface="Times New Roman" pitchFamily="18" charset="0"/>
            </a:endParaRPr>
          </a:p>
          <a:p>
            <a:pPr marL="350838" lvl="2" algn="just" defTabSz="933450" eaLnBrk="1" fontAlgn="auto" hangingPunct="1">
              <a:spcBef>
                <a:spcPts val="0"/>
              </a:spcBef>
              <a:buClr>
                <a:schemeClr val="tx1"/>
              </a:buClr>
              <a:buSzPct val="85000"/>
              <a:defRPr/>
            </a:pPr>
            <a:r>
              <a:rPr lang="tr-TR" sz="2200" b="1" dirty="0" smtClean="0">
                <a:solidFill>
                  <a:prstClr val="black"/>
                </a:solidFill>
                <a:cs typeface="Times New Roman" pitchFamily="18" charset="0"/>
              </a:rPr>
              <a:t> öngörülmekte.</a:t>
            </a:r>
            <a:endParaRPr lang="tr-TR" sz="2200" b="1" dirty="0">
              <a:solidFill>
                <a:prstClr val="black"/>
              </a:solidFill>
              <a:cs typeface="Times New Roman" pitchFamily="18" charset="0"/>
            </a:endParaRPr>
          </a:p>
          <a:p>
            <a:pPr marL="447675" lvl="1" indent="0" algn="just" defTabSz="933450" eaLnBrk="1" fontAlgn="auto" hangingPunct="1">
              <a:spcAft>
                <a:spcPts val="400"/>
              </a:spcAft>
              <a:buClr>
                <a:srgbClr val="4F81BD"/>
              </a:buClr>
              <a:buSzPct val="85000"/>
              <a:buFont typeface="Georgia" pitchFamily="18" charset="0"/>
              <a:buNone/>
              <a:defRPr/>
            </a:pPr>
            <a:endParaRPr lang="tr-TR" dirty="0">
              <a:latin typeface="Times New Roman" pitchFamily="18" charset="0"/>
              <a:cs typeface="Times New Roman" pitchFamily="18" charset="0"/>
            </a:endParaRPr>
          </a:p>
          <a:p>
            <a:pPr marL="365760" indent="-256032" algn="just" eaLnBrk="1" fontAlgn="auto" hangingPunct="1">
              <a:lnSpc>
                <a:spcPct val="80000"/>
              </a:lnSpc>
              <a:spcAft>
                <a:spcPts val="0"/>
              </a:spcAft>
              <a:buClr>
                <a:schemeClr val="tx1"/>
              </a:buClr>
              <a:buFontTx/>
              <a:buChar char="•"/>
              <a:defRPr/>
            </a:pPr>
            <a:endParaRPr lang="tr-TR" altLang="tr-TR" b="1" dirty="0" smtClean="0"/>
          </a:p>
        </p:txBody>
      </p:sp>
      <p:sp>
        <p:nvSpPr>
          <p:cNvPr id="45060"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07894EC8-6096-4916-82CD-AF24917ABFCF}" type="slidenum">
              <a:rPr lang="tr-TR" altLang="tr-TR" sz="1200" smtClean="0">
                <a:latin typeface="Arial Black" pitchFamily="34" charset="0"/>
              </a:rPr>
              <a:pPr eaLnBrk="1" hangingPunct="1"/>
              <a:t>43</a:t>
            </a:fld>
            <a:endParaRPr lang="tr-TR" altLang="tr-TR" sz="1200" dirty="0" smtClean="0">
              <a:latin typeface="Arial Black" pitchFamily="34"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124744"/>
            <a:ext cx="2837770" cy="1418885"/>
          </a:xfrm>
          <a:prstGeom prst="rect">
            <a:avLst/>
          </a:prstGeom>
        </p:spPr>
      </p:pic>
      <p:sp>
        <p:nvSpPr>
          <p:cNvPr id="4" name="Metin kutusu 3"/>
          <p:cNvSpPr txBox="1"/>
          <p:nvPr/>
        </p:nvSpPr>
        <p:spPr>
          <a:xfrm>
            <a:off x="755576" y="5179839"/>
            <a:ext cx="7992888" cy="769441"/>
          </a:xfrm>
          <a:prstGeom prst="rect">
            <a:avLst/>
          </a:prstGeom>
          <a:noFill/>
          <a:ln w="25400">
            <a:solidFill>
              <a:schemeClr val="tx1"/>
            </a:solidFill>
          </a:ln>
        </p:spPr>
        <p:txBody>
          <a:bodyPr wrap="square" rtlCol="0">
            <a:spAutoFit/>
          </a:bodyPr>
          <a:lstStyle/>
          <a:p>
            <a:pPr marL="0" lvl="2" algn="ctr"/>
            <a:r>
              <a:rPr lang="tr-TR" sz="2200" b="1" dirty="0">
                <a:solidFill>
                  <a:prstClr val="black"/>
                </a:solidFill>
                <a:cs typeface="Times New Roman" pitchFamily="18" charset="0"/>
              </a:rPr>
              <a:t>31 TEMMUZ 2018 tarihine kadar bildirilen ve bu tarihe kadar Türkiye’ye getirilen varlıklar için </a:t>
            </a:r>
            <a:r>
              <a:rPr lang="tr-TR" sz="2200" b="1" dirty="0" smtClean="0">
                <a:solidFill>
                  <a:prstClr val="black"/>
                </a:solidFill>
                <a:cs typeface="Times New Roman" pitchFamily="18" charset="0"/>
              </a:rPr>
              <a:t>vergi </a:t>
            </a:r>
            <a:r>
              <a:rPr lang="tr-TR" sz="2200" b="1" dirty="0">
                <a:solidFill>
                  <a:prstClr val="black"/>
                </a:solidFill>
                <a:cs typeface="Times New Roman" pitchFamily="18" charset="0"/>
              </a:rPr>
              <a:t>tarh </a:t>
            </a:r>
            <a:r>
              <a:rPr lang="tr-TR" sz="2200" b="1" dirty="0" smtClean="0">
                <a:solidFill>
                  <a:prstClr val="black"/>
                </a:solidFill>
                <a:cs typeface="Times New Roman" pitchFamily="18" charset="0"/>
              </a:rPr>
              <a:t>edilmeyecek </a:t>
            </a:r>
            <a:endParaRPr lang="tr-TR" sz="2200" b="1" dirty="0">
              <a:solidFill>
                <a:prstClr val="black"/>
              </a:solidFill>
              <a:cs typeface="Times New Roman" pitchFamily="18" charset="0"/>
            </a:endParaRPr>
          </a:p>
        </p:txBody>
      </p:sp>
    </p:spTree>
    <p:extLst>
      <p:ext uri="{BB962C8B-B14F-4D97-AF65-F5344CB8AC3E}">
        <p14:creationId xmlns:p14="http://schemas.microsoft.com/office/powerpoint/2010/main" val="5467609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2339752" y="188640"/>
            <a:ext cx="6408712" cy="576064"/>
          </a:xfrm>
        </p:spPr>
        <p:txBody>
          <a:bodyPr>
            <a:normAutofit/>
          </a:bodyPr>
          <a:lstStyle/>
          <a:p>
            <a:pPr>
              <a:defRPr/>
            </a:pPr>
            <a:r>
              <a:rPr lang="tr-TR" altLang="tr-TR" sz="2800" b="1" dirty="0">
                <a:solidFill>
                  <a:srgbClr val="FF0000"/>
                </a:solidFill>
              </a:rPr>
              <a:t>YURT DIŞINDAKİ VARLIKLARIN BİLDİRİMİ</a:t>
            </a:r>
            <a:endParaRPr lang="tr-TR" altLang="tr-TR" sz="2800" b="1" dirty="0" smtClean="0">
              <a:solidFill>
                <a:srgbClr val="FF0000"/>
              </a:solidFill>
            </a:endParaRPr>
          </a:p>
        </p:txBody>
      </p:sp>
      <p:sp>
        <p:nvSpPr>
          <p:cNvPr id="39940" name="Rectangle 3"/>
          <p:cNvSpPr>
            <a:spLocks noGrp="1" noChangeArrowheads="1"/>
          </p:cNvSpPr>
          <p:nvPr>
            <p:ph type="subTitle" idx="1"/>
          </p:nvPr>
        </p:nvSpPr>
        <p:spPr>
          <a:xfrm>
            <a:off x="395536" y="1268760"/>
            <a:ext cx="8352928" cy="4824536"/>
          </a:xfrm>
        </p:spPr>
        <p:txBody>
          <a:bodyPr>
            <a:normAutofit/>
          </a:bodyPr>
          <a:lstStyle/>
          <a:p>
            <a:pPr marL="350838" lvl="2" algn="just" defTabSz="933450">
              <a:spcBef>
                <a:spcPts val="0"/>
              </a:spcBef>
              <a:buClr>
                <a:schemeClr val="tx1"/>
              </a:buClr>
              <a:buSzPct val="85000"/>
              <a:defRPr/>
            </a:pPr>
            <a:endParaRPr lang="tr-TR" sz="2200" b="1" dirty="0">
              <a:solidFill>
                <a:prstClr val="black"/>
              </a:solidFill>
              <a:cs typeface="Times New Roman" pitchFamily="18" charset="0"/>
            </a:endParaRPr>
          </a:p>
          <a:p>
            <a:pPr marL="350838" lvl="2" algn="just" defTabSz="933450">
              <a:spcBef>
                <a:spcPts val="0"/>
              </a:spcBef>
              <a:buClr>
                <a:schemeClr val="tx1"/>
              </a:buClr>
              <a:buSzPct val="85000"/>
              <a:defRPr/>
            </a:pPr>
            <a:r>
              <a:rPr lang="tr-TR" sz="2200" b="1" dirty="0" smtClean="0">
                <a:solidFill>
                  <a:srgbClr val="FF0000"/>
                </a:solidFill>
                <a:cs typeface="Times New Roman" pitchFamily="18" charset="0"/>
              </a:rPr>
              <a:t>Türkiye’ye </a:t>
            </a:r>
            <a:r>
              <a:rPr lang="tr-TR" sz="2200" b="1" dirty="0">
                <a:solidFill>
                  <a:srgbClr val="FF0000"/>
                </a:solidFill>
                <a:cs typeface="Times New Roman" pitchFamily="18" charset="0"/>
              </a:rPr>
              <a:t>getirilmekten maksat</a:t>
            </a:r>
            <a:r>
              <a:rPr lang="tr-TR" sz="2200" b="1" dirty="0" smtClean="0">
                <a:solidFill>
                  <a:srgbClr val="FF0000"/>
                </a:solidFill>
                <a:cs typeface="Times New Roman" pitchFamily="18" charset="0"/>
              </a:rPr>
              <a:t>;</a:t>
            </a:r>
          </a:p>
          <a:p>
            <a:pPr marL="350838" lvl="2" algn="just" defTabSz="933450">
              <a:spcBef>
                <a:spcPts val="0"/>
              </a:spcBef>
              <a:buClr>
                <a:schemeClr val="tx1"/>
              </a:buClr>
              <a:buSzPct val="85000"/>
              <a:defRPr/>
            </a:pPr>
            <a:endParaRPr lang="tr-TR" sz="2200" b="1" dirty="0">
              <a:solidFill>
                <a:srgbClr val="FF0000"/>
              </a:solidFill>
              <a:cs typeface="Times New Roman" pitchFamily="18" charset="0"/>
            </a:endParaRPr>
          </a:p>
          <a:p>
            <a:pPr marL="693738" lvl="2" indent="-342900" algn="just" defTabSz="933450">
              <a:spcBef>
                <a:spcPts val="0"/>
              </a:spcBef>
              <a:buClr>
                <a:schemeClr val="tx1"/>
              </a:buClr>
              <a:buSzPct val="85000"/>
              <a:buFontTx/>
              <a:buChar char="-"/>
              <a:defRPr/>
            </a:pPr>
            <a:r>
              <a:rPr lang="tr-TR" sz="2200" b="1" dirty="0" smtClean="0">
                <a:solidFill>
                  <a:prstClr val="black"/>
                </a:solidFill>
                <a:cs typeface="Times New Roman" pitchFamily="18" charset="0"/>
              </a:rPr>
              <a:t>Para</a:t>
            </a:r>
            <a:r>
              <a:rPr lang="tr-TR" sz="2200" b="1" dirty="0">
                <a:solidFill>
                  <a:prstClr val="black"/>
                </a:solidFill>
                <a:cs typeface="Times New Roman" pitchFamily="18" charset="0"/>
              </a:rPr>
              <a:t>, döviz, altın, menkul kıymet ve diğer sermaye piyasası araçlarının fiziki olarak Türkiye’ye getirilmesi veya bu varlıkların Türkiye’deki banka veya aracı kurumlarda açılacak bir hesaba transfer </a:t>
            </a:r>
            <a:r>
              <a:rPr lang="tr-TR" sz="2200" b="1" dirty="0" smtClean="0">
                <a:solidFill>
                  <a:prstClr val="black"/>
                </a:solidFill>
                <a:cs typeface="Times New Roman" pitchFamily="18" charset="0"/>
              </a:rPr>
              <a:t>edilmesi </a:t>
            </a:r>
            <a:r>
              <a:rPr lang="tr-TR" sz="2200" b="1" dirty="0">
                <a:solidFill>
                  <a:srgbClr val="FF0000"/>
                </a:solidFill>
                <a:cs typeface="Times New Roman" pitchFamily="18" charset="0"/>
              </a:rPr>
              <a:t>ya </a:t>
            </a:r>
            <a:r>
              <a:rPr lang="tr-TR" sz="2200" b="1" dirty="0" smtClean="0">
                <a:solidFill>
                  <a:srgbClr val="FF0000"/>
                </a:solidFill>
                <a:cs typeface="Times New Roman" pitchFamily="18" charset="0"/>
              </a:rPr>
              <a:t>da</a:t>
            </a:r>
          </a:p>
          <a:p>
            <a:pPr marL="693738" lvl="2" indent="-342900" algn="just" defTabSz="933450">
              <a:spcBef>
                <a:spcPts val="0"/>
              </a:spcBef>
              <a:buClr>
                <a:schemeClr val="tx1"/>
              </a:buClr>
              <a:buSzPct val="85000"/>
              <a:buFontTx/>
              <a:buChar char="-"/>
              <a:defRPr/>
            </a:pPr>
            <a:endParaRPr lang="tr-TR" sz="2200" b="1" dirty="0">
              <a:solidFill>
                <a:srgbClr val="FF0000"/>
              </a:solidFill>
              <a:cs typeface="Times New Roman" pitchFamily="18" charset="0"/>
            </a:endParaRPr>
          </a:p>
          <a:p>
            <a:pPr marL="693738" lvl="2" indent="-342900" algn="just" defTabSz="933450">
              <a:spcBef>
                <a:spcPts val="0"/>
              </a:spcBef>
              <a:buClr>
                <a:schemeClr val="tx1"/>
              </a:buClr>
              <a:buSzPct val="85000"/>
              <a:buFontTx/>
              <a:buChar char="-"/>
              <a:defRPr/>
            </a:pPr>
            <a:r>
              <a:rPr lang="tr-TR" sz="2200" b="1" dirty="0" smtClean="0">
                <a:solidFill>
                  <a:prstClr val="black"/>
                </a:solidFill>
                <a:cs typeface="Times New Roman" pitchFamily="18" charset="0"/>
              </a:rPr>
              <a:t>Menkul </a:t>
            </a:r>
            <a:r>
              <a:rPr lang="tr-TR" sz="2200" b="1" dirty="0">
                <a:solidFill>
                  <a:prstClr val="black"/>
                </a:solidFill>
                <a:cs typeface="Times New Roman" pitchFamily="18" charset="0"/>
              </a:rPr>
              <a:t>kıymet ve diğer sermaye piyasası araçlarının aracı  </a:t>
            </a:r>
            <a:r>
              <a:rPr lang="tr-TR" sz="2200" b="1" dirty="0" smtClean="0">
                <a:solidFill>
                  <a:prstClr val="black"/>
                </a:solidFill>
                <a:cs typeface="Times New Roman" pitchFamily="18" charset="0"/>
              </a:rPr>
              <a:t>kurumlara bildirilmesidir</a:t>
            </a:r>
            <a:r>
              <a:rPr lang="tr-TR" sz="2200" b="1" dirty="0">
                <a:solidFill>
                  <a:prstClr val="black"/>
                </a:solidFill>
                <a:cs typeface="Times New Roman" pitchFamily="18" charset="0"/>
              </a:rPr>
              <a:t>.</a:t>
            </a:r>
          </a:p>
          <a:p>
            <a:pPr marL="365760" indent="-256032" algn="just" eaLnBrk="1" fontAlgn="auto" hangingPunct="1">
              <a:lnSpc>
                <a:spcPct val="80000"/>
              </a:lnSpc>
              <a:spcAft>
                <a:spcPts val="0"/>
              </a:spcAft>
              <a:buClr>
                <a:schemeClr val="tx1"/>
              </a:buClr>
              <a:buFontTx/>
              <a:buChar char="•"/>
              <a:defRPr/>
            </a:pPr>
            <a:endParaRPr lang="tr-TR" altLang="tr-TR" b="1" dirty="0" smtClean="0"/>
          </a:p>
        </p:txBody>
      </p:sp>
      <p:sp>
        <p:nvSpPr>
          <p:cNvPr id="45060"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07894EC8-6096-4916-82CD-AF24917ABFCF}" type="slidenum">
              <a:rPr lang="tr-TR" altLang="tr-TR" sz="1200" smtClean="0">
                <a:latin typeface="Arial Black" pitchFamily="34" charset="0"/>
              </a:rPr>
              <a:pPr eaLnBrk="1" hangingPunct="1"/>
              <a:t>44</a:t>
            </a:fld>
            <a:endParaRPr lang="tr-TR" altLang="tr-TR" sz="1200" smtClean="0">
              <a:latin typeface="Arial Black" pitchFamily="34" charset="0"/>
            </a:endParaRPr>
          </a:p>
        </p:txBody>
      </p:sp>
    </p:spTree>
    <p:extLst>
      <p:ext uri="{BB962C8B-B14F-4D97-AF65-F5344CB8AC3E}">
        <p14:creationId xmlns:p14="http://schemas.microsoft.com/office/powerpoint/2010/main" val="42908074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2051720" y="116632"/>
            <a:ext cx="6982544" cy="650503"/>
          </a:xfrm>
        </p:spPr>
        <p:txBody>
          <a:bodyPr>
            <a:normAutofit/>
          </a:bodyPr>
          <a:lstStyle/>
          <a:p>
            <a:pPr algn="ctr" eaLnBrk="1" hangingPunct="1">
              <a:defRPr/>
            </a:pPr>
            <a:r>
              <a:rPr lang="tr-TR" altLang="tr-TR" sz="2800" b="1" dirty="0" smtClean="0">
                <a:solidFill>
                  <a:srgbClr val="FF0000"/>
                </a:solidFill>
              </a:rPr>
              <a:t>YURT DIŞINDAKİ VARLIKLARIN BİLDİRİMİ</a:t>
            </a:r>
          </a:p>
        </p:txBody>
      </p:sp>
      <p:sp>
        <p:nvSpPr>
          <p:cNvPr id="39940" name="Rectangle 3"/>
          <p:cNvSpPr>
            <a:spLocks noGrp="1" noChangeArrowheads="1"/>
          </p:cNvSpPr>
          <p:nvPr>
            <p:ph type="subTitle" idx="1"/>
          </p:nvPr>
        </p:nvSpPr>
        <p:spPr>
          <a:xfrm>
            <a:off x="611560" y="1196752"/>
            <a:ext cx="7920880" cy="4968552"/>
          </a:xfrm>
        </p:spPr>
        <p:txBody>
          <a:bodyPr>
            <a:noAutofit/>
          </a:bodyPr>
          <a:lstStyle/>
          <a:p>
            <a:pPr marL="342900" lvl="1" indent="-342900" algn="just" defTabSz="933450" eaLnBrk="1" fontAlgn="auto" hangingPunct="1">
              <a:spcBef>
                <a:spcPts val="0"/>
              </a:spcBef>
              <a:buSzPct val="85000"/>
              <a:buFont typeface="Wingdings" pitchFamily="2" charset="2"/>
              <a:buChar char="Ø"/>
              <a:defRPr/>
            </a:pPr>
            <a:r>
              <a:rPr lang="tr-TR" sz="2000" b="1" dirty="0" smtClean="0">
                <a:solidFill>
                  <a:schemeClr val="tx1"/>
                </a:solidFill>
                <a:cs typeface="Times New Roman" pitchFamily="18" charset="0"/>
              </a:rPr>
              <a:t>Yurt dışından </a:t>
            </a:r>
            <a:r>
              <a:rPr lang="tr-TR" sz="2000" b="1" dirty="0">
                <a:solidFill>
                  <a:schemeClr val="tx1"/>
                </a:solidFill>
                <a:cs typeface="Times New Roman" pitchFamily="18" charset="0"/>
              </a:rPr>
              <a:t>getirilen </a:t>
            </a:r>
            <a:r>
              <a:rPr lang="tr-TR" sz="2000" b="1" dirty="0" smtClean="0">
                <a:solidFill>
                  <a:schemeClr val="tx1"/>
                </a:solidFill>
                <a:cs typeface="Times New Roman" pitchFamily="18" charset="0"/>
              </a:rPr>
              <a:t>varlıkların </a:t>
            </a:r>
            <a:r>
              <a:rPr lang="tr-TR" sz="2000" b="1" dirty="0">
                <a:solidFill>
                  <a:schemeClr val="tx1"/>
                </a:solidFill>
                <a:cs typeface="Times New Roman" pitchFamily="18" charset="0"/>
              </a:rPr>
              <a:t>kanuni </a:t>
            </a:r>
            <a:r>
              <a:rPr lang="tr-TR" sz="2000" b="1" dirty="0" smtClean="0">
                <a:solidFill>
                  <a:schemeClr val="tx1"/>
                </a:solidFill>
                <a:cs typeface="Times New Roman" pitchFamily="18" charset="0"/>
              </a:rPr>
              <a:t>defterlere </a:t>
            </a:r>
            <a:r>
              <a:rPr lang="tr-TR" sz="2000" b="1" dirty="0">
                <a:solidFill>
                  <a:schemeClr val="tx1"/>
                </a:solidFill>
                <a:cs typeface="Times New Roman" pitchFamily="18" charset="0"/>
              </a:rPr>
              <a:t>kaydedilmesi </a:t>
            </a:r>
            <a:r>
              <a:rPr lang="tr-TR" sz="2000" b="1" dirty="0" smtClean="0">
                <a:solidFill>
                  <a:srgbClr val="FF0000"/>
                </a:solidFill>
                <a:cs typeface="Times New Roman" pitchFamily="18" charset="0"/>
              </a:rPr>
              <a:t>ihtiyari.</a:t>
            </a:r>
          </a:p>
          <a:p>
            <a:pPr marL="342900" lvl="1" indent="-342900" algn="just" defTabSz="933450" eaLnBrk="1" fontAlgn="auto" hangingPunct="1">
              <a:spcBef>
                <a:spcPts val="0"/>
              </a:spcBef>
              <a:buSzPct val="85000"/>
              <a:buFont typeface="Wingdings" pitchFamily="2" charset="2"/>
              <a:buChar char="Ø"/>
              <a:defRPr/>
            </a:pPr>
            <a:endParaRPr lang="tr-TR" sz="1200" b="1" dirty="0">
              <a:solidFill>
                <a:schemeClr val="tx1"/>
              </a:solidFill>
              <a:cs typeface="Times New Roman" pitchFamily="18" charset="0"/>
            </a:endParaRPr>
          </a:p>
          <a:p>
            <a:pPr marL="342900" lvl="1" indent="-342900" algn="just" defTabSz="933450" eaLnBrk="1" fontAlgn="auto" hangingPunct="1">
              <a:spcAft>
                <a:spcPts val="600"/>
              </a:spcAft>
              <a:buSzPct val="85000"/>
              <a:buFont typeface="Wingdings" pitchFamily="2" charset="2"/>
              <a:buChar char="Ø"/>
              <a:defRPr/>
            </a:pPr>
            <a:r>
              <a:rPr lang="tr-TR" sz="2000" b="1" dirty="0" smtClean="0">
                <a:solidFill>
                  <a:schemeClr val="tx1"/>
                </a:solidFill>
                <a:cs typeface="Times New Roman" pitchFamily="18" charset="0"/>
              </a:rPr>
              <a:t>Söz </a:t>
            </a:r>
            <a:r>
              <a:rPr lang="tr-TR" sz="2000" b="1" dirty="0">
                <a:solidFill>
                  <a:schemeClr val="tx1"/>
                </a:solidFill>
                <a:cs typeface="Times New Roman" pitchFamily="18" charset="0"/>
              </a:rPr>
              <a:t>konusu varlıklar işletmelerce;</a:t>
            </a:r>
          </a:p>
          <a:p>
            <a:pPr marL="667512" lvl="1" indent="-285750" algn="just" defTabSz="933450" eaLnBrk="1" fontAlgn="auto" hangingPunct="1">
              <a:spcBef>
                <a:spcPts val="0"/>
              </a:spcBef>
              <a:spcAft>
                <a:spcPts val="200"/>
              </a:spcAft>
              <a:buSzPct val="100000"/>
              <a:buFont typeface="Arial" pitchFamily="34" charset="0"/>
              <a:buChar char="•"/>
              <a:defRPr/>
            </a:pPr>
            <a:r>
              <a:rPr lang="tr-TR" sz="2000" b="1" dirty="0">
                <a:solidFill>
                  <a:srgbClr val="0070C0"/>
                </a:solidFill>
                <a:cs typeface="Times New Roman" pitchFamily="18" charset="0"/>
              </a:rPr>
              <a:t>Sermayeye ilave edilebilir.</a:t>
            </a:r>
          </a:p>
          <a:p>
            <a:pPr marL="667512" lvl="1" indent="-285750" algn="just" defTabSz="933450" eaLnBrk="1" fontAlgn="auto" hangingPunct="1">
              <a:spcBef>
                <a:spcPts val="0"/>
              </a:spcBef>
              <a:spcAft>
                <a:spcPts val="200"/>
              </a:spcAft>
              <a:buSzPct val="100000"/>
              <a:buFont typeface="Arial" pitchFamily="34" charset="0"/>
              <a:buChar char="•"/>
              <a:defRPr/>
            </a:pPr>
            <a:r>
              <a:rPr lang="tr-TR" sz="2000" b="1" dirty="0">
                <a:solidFill>
                  <a:srgbClr val="0070C0"/>
                </a:solidFill>
                <a:cs typeface="Times New Roman" pitchFamily="18" charset="0"/>
              </a:rPr>
              <a:t>Özel fon hesabında tutulabilir.</a:t>
            </a:r>
          </a:p>
          <a:p>
            <a:pPr marL="667512" lvl="1" indent="-285750" algn="just" defTabSz="933450" eaLnBrk="1" fontAlgn="auto" hangingPunct="1">
              <a:spcBef>
                <a:spcPts val="0"/>
              </a:spcBef>
              <a:spcAft>
                <a:spcPts val="200"/>
              </a:spcAft>
              <a:buSzPct val="100000"/>
              <a:buFont typeface="Arial" pitchFamily="34" charset="0"/>
              <a:buChar char="•"/>
              <a:defRPr/>
            </a:pPr>
            <a:r>
              <a:rPr lang="tr-TR" sz="2000" b="1" dirty="0">
                <a:solidFill>
                  <a:srgbClr val="0070C0"/>
                </a:solidFill>
                <a:cs typeface="Times New Roman" pitchFamily="18" charset="0"/>
              </a:rPr>
              <a:t>Yurt dışı kaynaklı kredilerin kapatılmasında kullanılabilir</a:t>
            </a:r>
            <a:r>
              <a:rPr lang="tr-TR" sz="2000" b="1" dirty="0" smtClean="0">
                <a:solidFill>
                  <a:srgbClr val="0070C0"/>
                </a:solidFill>
                <a:cs typeface="Times New Roman" pitchFamily="18" charset="0"/>
              </a:rPr>
              <a:t>.</a:t>
            </a:r>
          </a:p>
          <a:p>
            <a:pPr marL="361950" lvl="1" indent="-361950" algn="just" defTabSz="933450" eaLnBrk="1" fontAlgn="auto" hangingPunct="1">
              <a:spcBef>
                <a:spcPts val="0"/>
              </a:spcBef>
              <a:buSzPct val="85000"/>
              <a:buFont typeface="Wingdings" pitchFamily="2" charset="2"/>
              <a:buChar char="Ø"/>
              <a:defRPr/>
            </a:pPr>
            <a:endParaRPr lang="tr-TR" sz="1200" b="1" dirty="0" smtClean="0">
              <a:solidFill>
                <a:schemeClr val="tx1"/>
              </a:solidFill>
              <a:cs typeface="Times New Roman" pitchFamily="18" charset="0"/>
            </a:endParaRPr>
          </a:p>
          <a:p>
            <a:pPr marL="361950" lvl="1" indent="-361950" algn="just" defTabSz="933450" eaLnBrk="1" fontAlgn="auto" hangingPunct="1">
              <a:spcBef>
                <a:spcPts val="0"/>
              </a:spcBef>
              <a:buSzPct val="85000"/>
              <a:buFont typeface="Wingdings" pitchFamily="2" charset="2"/>
              <a:buChar char="Ø"/>
              <a:defRPr/>
            </a:pPr>
            <a:r>
              <a:rPr lang="tr-TR" sz="2000" b="1" dirty="0" smtClean="0">
                <a:solidFill>
                  <a:schemeClr val="tx1"/>
                </a:solidFill>
                <a:cs typeface="Times New Roman" pitchFamily="18" charset="0"/>
              </a:rPr>
              <a:t>Bu </a:t>
            </a:r>
            <a:r>
              <a:rPr lang="tr-TR" sz="2000" b="1" dirty="0">
                <a:solidFill>
                  <a:schemeClr val="tx1"/>
                </a:solidFill>
                <a:cs typeface="Times New Roman" pitchFamily="18" charset="0"/>
              </a:rPr>
              <a:t>kapsamda yapılan işlemler </a:t>
            </a:r>
            <a:r>
              <a:rPr lang="tr-TR" sz="2000" b="1" dirty="0">
                <a:solidFill>
                  <a:srgbClr val="FF0000"/>
                </a:solidFill>
                <a:cs typeface="Times New Roman" pitchFamily="18" charset="0"/>
              </a:rPr>
              <a:t>dönem kazancının tespitinde dikkate </a:t>
            </a:r>
            <a:r>
              <a:rPr lang="tr-TR" sz="2000" b="1" dirty="0" smtClean="0">
                <a:solidFill>
                  <a:srgbClr val="FF0000"/>
                </a:solidFill>
                <a:cs typeface="Times New Roman" pitchFamily="18" charset="0"/>
              </a:rPr>
              <a:t>alınmayacak,</a:t>
            </a:r>
            <a:r>
              <a:rPr lang="tr-TR" sz="2000" b="1" dirty="0" smtClean="0">
                <a:solidFill>
                  <a:schemeClr val="tx1"/>
                </a:solidFill>
                <a:cs typeface="Times New Roman" pitchFamily="18" charset="0"/>
              </a:rPr>
              <a:t> </a:t>
            </a:r>
            <a:r>
              <a:rPr lang="tr-TR" sz="2000" b="1" dirty="0">
                <a:solidFill>
                  <a:schemeClr val="tx1"/>
                </a:solidFill>
                <a:cs typeface="Times New Roman" pitchFamily="18" charset="0"/>
              </a:rPr>
              <a:t>işletmeden çekilmesi </a:t>
            </a:r>
            <a:r>
              <a:rPr lang="tr-TR" sz="2000" b="1" dirty="0">
                <a:solidFill>
                  <a:srgbClr val="FF0000"/>
                </a:solidFill>
                <a:cs typeface="Times New Roman" pitchFamily="18" charset="0"/>
              </a:rPr>
              <a:t>kar dağıtımı </a:t>
            </a:r>
            <a:r>
              <a:rPr lang="tr-TR" sz="2000" b="1" dirty="0" smtClean="0">
                <a:solidFill>
                  <a:srgbClr val="FF0000"/>
                </a:solidFill>
                <a:cs typeface="Times New Roman" pitchFamily="18" charset="0"/>
              </a:rPr>
              <a:t>sayılmayacak.</a:t>
            </a:r>
          </a:p>
          <a:p>
            <a:pPr marL="361950" lvl="1" indent="-361950" algn="just" defTabSz="933450" eaLnBrk="1" fontAlgn="auto" hangingPunct="1">
              <a:spcBef>
                <a:spcPts val="0"/>
              </a:spcBef>
              <a:buSzPct val="85000"/>
              <a:buFont typeface="Wingdings" pitchFamily="2" charset="2"/>
              <a:buChar char="Ø"/>
              <a:defRPr/>
            </a:pPr>
            <a:endParaRPr lang="tr-TR" sz="1200" b="1" dirty="0" smtClean="0">
              <a:solidFill>
                <a:schemeClr val="tx1"/>
              </a:solidFill>
              <a:cs typeface="Times New Roman" pitchFamily="18" charset="0"/>
            </a:endParaRPr>
          </a:p>
          <a:p>
            <a:pPr marL="361950" lvl="1" indent="-361950" algn="just" defTabSz="933450" eaLnBrk="1" fontAlgn="auto" hangingPunct="1">
              <a:spcBef>
                <a:spcPts val="0"/>
              </a:spcBef>
              <a:buSzPct val="85000"/>
              <a:buFont typeface="Wingdings" pitchFamily="2" charset="2"/>
              <a:buChar char="Ø"/>
              <a:defRPr/>
            </a:pPr>
            <a:r>
              <a:rPr lang="tr-TR" sz="2000" b="1" dirty="0" smtClean="0">
                <a:solidFill>
                  <a:schemeClr val="tx1"/>
                </a:solidFill>
                <a:cs typeface="Times New Roman" pitchFamily="18" charset="0"/>
              </a:rPr>
              <a:t>Yurt </a:t>
            </a:r>
            <a:r>
              <a:rPr lang="tr-TR" sz="2000" b="1" dirty="0">
                <a:solidFill>
                  <a:schemeClr val="tx1"/>
                </a:solidFill>
                <a:cs typeface="Times New Roman" pitchFamily="18" charset="0"/>
              </a:rPr>
              <a:t>dışı varlıklar Türkiye’ye </a:t>
            </a:r>
            <a:r>
              <a:rPr lang="tr-TR" sz="2000" b="1" dirty="0" smtClean="0">
                <a:solidFill>
                  <a:schemeClr val="tx1"/>
                </a:solidFill>
                <a:cs typeface="Times New Roman" pitchFamily="18" charset="0"/>
              </a:rPr>
              <a:t>getirilmeden </a:t>
            </a:r>
            <a:r>
              <a:rPr lang="tr-TR" sz="2000" b="1" dirty="0">
                <a:solidFill>
                  <a:schemeClr val="tx1"/>
                </a:solidFill>
                <a:cs typeface="Times New Roman" pitchFamily="18" charset="0"/>
              </a:rPr>
              <a:t>yurt </a:t>
            </a:r>
            <a:r>
              <a:rPr lang="tr-TR" sz="2000" b="1" dirty="0" smtClean="0">
                <a:solidFill>
                  <a:schemeClr val="tx1"/>
                </a:solidFill>
                <a:cs typeface="Times New Roman" pitchFamily="18" charset="0"/>
              </a:rPr>
              <a:t>dışından </a:t>
            </a:r>
            <a:r>
              <a:rPr lang="tr-TR" sz="2000" b="1" dirty="0">
                <a:solidFill>
                  <a:schemeClr val="tx1"/>
                </a:solidFill>
                <a:cs typeface="Times New Roman" pitchFamily="18" charset="0"/>
              </a:rPr>
              <a:t>kullanılmış kredi borçlarının ödenmesinde de </a:t>
            </a:r>
            <a:r>
              <a:rPr lang="tr-TR" sz="2000" b="1" dirty="0" smtClean="0">
                <a:solidFill>
                  <a:schemeClr val="tx1"/>
                </a:solidFill>
                <a:cs typeface="Times New Roman" pitchFamily="18" charset="0"/>
              </a:rPr>
              <a:t>kullanılabilecek.</a:t>
            </a:r>
          </a:p>
          <a:p>
            <a:pPr marL="361950" lvl="1" indent="-361950" algn="just" defTabSz="933450" eaLnBrk="1" fontAlgn="auto" hangingPunct="1">
              <a:spcBef>
                <a:spcPts val="0"/>
              </a:spcBef>
              <a:buSzPct val="85000"/>
              <a:buFont typeface="Wingdings" pitchFamily="2" charset="2"/>
              <a:buChar char="Ø"/>
              <a:defRPr/>
            </a:pPr>
            <a:endParaRPr lang="tr-TR" sz="1200" b="1" dirty="0" smtClean="0">
              <a:solidFill>
                <a:schemeClr val="tx1"/>
              </a:solidFill>
              <a:cs typeface="Times New Roman" pitchFamily="18" charset="0"/>
            </a:endParaRPr>
          </a:p>
          <a:p>
            <a:pPr marL="361950" lvl="1" indent="-361950" algn="just" defTabSz="933450" eaLnBrk="1" fontAlgn="auto" hangingPunct="1">
              <a:spcBef>
                <a:spcPts val="0"/>
              </a:spcBef>
              <a:buSzPct val="85000"/>
              <a:buFont typeface="Wingdings" pitchFamily="2" charset="2"/>
              <a:buChar char="Ø"/>
              <a:defRPr/>
            </a:pPr>
            <a:r>
              <a:rPr lang="tr-TR" altLang="tr-TR" sz="2000" b="1" dirty="0" smtClean="0">
                <a:solidFill>
                  <a:schemeClr val="tx1"/>
                </a:solidFill>
                <a:cs typeface="Times New Roman" pitchFamily="18" charset="0"/>
              </a:rPr>
              <a:t>Kayıtlarda yer alan sermaye avansları, yurt dışından Kanunun yürürlüğe girmesinden önce getirilmiş olan varlıklarla kapatılabilecek. </a:t>
            </a:r>
            <a:endParaRPr lang="tr-TR" altLang="tr-TR" sz="2000" b="1" dirty="0" smtClean="0">
              <a:solidFill>
                <a:schemeClr val="tx1"/>
              </a:solidFill>
            </a:endParaRPr>
          </a:p>
        </p:txBody>
      </p:sp>
      <p:sp>
        <p:nvSpPr>
          <p:cNvPr id="46084"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5DF77839-2231-4E27-BD3E-ADB29E21576D}" type="slidenum">
              <a:rPr lang="tr-TR" altLang="tr-TR" sz="1200" smtClean="0">
                <a:latin typeface="Arial Black" pitchFamily="34" charset="0"/>
              </a:rPr>
              <a:pPr eaLnBrk="1" hangingPunct="1"/>
              <a:t>45</a:t>
            </a:fld>
            <a:endParaRPr lang="tr-TR" altLang="tr-TR" sz="1200" smtClean="0">
              <a:latin typeface="Arial Black" pitchFamily="34" charset="0"/>
            </a:endParaRPr>
          </a:p>
        </p:txBody>
      </p:sp>
    </p:spTree>
    <p:extLst>
      <p:ext uri="{BB962C8B-B14F-4D97-AF65-F5344CB8AC3E}">
        <p14:creationId xmlns:p14="http://schemas.microsoft.com/office/powerpoint/2010/main" val="14250082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2123728" y="260648"/>
            <a:ext cx="6838528" cy="506487"/>
          </a:xfrm>
        </p:spPr>
        <p:txBody>
          <a:bodyPr>
            <a:noAutofit/>
          </a:bodyPr>
          <a:lstStyle/>
          <a:p>
            <a:pPr algn="ctr" eaLnBrk="1" hangingPunct="1">
              <a:defRPr/>
            </a:pPr>
            <a:r>
              <a:rPr lang="tr-TR" altLang="tr-TR" sz="3200" b="1" dirty="0" smtClean="0">
                <a:solidFill>
                  <a:srgbClr val="FF0000"/>
                </a:solidFill>
              </a:rPr>
              <a:t>YURT İÇİ VARLIKLARIN BEYANI </a:t>
            </a:r>
          </a:p>
        </p:txBody>
      </p:sp>
      <p:sp>
        <p:nvSpPr>
          <p:cNvPr id="39940" name="Rectangle 3"/>
          <p:cNvSpPr>
            <a:spLocks noGrp="1" noChangeArrowheads="1"/>
          </p:cNvSpPr>
          <p:nvPr>
            <p:ph type="subTitle" idx="1"/>
          </p:nvPr>
        </p:nvSpPr>
        <p:spPr>
          <a:xfrm>
            <a:off x="251520" y="1268760"/>
            <a:ext cx="8496944" cy="4514056"/>
          </a:xfrm>
        </p:spPr>
        <p:txBody>
          <a:bodyPr>
            <a:normAutofit fontScale="92500" lnSpcReduction="10000"/>
          </a:bodyPr>
          <a:lstStyle/>
          <a:p>
            <a:pPr marL="446088" lvl="1" indent="-360363" algn="just" defTabSz="933450" eaLnBrk="1" fontAlgn="auto" hangingPunct="1">
              <a:lnSpc>
                <a:spcPct val="90000"/>
              </a:lnSpc>
              <a:spcAft>
                <a:spcPts val="0"/>
              </a:spcAft>
              <a:buClr>
                <a:schemeClr val="tx1"/>
              </a:buClr>
              <a:buSzPct val="85000"/>
              <a:buFont typeface="Wingdings" pitchFamily="2" charset="2"/>
              <a:buChar char="ü"/>
              <a:defRPr/>
            </a:pPr>
            <a:endParaRPr lang="tr-TR" sz="2400" b="1" dirty="0" smtClean="0">
              <a:solidFill>
                <a:schemeClr val="accent4"/>
              </a:solidFill>
            </a:endParaRPr>
          </a:p>
          <a:p>
            <a:pPr marL="428625" lvl="1" indent="-342900" algn="just" defTabSz="933450" eaLnBrk="1" fontAlgn="auto" hangingPunct="1">
              <a:lnSpc>
                <a:spcPct val="90000"/>
              </a:lnSpc>
              <a:spcAft>
                <a:spcPts val="0"/>
              </a:spcAft>
              <a:buClr>
                <a:schemeClr val="tx1"/>
              </a:buClr>
              <a:buSzPct val="85000"/>
              <a:buFont typeface="Wingdings" pitchFamily="2" charset="2"/>
              <a:buChar char="Ø"/>
              <a:defRPr/>
            </a:pPr>
            <a:r>
              <a:rPr lang="tr-TR" sz="2200" b="1" dirty="0" smtClean="0">
                <a:solidFill>
                  <a:srgbClr val="C00000"/>
                </a:solidFill>
              </a:rPr>
              <a:t>Gelir </a:t>
            </a:r>
            <a:r>
              <a:rPr lang="tr-TR" sz="2200" b="1" dirty="0">
                <a:solidFill>
                  <a:srgbClr val="C00000"/>
                </a:solidFill>
              </a:rPr>
              <a:t>ve kurumlar vergisi mükelleflerince sahip olunan ve yurt içinde bulunan</a:t>
            </a:r>
            <a:r>
              <a:rPr lang="tr-TR" sz="2200" b="1" dirty="0" smtClean="0">
                <a:solidFill>
                  <a:srgbClr val="C00000"/>
                </a:solidFill>
              </a:rPr>
              <a:t>;</a:t>
            </a:r>
          </a:p>
          <a:p>
            <a:pPr marL="85725" lvl="1" indent="0" algn="just" defTabSz="933450" eaLnBrk="1" fontAlgn="auto" hangingPunct="1">
              <a:lnSpc>
                <a:spcPct val="90000"/>
              </a:lnSpc>
              <a:spcAft>
                <a:spcPts val="0"/>
              </a:spcAft>
              <a:buClr>
                <a:schemeClr val="tx1"/>
              </a:buClr>
              <a:buSzPct val="85000"/>
              <a:buFont typeface="Georgia" pitchFamily="18" charset="0"/>
              <a:buNone/>
              <a:defRPr/>
            </a:pPr>
            <a:endParaRPr lang="tr-TR" sz="1200" b="1" dirty="0" smtClean="0">
              <a:solidFill>
                <a:srgbClr val="C00000"/>
              </a:solidFill>
            </a:endParaRPr>
          </a:p>
          <a:p>
            <a:pPr marL="984250" lvl="1" indent="-360363" algn="just" defTabSz="933450" eaLnBrk="1" fontAlgn="auto" hangingPunct="1">
              <a:lnSpc>
                <a:spcPct val="90000"/>
              </a:lnSpc>
              <a:spcAft>
                <a:spcPts val="0"/>
              </a:spcAft>
              <a:buClr>
                <a:schemeClr val="tx1"/>
              </a:buClr>
              <a:buSzPct val="100000"/>
              <a:buFont typeface="Arial" pitchFamily="34" charset="0"/>
              <a:buChar char="•"/>
              <a:defRPr/>
            </a:pPr>
            <a:r>
              <a:rPr lang="tr-TR" sz="2200" b="1" dirty="0" smtClean="0">
                <a:solidFill>
                  <a:srgbClr val="0070C0"/>
                </a:solidFill>
              </a:rPr>
              <a:t>Para</a:t>
            </a:r>
            <a:r>
              <a:rPr lang="tr-TR" sz="2200" b="1" dirty="0">
                <a:solidFill>
                  <a:srgbClr val="0070C0"/>
                </a:solidFill>
              </a:rPr>
              <a:t>, altın, döviz, menkul kıymet ve diğer sermaye piyasası araçları ile </a:t>
            </a:r>
            <a:r>
              <a:rPr lang="tr-TR" sz="2200" b="1" dirty="0" smtClean="0">
                <a:solidFill>
                  <a:srgbClr val="0070C0"/>
                </a:solidFill>
              </a:rPr>
              <a:t>taşınmazlar </a:t>
            </a:r>
            <a:r>
              <a:rPr lang="tr-TR" sz="2200" b="1" dirty="0" smtClean="0">
                <a:solidFill>
                  <a:srgbClr val="FF0000"/>
                </a:solidFill>
              </a:rPr>
              <a:t>30/11/2018</a:t>
            </a:r>
            <a:r>
              <a:rPr lang="tr-TR" sz="2200" b="1" dirty="0" smtClean="0">
                <a:solidFill>
                  <a:srgbClr val="0070C0"/>
                </a:solidFill>
              </a:rPr>
              <a:t> </a:t>
            </a:r>
            <a:r>
              <a:rPr lang="tr-TR" sz="2200" b="1" dirty="0">
                <a:solidFill>
                  <a:srgbClr val="0070C0"/>
                </a:solidFill>
              </a:rPr>
              <a:t>tarihine </a:t>
            </a:r>
            <a:r>
              <a:rPr lang="tr-TR" sz="2200" b="1" dirty="0" smtClean="0">
                <a:solidFill>
                  <a:srgbClr val="0070C0"/>
                </a:solidFill>
              </a:rPr>
              <a:t>kadar kanuni defterlere kaydedilerek vergi dairesine beyan edilebilecek.</a:t>
            </a:r>
          </a:p>
          <a:p>
            <a:pPr marL="984250" lvl="1" indent="-360363" algn="just" defTabSz="933450" eaLnBrk="1" fontAlgn="auto" hangingPunct="1">
              <a:lnSpc>
                <a:spcPct val="90000"/>
              </a:lnSpc>
              <a:spcAft>
                <a:spcPts val="0"/>
              </a:spcAft>
              <a:buClr>
                <a:schemeClr val="tx1"/>
              </a:buClr>
              <a:buSzPct val="100000"/>
              <a:buFont typeface="Arial" pitchFamily="34" charset="0"/>
              <a:buChar char="•"/>
              <a:defRPr/>
            </a:pPr>
            <a:endParaRPr lang="tr-TR" sz="1200" b="1" dirty="0">
              <a:solidFill>
                <a:srgbClr val="0070C0"/>
              </a:solidFill>
            </a:endParaRPr>
          </a:p>
          <a:p>
            <a:pPr marL="984250" lvl="1" indent="-360363" algn="just" defTabSz="933450" eaLnBrk="1" fontAlgn="auto" hangingPunct="1">
              <a:lnSpc>
                <a:spcPct val="90000"/>
              </a:lnSpc>
              <a:spcAft>
                <a:spcPts val="0"/>
              </a:spcAft>
              <a:buClr>
                <a:schemeClr val="tx1"/>
              </a:buClr>
              <a:buSzPct val="100000"/>
              <a:buFont typeface="Arial" pitchFamily="34" charset="0"/>
              <a:buChar char="•"/>
              <a:defRPr/>
            </a:pPr>
            <a:r>
              <a:rPr lang="tr-TR" sz="2200" b="1" dirty="0" smtClean="0">
                <a:solidFill>
                  <a:srgbClr val="0070C0"/>
                </a:solidFill>
              </a:rPr>
              <a:t>Beyan edilen varlıklar </a:t>
            </a:r>
            <a:r>
              <a:rPr lang="tr-TR" sz="2200" b="1" dirty="0">
                <a:solidFill>
                  <a:srgbClr val="FF0000"/>
                </a:solidFill>
              </a:rPr>
              <a:t>30/11/2018</a:t>
            </a:r>
            <a:r>
              <a:rPr lang="tr-TR" sz="2200" b="1" dirty="0" smtClean="0">
                <a:solidFill>
                  <a:srgbClr val="0070C0"/>
                </a:solidFill>
              </a:rPr>
              <a:t> tarihine kadar, </a:t>
            </a:r>
            <a:r>
              <a:rPr lang="tr-TR" sz="2200" b="1" dirty="0">
                <a:solidFill>
                  <a:srgbClr val="0070C0"/>
                </a:solidFill>
              </a:rPr>
              <a:t>dönem kazancının tespitinde dikkate </a:t>
            </a:r>
            <a:r>
              <a:rPr lang="tr-TR" sz="2200" b="1" dirty="0" smtClean="0">
                <a:solidFill>
                  <a:srgbClr val="0070C0"/>
                </a:solidFill>
              </a:rPr>
              <a:t>alınmaksızın kanuni defterlere kaydedilebilecek.</a:t>
            </a:r>
          </a:p>
          <a:p>
            <a:pPr marL="984250" lvl="1" indent="-360363" algn="just" defTabSz="933450" eaLnBrk="1" fontAlgn="auto" hangingPunct="1">
              <a:lnSpc>
                <a:spcPct val="90000"/>
              </a:lnSpc>
              <a:spcAft>
                <a:spcPts val="0"/>
              </a:spcAft>
              <a:buClr>
                <a:schemeClr val="tx1"/>
              </a:buClr>
              <a:buSzPct val="100000"/>
              <a:buFont typeface="Arial" pitchFamily="34" charset="0"/>
              <a:buChar char="•"/>
              <a:defRPr/>
            </a:pPr>
            <a:endParaRPr lang="tr-TR" sz="1200" b="1" dirty="0">
              <a:solidFill>
                <a:srgbClr val="0070C0"/>
              </a:solidFill>
            </a:endParaRPr>
          </a:p>
          <a:p>
            <a:pPr marL="984250" lvl="1" indent="-360363" algn="just" defTabSz="933450" eaLnBrk="1" fontAlgn="auto" hangingPunct="1">
              <a:lnSpc>
                <a:spcPct val="90000"/>
              </a:lnSpc>
              <a:spcAft>
                <a:spcPts val="0"/>
              </a:spcAft>
              <a:buClr>
                <a:schemeClr val="tx1"/>
              </a:buClr>
              <a:buSzPct val="100000"/>
              <a:buFont typeface="Arial" pitchFamily="34" charset="0"/>
              <a:buChar char="•"/>
              <a:defRPr/>
            </a:pPr>
            <a:r>
              <a:rPr lang="tr-TR" sz="2200" b="1" dirty="0" smtClean="0">
                <a:solidFill>
                  <a:srgbClr val="0070C0"/>
                </a:solidFill>
              </a:rPr>
              <a:t>Bu varlıkların işletmeden </a:t>
            </a:r>
            <a:r>
              <a:rPr lang="tr-TR" sz="2200" b="1" dirty="0">
                <a:solidFill>
                  <a:srgbClr val="0070C0"/>
                </a:solidFill>
              </a:rPr>
              <a:t>çekilmesi kar dağıtımı sayılmayacak</a:t>
            </a:r>
            <a:r>
              <a:rPr lang="tr-TR" sz="2200" b="1" dirty="0" smtClean="0">
                <a:solidFill>
                  <a:srgbClr val="0070C0"/>
                </a:solidFill>
              </a:rPr>
              <a:t>.</a:t>
            </a:r>
          </a:p>
          <a:p>
            <a:pPr marL="984250" lvl="1" indent="-360363" algn="just" defTabSz="933450" eaLnBrk="1" fontAlgn="auto" hangingPunct="1">
              <a:lnSpc>
                <a:spcPct val="90000"/>
              </a:lnSpc>
              <a:spcAft>
                <a:spcPts val="0"/>
              </a:spcAft>
              <a:buClr>
                <a:schemeClr val="tx1"/>
              </a:buClr>
              <a:buSzPct val="100000"/>
              <a:buFont typeface="Arial" pitchFamily="34" charset="0"/>
              <a:buChar char="•"/>
              <a:defRPr/>
            </a:pPr>
            <a:endParaRPr lang="tr-TR" sz="2200" b="1" dirty="0">
              <a:solidFill>
                <a:srgbClr val="0070C0"/>
              </a:solidFill>
            </a:endParaRPr>
          </a:p>
          <a:p>
            <a:pPr marL="428625" lvl="1" indent="-342900" algn="just" defTabSz="933450">
              <a:buClr>
                <a:schemeClr val="tx1"/>
              </a:buClr>
              <a:buSzPct val="85000"/>
              <a:buFont typeface="Wingdings" pitchFamily="2" charset="2"/>
              <a:buChar char="Ø"/>
              <a:defRPr/>
            </a:pPr>
            <a:r>
              <a:rPr lang="tr-TR" sz="2200" b="1" dirty="0">
                <a:solidFill>
                  <a:srgbClr val="C00000"/>
                </a:solidFill>
              </a:rPr>
              <a:t>Vergi dairelerine beyan edilen varlıkların değeri üzerinden %2 oranında alınması öngörülen vergi tarh edilecek ve </a:t>
            </a:r>
            <a:r>
              <a:rPr lang="tr-TR" sz="2200" b="1" dirty="0" smtClean="0">
                <a:solidFill>
                  <a:srgbClr val="C00000"/>
                </a:solidFill>
              </a:rPr>
              <a:t>bu </a:t>
            </a:r>
            <a:r>
              <a:rPr lang="tr-TR" sz="2200" b="1" dirty="0">
                <a:solidFill>
                  <a:srgbClr val="C00000"/>
                </a:solidFill>
              </a:rPr>
              <a:t>vergi 31 ARALIK 2018 tarihine kadar </a:t>
            </a:r>
            <a:r>
              <a:rPr lang="tr-TR" sz="2200" b="1" dirty="0" smtClean="0">
                <a:solidFill>
                  <a:srgbClr val="C00000"/>
                </a:solidFill>
              </a:rPr>
              <a:t>ödenecek.</a:t>
            </a:r>
            <a:endParaRPr lang="tr-TR" sz="2200" b="1" dirty="0">
              <a:solidFill>
                <a:srgbClr val="C00000"/>
              </a:solidFill>
            </a:endParaRPr>
          </a:p>
        </p:txBody>
      </p:sp>
      <p:sp>
        <p:nvSpPr>
          <p:cNvPr id="47108"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140AA376-300D-42D0-8554-A1B210DBE577}" type="slidenum">
              <a:rPr lang="tr-TR" altLang="tr-TR" sz="1200" smtClean="0">
                <a:latin typeface="Arial Black" pitchFamily="34" charset="0"/>
              </a:rPr>
              <a:pPr eaLnBrk="1" hangingPunct="1"/>
              <a:t>46</a:t>
            </a:fld>
            <a:endParaRPr lang="tr-TR" altLang="tr-TR" sz="1200" smtClean="0">
              <a:latin typeface="Arial Black" pitchFamily="34" charset="0"/>
            </a:endParaRPr>
          </a:p>
        </p:txBody>
      </p:sp>
    </p:spTree>
    <p:extLst>
      <p:ext uri="{BB962C8B-B14F-4D97-AF65-F5344CB8AC3E}">
        <p14:creationId xmlns:p14="http://schemas.microsoft.com/office/powerpoint/2010/main" val="41566183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2051720" y="116632"/>
            <a:ext cx="6696744" cy="720080"/>
          </a:xfrm>
        </p:spPr>
        <p:txBody>
          <a:bodyPr>
            <a:normAutofit/>
          </a:bodyPr>
          <a:lstStyle/>
          <a:p>
            <a:pPr algn="ctr" eaLnBrk="1" hangingPunct="1">
              <a:defRPr/>
            </a:pPr>
            <a:r>
              <a:rPr lang="tr-TR" altLang="tr-TR" sz="3200" b="1" dirty="0" smtClean="0">
                <a:solidFill>
                  <a:srgbClr val="FF0000"/>
                </a:solidFill>
              </a:rPr>
              <a:t>VARLIK BEYANI ORTAK HÜKÜMLER</a:t>
            </a:r>
          </a:p>
        </p:txBody>
      </p:sp>
      <p:sp>
        <p:nvSpPr>
          <p:cNvPr id="39940" name="Rectangle 3"/>
          <p:cNvSpPr>
            <a:spLocks noGrp="1" noChangeArrowheads="1"/>
          </p:cNvSpPr>
          <p:nvPr>
            <p:ph type="subTitle" idx="1"/>
          </p:nvPr>
        </p:nvSpPr>
        <p:spPr>
          <a:xfrm>
            <a:off x="395536" y="1340768"/>
            <a:ext cx="8208912" cy="4608512"/>
          </a:xfrm>
        </p:spPr>
        <p:txBody>
          <a:bodyPr>
            <a:normAutofit fontScale="92500" lnSpcReduction="20000"/>
          </a:bodyPr>
          <a:lstStyle/>
          <a:p>
            <a:pPr marL="446088" lvl="1" indent="-360363" defTabSz="933450" eaLnBrk="1" fontAlgn="auto" hangingPunct="1">
              <a:lnSpc>
                <a:spcPct val="90000"/>
              </a:lnSpc>
              <a:spcAft>
                <a:spcPts val="0"/>
              </a:spcAft>
              <a:buClr>
                <a:schemeClr val="tx1"/>
              </a:buClr>
              <a:buSzPct val="85000"/>
              <a:buFont typeface="Wingdings" pitchFamily="2" charset="2"/>
              <a:buNone/>
              <a:defRPr/>
            </a:pPr>
            <a:endParaRPr lang="tr-TR" altLang="tr-TR" sz="2000" b="1" dirty="0" smtClean="0">
              <a:solidFill>
                <a:schemeClr val="accent4"/>
              </a:solidFill>
            </a:endParaRPr>
          </a:p>
          <a:p>
            <a:pPr marL="428625" lvl="1" indent="-342900" algn="just" defTabSz="933450">
              <a:lnSpc>
                <a:spcPct val="80000"/>
              </a:lnSpc>
              <a:buClr>
                <a:schemeClr val="tx1"/>
              </a:buClr>
              <a:buSzPct val="85000"/>
              <a:buFont typeface="Wingdings" pitchFamily="2" charset="2"/>
              <a:buChar char="Ø"/>
              <a:defRPr/>
            </a:pPr>
            <a:r>
              <a:rPr lang="tr-TR" altLang="tr-TR" sz="2500" b="1" dirty="0">
                <a:solidFill>
                  <a:srgbClr val="C00000"/>
                </a:solidFill>
              </a:rPr>
              <a:t>Varlık barışından yararlanılabilmesi </a:t>
            </a:r>
            <a:r>
              <a:rPr lang="tr-TR" altLang="tr-TR" sz="2500" b="1" dirty="0" smtClean="0">
                <a:solidFill>
                  <a:srgbClr val="C00000"/>
                </a:solidFill>
              </a:rPr>
              <a:t>için</a:t>
            </a:r>
          </a:p>
          <a:p>
            <a:pPr marL="428625" lvl="1" indent="-342900" algn="just" defTabSz="933450">
              <a:lnSpc>
                <a:spcPct val="80000"/>
              </a:lnSpc>
              <a:buClr>
                <a:schemeClr val="tx1"/>
              </a:buClr>
              <a:buSzPct val="85000"/>
              <a:buFont typeface="Wingdings" pitchFamily="2" charset="2"/>
              <a:buChar char="Ø"/>
              <a:defRPr/>
            </a:pPr>
            <a:endParaRPr lang="tr-TR" altLang="tr-TR" sz="2500" b="1" dirty="0">
              <a:solidFill>
                <a:srgbClr val="C00000"/>
              </a:solidFill>
            </a:endParaRPr>
          </a:p>
          <a:p>
            <a:pPr marL="984250" lvl="1" indent="-360363" algn="just" defTabSz="933450">
              <a:lnSpc>
                <a:spcPct val="80000"/>
              </a:lnSpc>
              <a:buClr>
                <a:schemeClr val="tx1"/>
              </a:buClr>
              <a:buSzPct val="100000"/>
              <a:buFont typeface="Arial" pitchFamily="34" charset="0"/>
              <a:buChar char="•"/>
              <a:defRPr/>
            </a:pPr>
            <a:r>
              <a:rPr lang="tr-TR" altLang="tr-TR" sz="2500" b="1" dirty="0">
                <a:solidFill>
                  <a:srgbClr val="0070C0"/>
                </a:solidFill>
              </a:rPr>
              <a:t>Bildirilen/beyan edilen tutar üzerinden tarh edilen verginin vadesinde </a:t>
            </a:r>
            <a:r>
              <a:rPr lang="tr-TR" altLang="tr-TR" sz="2500" b="1" dirty="0" smtClean="0">
                <a:solidFill>
                  <a:srgbClr val="0070C0"/>
                </a:solidFill>
              </a:rPr>
              <a:t>ödenmesi</a:t>
            </a:r>
          </a:p>
          <a:p>
            <a:pPr marL="984250" lvl="1" indent="-360363" algn="just" defTabSz="933450">
              <a:lnSpc>
                <a:spcPct val="80000"/>
              </a:lnSpc>
              <a:buClr>
                <a:schemeClr val="tx1"/>
              </a:buClr>
              <a:buSzPct val="100000"/>
              <a:buFont typeface="Arial" pitchFamily="34" charset="0"/>
              <a:buChar char="•"/>
              <a:defRPr/>
            </a:pPr>
            <a:endParaRPr lang="tr-TR" altLang="tr-TR" sz="2500" b="1" dirty="0">
              <a:solidFill>
                <a:srgbClr val="0070C0"/>
              </a:solidFill>
            </a:endParaRPr>
          </a:p>
          <a:p>
            <a:pPr marL="984250" lvl="1" indent="-360363" algn="just" defTabSz="933450">
              <a:lnSpc>
                <a:spcPct val="80000"/>
              </a:lnSpc>
              <a:buClr>
                <a:schemeClr val="tx1"/>
              </a:buClr>
              <a:buSzPct val="100000"/>
              <a:buFont typeface="Arial" pitchFamily="34" charset="0"/>
              <a:buChar char="•"/>
              <a:defRPr/>
            </a:pPr>
            <a:r>
              <a:rPr lang="tr-TR" altLang="tr-TR" sz="2500" b="1" dirty="0">
                <a:solidFill>
                  <a:srgbClr val="0070C0"/>
                </a:solidFill>
              </a:rPr>
              <a:t>Bildirilen varlıkların, bildirim tarihinden itibaren 3 ay içinde Türkiye’ye </a:t>
            </a:r>
            <a:r>
              <a:rPr lang="tr-TR" altLang="tr-TR" sz="2500" b="1" dirty="0" smtClean="0">
                <a:solidFill>
                  <a:srgbClr val="0070C0"/>
                </a:solidFill>
              </a:rPr>
              <a:t>getirilmesi</a:t>
            </a:r>
          </a:p>
          <a:p>
            <a:pPr marL="984250" lvl="1" indent="-360363" algn="just" defTabSz="933450">
              <a:lnSpc>
                <a:spcPct val="80000"/>
              </a:lnSpc>
              <a:buClr>
                <a:schemeClr val="tx1"/>
              </a:buClr>
              <a:buSzPct val="100000"/>
              <a:buFont typeface="Arial" pitchFamily="34" charset="0"/>
              <a:buChar char="•"/>
              <a:defRPr/>
            </a:pPr>
            <a:endParaRPr lang="tr-TR" altLang="tr-TR" sz="2500" b="1" dirty="0">
              <a:solidFill>
                <a:srgbClr val="0070C0"/>
              </a:solidFill>
            </a:endParaRPr>
          </a:p>
          <a:p>
            <a:pPr marL="109538" indent="336550" algn="just" eaLnBrk="1" fontAlgn="auto" hangingPunct="1">
              <a:lnSpc>
                <a:spcPct val="80000"/>
              </a:lnSpc>
              <a:spcAft>
                <a:spcPts val="0"/>
              </a:spcAft>
              <a:buClr>
                <a:schemeClr val="tx1"/>
              </a:buClr>
              <a:buFont typeface="Georgia" pitchFamily="18" charset="0"/>
              <a:buNone/>
              <a:defRPr/>
            </a:pPr>
            <a:r>
              <a:rPr lang="tr-TR" altLang="tr-TR" sz="2500" b="1" dirty="0" smtClean="0">
                <a:solidFill>
                  <a:srgbClr val="C00000"/>
                </a:solidFill>
              </a:rPr>
              <a:t>gerekmektedir.</a:t>
            </a:r>
          </a:p>
          <a:p>
            <a:pPr marL="109538" indent="336550" algn="just" eaLnBrk="1" fontAlgn="auto" hangingPunct="1">
              <a:lnSpc>
                <a:spcPct val="80000"/>
              </a:lnSpc>
              <a:spcAft>
                <a:spcPts val="0"/>
              </a:spcAft>
              <a:buClr>
                <a:schemeClr val="tx1"/>
              </a:buClr>
              <a:buFont typeface="Georgia" pitchFamily="18" charset="0"/>
              <a:buNone/>
              <a:defRPr/>
            </a:pPr>
            <a:endParaRPr lang="tr-TR" altLang="tr-TR" sz="2500" b="1" dirty="0">
              <a:solidFill>
                <a:srgbClr val="C00000"/>
              </a:solidFill>
            </a:endParaRPr>
          </a:p>
          <a:p>
            <a:pPr marL="446088" lvl="1" indent="-360363" algn="just" defTabSz="933450">
              <a:lnSpc>
                <a:spcPct val="90000"/>
              </a:lnSpc>
              <a:buClr>
                <a:schemeClr val="tx1"/>
              </a:buClr>
              <a:buSzPct val="85000"/>
              <a:buFont typeface="Wingdings" pitchFamily="2" charset="2"/>
              <a:buChar char="Ø"/>
              <a:defRPr/>
            </a:pPr>
            <a:r>
              <a:rPr lang="tr-TR" altLang="tr-TR" sz="2500" b="1" dirty="0">
                <a:solidFill>
                  <a:schemeClr val="tx1"/>
                </a:solidFill>
              </a:rPr>
              <a:t>Yurt dışından getirilen varlıklar nedeniyle ya da</a:t>
            </a:r>
          </a:p>
          <a:p>
            <a:pPr marL="446088" lvl="1" indent="-360363" algn="just" defTabSz="933450">
              <a:lnSpc>
                <a:spcPct val="90000"/>
              </a:lnSpc>
              <a:buClr>
                <a:schemeClr val="tx1"/>
              </a:buClr>
              <a:buSzPct val="85000"/>
              <a:buFont typeface="Wingdings" pitchFamily="2" charset="2"/>
              <a:buChar char="ü"/>
              <a:defRPr/>
            </a:pPr>
            <a:endParaRPr lang="tr-TR" altLang="tr-TR" sz="2500" b="1" dirty="0">
              <a:solidFill>
                <a:schemeClr val="tx1"/>
              </a:solidFill>
            </a:endParaRPr>
          </a:p>
          <a:p>
            <a:pPr marL="428625" lvl="1" indent="-342900" algn="just" defTabSz="933450">
              <a:lnSpc>
                <a:spcPct val="90000"/>
              </a:lnSpc>
              <a:buClr>
                <a:schemeClr val="tx1"/>
              </a:buClr>
              <a:buSzPct val="85000"/>
              <a:buFont typeface="Wingdings" pitchFamily="2" charset="2"/>
              <a:buChar char="Ø"/>
              <a:defRPr/>
            </a:pPr>
            <a:r>
              <a:rPr lang="tr-TR" altLang="tr-TR" sz="2500" b="1" dirty="0">
                <a:solidFill>
                  <a:schemeClr val="tx1"/>
                </a:solidFill>
              </a:rPr>
              <a:t>Yurt içindeki varlıkların defterlere kaydedilmesi nedeniyle </a:t>
            </a:r>
          </a:p>
          <a:p>
            <a:pPr marL="446088" lvl="1" indent="-360363" algn="just" defTabSz="933450">
              <a:lnSpc>
                <a:spcPct val="90000"/>
              </a:lnSpc>
              <a:buClr>
                <a:schemeClr val="tx1"/>
              </a:buClr>
              <a:buSzPct val="85000"/>
              <a:buFont typeface="Wingdings" pitchFamily="2" charset="2"/>
              <a:buChar char="ü"/>
              <a:defRPr/>
            </a:pPr>
            <a:endParaRPr lang="tr-TR" altLang="tr-TR" sz="2500" b="1" dirty="0">
              <a:solidFill>
                <a:schemeClr val="tx1"/>
              </a:solidFill>
            </a:endParaRPr>
          </a:p>
          <a:p>
            <a:pPr marL="446088" lvl="1" indent="-360363" algn="just" defTabSz="933450">
              <a:lnSpc>
                <a:spcPct val="90000"/>
              </a:lnSpc>
              <a:buClr>
                <a:schemeClr val="tx1"/>
              </a:buClr>
              <a:buSzPct val="85000"/>
              <a:defRPr/>
            </a:pPr>
            <a:r>
              <a:rPr lang="tr-TR" altLang="tr-TR" sz="2500" b="1" dirty="0">
                <a:solidFill>
                  <a:schemeClr val="tx1"/>
                </a:solidFill>
              </a:rPr>
              <a:t>	</a:t>
            </a:r>
            <a:r>
              <a:rPr lang="tr-TR" altLang="tr-TR" sz="2500" b="1" dirty="0">
                <a:solidFill>
                  <a:srgbClr val="C00000"/>
                </a:solidFill>
              </a:rPr>
              <a:t>vergi incelemesi ve tarhiyatı yapılmayacak.</a:t>
            </a:r>
          </a:p>
          <a:p>
            <a:pPr marL="109538" indent="336550" algn="just" eaLnBrk="1" fontAlgn="auto" hangingPunct="1">
              <a:lnSpc>
                <a:spcPct val="80000"/>
              </a:lnSpc>
              <a:spcAft>
                <a:spcPts val="0"/>
              </a:spcAft>
              <a:buClr>
                <a:schemeClr val="tx1"/>
              </a:buClr>
              <a:buFont typeface="Georgia" pitchFamily="18" charset="0"/>
              <a:buNone/>
              <a:defRPr/>
            </a:pPr>
            <a:endParaRPr lang="tr-TR" altLang="tr-TR" sz="2400" b="1" dirty="0">
              <a:solidFill>
                <a:srgbClr val="C00000"/>
              </a:solidFill>
            </a:endParaRPr>
          </a:p>
        </p:txBody>
      </p:sp>
      <p:sp>
        <p:nvSpPr>
          <p:cNvPr id="48132"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F7E7CA50-F75C-492F-86CC-EE7FBEAB1A68}" type="slidenum">
              <a:rPr lang="tr-TR" altLang="tr-TR" sz="1200" smtClean="0">
                <a:latin typeface="Arial Black" pitchFamily="34" charset="0"/>
              </a:rPr>
              <a:pPr eaLnBrk="1" hangingPunct="1"/>
              <a:t>47</a:t>
            </a:fld>
            <a:endParaRPr lang="tr-TR" altLang="tr-TR" sz="1200" smtClean="0">
              <a:latin typeface="Arial Black" pitchFamily="34" charset="0"/>
            </a:endParaRPr>
          </a:p>
        </p:txBody>
      </p:sp>
    </p:spTree>
    <p:extLst>
      <p:ext uri="{BB962C8B-B14F-4D97-AF65-F5344CB8AC3E}">
        <p14:creationId xmlns:p14="http://schemas.microsoft.com/office/powerpoint/2010/main" val="32997611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2051720" y="116632"/>
            <a:ext cx="6696744" cy="720080"/>
          </a:xfrm>
        </p:spPr>
        <p:txBody>
          <a:bodyPr>
            <a:normAutofit/>
          </a:bodyPr>
          <a:lstStyle/>
          <a:p>
            <a:pPr algn="ctr" eaLnBrk="1" hangingPunct="1">
              <a:defRPr/>
            </a:pPr>
            <a:r>
              <a:rPr lang="tr-TR" altLang="tr-TR" sz="3200" b="1" dirty="0" smtClean="0">
                <a:solidFill>
                  <a:srgbClr val="FF0000"/>
                </a:solidFill>
              </a:rPr>
              <a:t>VARLIK BARIŞI - İSTİSNALAR</a:t>
            </a:r>
          </a:p>
        </p:txBody>
      </p:sp>
      <p:sp>
        <p:nvSpPr>
          <p:cNvPr id="39940" name="Rectangle 3"/>
          <p:cNvSpPr>
            <a:spLocks noGrp="1" noChangeArrowheads="1"/>
          </p:cNvSpPr>
          <p:nvPr>
            <p:ph type="subTitle" idx="1"/>
          </p:nvPr>
        </p:nvSpPr>
        <p:spPr>
          <a:xfrm>
            <a:off x="467544" y="1340768"/>
            <a:ext cx="8208912" cy="4608512"/>
          </a:xfrm>
        </p:spPr>
        <p:txBody>
          <a:bodyPr>
            <a:normAutofit/>
          </a:bodyPr>
          <a:lstStyle/>
          <a:p>
            <a:pPr marL="180975" lvl="1" indent="-180975" algn="just" defTabSz="933450" eaLnBrk="1" fontAlgn="auto" hangingPunct="1">
              <a:spcAft>
                <a:spcPts val="400"/>
              </a:spcAft>
              <a:buClr>
                <a:srgbClr val="4F81BD"/>
              </a:buClr>
              <a:buSzPct val="85000"/>
              <a:buFont typeface="Wingdings" pitchFamily="2" charset="2"/>
              <a:buChar char="ü"/>
              <a:defRPr/>
            </a:pPr>
            <a:endParaRPr lang="tr-TR" sz="2200" dirty="0">
              <a:latin typeface="Times New Roman" pitchFamily="18" charset="0"/>
              <a:cs typeface="Times New Roman" pitchFamily="18" charset="0"/>
            </a:endParaRPr>
          </a:p>
          <a:p>
            <a:pPr marL="446088" lvl="1" indent="-360363" algn="just" defTabSz="933450">
              <a:lnSpc>
                <a:spcPct val="90000"/>
              </a:lnSpc>
              <a:buClr>
                <a:schemeClr val="tx1"/>
              </a:buClr>
              <a:buSzPct val="85000"/>
              <a:buFont typeface="Wingdings" pitchFamily="2" charset="2"/>
              <a:buChar char="Ø"/>
              <a:defRPr/>
            </a:pPr>
            <a:r>
              <a:rPr lang="tr-TR" altLang="tr-TR" sz="2200" b="1" dirty="0">
                <a:solidFill>
                  <a:schemeClr val="tx1"/>
                </a:solidFill>
              </a:rPr>
              <a:t>7143 sayılı Kanunun 10 uncu maddesinin </a:t>
            </a:r>
            <a:r>
              <a:rPr lang="tr-TR" altLang="tr-TR" sz="2200" b="1" dirty="0" err="1">
                <a:solidFill>
                  <a:schemeClr val="tx1"/>
                </a:solidFill>
              </a:rPr>
              <a:t>onüçüncü</a:t>
            </a:r>
            <a:r>
              <a:rPr lang="tr-TR" altLang="tr-TR" sz="2200" b="1" dirty="0">
                <a:solidFill>
                  <a:schemeClr val="tx1"/>
                </a:solidFill>
              </a:rPr>
              <a:t> fıkrasının (h) bendi ile yurt dışından elde edilen bazı kazançlar, gelir veya kurumlar vergisinden istisna edilmektedir. </a:t>
            </a:r>
            <a:endParaRPr lang="tr-TR" altLang="tr-TR" sz="2200" b="1" dirty="0" smtClean="0">
              <a:solidFill>
                <a:schemeClr val="tx1"/>
              </a:solidFill>
            </a:endParaRPr>
          </a:p>
          <a:p>
            <a:pPr marL="446088" lvl="1" indent="-360363" algn="just" defTabSz="933450">
              <a:lnSpc>
                <a:spcPct val="90000"/>
              </a:lnSpc>
              <a:buClr>
                <a:schemeClr val="tx1"/>
              </a:buClr>
              <a:buSzPct val="85000"/>
              <a:buFont typeface="Wingdings" pitchFamily="2" charset="2"/>
              <a:buChar char="Ø"/>
              <a:defRPr/>
            </a:pPr>
            <a:endParaRPr lang="tr-TR" altLang="tr-TR" sz="2200" b="1" dirty="0">
              <a:solidFill>
                <a:srgbClr val="FF0000"/>
              </a:solidFill>
            </a:endParaRPr>
          </a:p>
          <a:p>
            <a:pPr marL="446088" lvl="1" indent="-360363" algn="just" defTabSz="933450">
              <a:lnSpc>
                <a:spcPct val="90000"/>
              </a:lnSpc>
              <a:buClr>
                <a:schemeClr val="tx1"/>
              </a:buClr>
              <a:buSzPct val="85000"/>
              <a:buFont typeface="Wingdings" pitchFamily="2" charset="2"/>
              <a:buChar char="Ø"/>
              <a:defRPr/>
            </a:pPr>
            <a:r>
              <a:rPr lang="tr-TR" altLang="tr-TR" sz="2200" b="1" dirty="0" smtClean="0">
                <a:solidFill>
                  <a:srgbClr val="FF0000"/>
                </a:solidFill>
              </a:rPr>
              <a:t>İstisna </a:t>
            </a:r>
            <a:r>
              <a:rPr lang="tr-TR" altLang="tr-TR" sz="2200" b="1" dirty="0">
                <a:solidFill>
                  <a:srgbClr val="FF0000"/>
                </a:solidFill>
              </a:rPr>
              <a:t>uygulamasından, bu kazançlarını Türkiye'ye transfer etmeleri şartıyla, </a:t>
            </a:r>
            <a:endParaRPr lang="tr-TR" altLang="tr-TR" sz="2200" b="1" dirty="0" smtClean="0">
              <a:solidFill>
                <a:srgbClr val="FF0000"/>
              </a:solidFill>
            </a:endParaRPr>
          </a:p>
          <a:p>
            <a:pPr marL="446088" lvl="1" algn="just" defTabSz="933450">
              <a:lnSpc>
                <a:spcPct val="90000"/>
              </a:lnSpc>
              <a:buClr>
                <a:schemeClr val="tx1"/>
              </a:buClr>
              <a:buSzPct val="85000"/>
              <a:defRPr/>
            </a:pPr>
            <a:r>
              <a:rPr lang="tr-TR" altLang="tr-TR" sz="2200" b="1" dirty="0" smtClean="0">
                <a:solidFill>
                  <a:schemeClr val="tx1"/>
                </a:solidFill>
              </a:rPr>
              <a:t>Türkiye'de </a:t>
            </a:r>
            <a:r>
              <a:rPr lang="tr-TR" altLang="tr-TR" sz="2200" b="1" dirty="0">
                <a:solidFill>
                  <a:schemeClr val="tx1"/>
                </a:solidFill>
              </a:rPr>
              <a:t>tam mükellef olan gerçek kişiler ve kurumlar (serbest bölgelerde faaliyet gösteren mükellefler dahil) </a:t>
            </a:r>
            <a:endParaRPr lang="tr-TR" altLang="tr-TR" sz="2200" b="1" dirty="0" smtClean="0">
              <a:solidFill>
                <a:schemeClr val="tx1"/>
              </a:solidFill>
            </a:endParaRPr>
          </a:p>
          <a:p>
            <a:pPr marL="446088" lvl="1" algn="just" defTabSz="933450">
              <a:lnSpc>
                <a:spcPct val="90000"/>
              </a:lnSpc>
              <a:buClr>
                <a:schemeClr val="tx1"/>
              </a:buClr>
              <a:buSzPct val="85000"/>
              <a:defRPr/>
            </a:pPr>
            <a:r>
              <a:rPr lang="tr-TR" altLang="tr-TR" sz="2200" b="1" dirty="0" smtClean="0">
                <a:solidFill>
                  <a:srgbClr val="FF0000"/>
                </a:solidFill>
              </a:rPr>
              <a:t>yararlanabilecek.</a:t>
            </a:r>
          </a:p>
          <a:p>
            <a:pPr marL="446088" lvl="1" algn="just" defTabSz="933450">
              <a:lnSpc>
                <a:spcPct val="90000"/>
              </a:lnSpc>
              <a:buClr>
                <a:schemeClr val="tx1"/>
              </a:buClr>
              <a:buSzPct val="85000"/>
              <a:defRPr/>
            </a:pPr>
            <a:endParaRPr lang="tr-TR" altLang="tr-TR" sz="2200" b="1" dirty="0">
              <a:solidFill>
                <a:srgbClr val="FF0000"/>
              </a:solidFill>
            </a:endParaRPr>
          </a:p>
          <a:p>
            <a:pPr marL="446088" lvl="1" indent="-360363" algn="just" defTabSz="933450">
              <a:lnSpc>
                <a:spcPct val="90000"/>
              </a:lnSpc>
              <a:buClr>
                <a:schemeClr val="tx1"/>
              </a:buClr>
              <a:buSzPct val="85000"/>
              <a:buFont typeface="Wingdings" pitchFamily="2" charset="2"/>
              <a:buChar char="Ø"/>
              <a:defRPr/>
            </a:pPr>
            <a:endParaRPr lang="tr-TR" altLang="tr-TR" sz="2200" b="1" dirty="0">
              <a:solidFill>
                <a:schemeClr val="tx1"/>
              </a:solidFill>
            </a:endParaRPr>
          </a:p>
          <a:p>
            <a:pPr marL="446088" lvl="1" indent="-360363" algn="just" defTabSz="933450">
              <a:lnSpc>
                <a:spcPct val="90000"/>
              </a:lnSpc>
              <a:buClr>
                <a:schemeClr val="tx1"/>
              </a:buClr>
              <a:buSzPct val="85000"/>
              <a:buFont typeface="Wingdings" pitchFamily="2" charset="2"/>
              <a:buChar char="Ø"/>
              <a:defRPr/>
            </a:pPr>
            <a:endParaRPr lang="tr-TR" altLang="tr-TR" sz="2200" b="1" dirty="0">
              <a:solidFill>
                <a:schemeClr val="tx1"/>
              </a:solidFill>
            </a:endParaRPr>
          </a:p>
          <a:p>
            <a:pPr marL="446088" lvl="1" indent="-360363" algn="just" defTabSz="933450" eaLnBrk="1" fontAlgn="auto" hangingPunct="1">
              <a:lnSpc>
                <a:spcPct val="90000"/>
              </a:lnSpc>
              <a:spcAft>
                <a:spcPts val="0"/>
              </a:spcAft>
              <a:buClr>
                <a:schemeClr val="tx1"/>
              </a:buClr>
              <a:buSzPct val="85000"/>
              <a:buFont typeface="Wingdings" pitchFamily="2" charset="2"/>
              <a:buNone/>
              <a:defRPr/>
            </a:pPr>
            <a:endParaRPr lang="tr-TR" altLang="tr-TR" sz="2200" b="1" dirty="0">
              <a:solidFill>
                <a:schemeClr val="accent4"/>
              </a:solidFill>
            </a:endParaRPr>
          </a:p>
          <a:p>
            <a:pPr marL="109728" indent="0" algn="just" eaLnBrk="1" fontAlgn="auto" hangingPunct="1">
              <a:lnSpc>
                <a:spcPct val="80000"/>
              </a:lnSpc>
              <a:spcAft>
                <a:spcPts val="0"/>
              </a:spcAft>
              <a:buClr>
                <a:schemeClr val="tx1"/>
              </a:buClr>
              <a:buFont typeface="Georgia" pitchFamily="18" charset="0"/>
              <a:buNone/>
              <a:defRPr/>
            </a:pPr>
            <a:endParaRPr lang="tr-TR" altLang="tr-TR" sz="2200" b="1" dirty="0" smtClean="0">
              <a:solidFill>
                <a:schemeClr val="accent4"/>
              </a:solidFill>
            </a:endParaRPr>
          </a:p>
        </p:txBody>
      </p:sp>
      <p:sp>
        <p:nvSpPr>
          <p:cNvPr id="48132"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F7E7CA50-F75C-492F-86CC-EE7FBEAB1A68}" type="slidenum">
              <a:rPr lang="tr-TR" altLang="tr-TR" sz="1200" smtClean="0">
                <a:latin typeface="Arial Black" pitchFamily="34" charset="0"/>
              </a:rPr>
              <a:pPr eaLnBrk="1" hangingPunct="1"/>
              <a:t>48</a:t>
            </a:fld>
            <a:endParaRPr lang="tr-TR" altLang="tr-TR" sz="1200" smtClean="0">
              <a:latin typeface="Arial Black" pitchFamily="34" charset="0"/>
            </a:endParaRPr>
          </a:p>
        </p:txBody>
      </p:sp>
    </p:spTree>
    <p:extLst>
      <p:ext uri="{BB962C8B-B14F-4D97-AF65-F5344CB8AC3E}">
        <p14:creationId xmlns:p14="http://schemas.microsoft.com/office/powerpoint/2010/main" val="35717966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2051720" y="116632"/>
            <a:ext cx="6696744" cy="720080"/>
          </a:xfrm>
        </p:spPr>
        <p:txBody>
          <a:bodyPr>
            <a:normAutofit/>
          </a:bodyPr>
          <a:lstStyle/>
          <a:p>
            <a:pPr algn="ctr" eaLnBrk="1" hangingPunct="1">
              <a:defRPr/>
            </a:pPr>
            <a:r>
              <a:rPr lang="tr-TR" altLang="tr-TR" sz="3200" b="1" dirty="0" smtClean="0">
                <a:solidFill>
                  <a:srgbClr val="FF0000"/>
                </a:solidFill>
              </a:rPr>
              <a:t>VARLIK BARIŞI - İSTİSNALAR</a:t>
            </a:r>
          </a:p>
        </p:txBody>
      </p:sp>
      <p:sp>
        <p:nvSpPr>
          <p:cNvPr id="39940" name="Rectangle 3"/>
          <p:cNvSpPr>
            <a:spLocks noGrp="1" noChangeArrowheads="1"/>
          </p:cNvSpPr>
          <p:nvPr>
            <p:ph type="subTitle" idx="1"/>
          </p:nvPr>
        </p:nvSpPr>
        <p:spPr>
          <a:xfrm>
            <a:off x="539552" y="1268760"/>
            <a:ext cx="8208912" cy="5040560"/>
          </a:xfrm>
        </p:spPr>
        <p:txBody>
          <a:bodyPr>
            <a:noAutofit/>
          </a:bodyPr>
          <a:lstStyle/>
          <a:p>
            <a:pPr marL="446088" lvl="1" indent="-360363" algn="just" defTabSz="933450">
              <a:lnSpc>
                <a:spcPct val="120000"/>
              </a:lnSpc>
              <a:spcBef>
                <a:spcPts val="0"/>
              </a:spcBef>
              <a:spcAft>
                <a:spcPts val="600"/>
              </a:spcAft>
              <a:buClr>
                <a:schemeClr val="tx1"/>
              </a:buClr>
              <a:buSzPct val="85000"/>
              <a:buFont typeface="Wingdings" pitchFamily="2" charset="2"/>
              <a:buChar char="Ø"/>
              <a:defRPr/>
            </a:pPr>
            <a:r>
              <a:rPr lang="tr-TR" altLang="tr-TR" sz="1800" b="1" dirty="0" smtClean="0">
                <a:solidFill>
                  <a:schemeClr val="tx1"/>
                </a:solidFill>
              </a:rPr>
              <a:t>İstisna </a:t>
            </a:r>
            <a:r>
              <a:rPr lang="tr-TR" altLang="tr-TR" sz="1800" b="1" dirty="0">
                <a:solidFill>
                  <a:schemeClr val="tx1"/>
                </a:solidFill>
              </a:rPr>
              <a:t>kapsamına </a:t>
            </a:r>
            <a:r>
              <a:rPr lang="tr-TR" altLang="tr-TR" sz="1800" b="1" dirty="0" smtClean="0">
                <a:solidFill>
                  <a:schemeClr val="tx1"/>
                </a:solidFill>
              </a:rPr>
              <a:t>31/10/2018 </a:t>
            </a:r>
            <a:r>
              <a:rPr lang="tr-TR" altLang="tr-TR" sz="1800" b="1" dirty="0">
                <a:solidFill>
                  <a:schemeClr val="tx1"/>
                </a:solidFill>
              </a:rPr>
              <a:t>(bu tarih dahil) tarihine kadar elde edilenler </a:t>
            </a:r>
            <a:r>
              <a:rPr lang="tr-TR" altLang="tr-TR" sz="1800" b="1" dirty="0" smtClean="0">
                <a:solidFill>
                  <a:srgbClr val="7030A0"/>
                </a:solidFill>
              </a:rPr>
              <a:t>(31/12/2018  tarihine kadar Türkiye’ye transfer edilmesi şartıyla) </a:t>
            </a:r>
            <a:r>
              <a:rPr lang="tr-TR" altLang="tr-TR" sz="1800" b="1" dirty="0" smtClean="0">
                <a:solidFill>
                  <a:schemeClr val="tx1"/>
                </a:solidFill>
              </a:rPr>
              <a:t>de </a:t>
            </a:r>
            <a:r>
              <a:rPr lang="tr-TR" altLang="tr-TR" sz="1800" b="1" dirty="0">
                <a:solidFill>
                  <a:schemeClr val="tx1"/>
                </a:solidFill>
              </a:rPr>
              <a:t>dahil olmak üzere</a:t>
            </a:r>
            <a:r>
              <a:rPr lang="tr-TR" altLang="tr-TR" sz="1800" b="1" dirty="0" smtClean="0">
                <a:solidFill>
                  <a:schemeClr val="tx1"/>
                </a:solidFill>
              </a:rPr>
              <a:t>; </a:t>
            </a:r>
          </a:p>
          <a:p>
            <a:pPr marL="627063" lvl="1" indent="-180975" algn="just" defTabSz="933450">
              <a:lnSpc>
                <a:spcPct val="120000"/>
              </a:lnSpc>
              <a:spcBef>
                <a:spcPts val="0"/>
              </a:spcBef>
              <a:spcAft>
                <a:spcPts val="600"/>
              </a:spcAft>
              <a:buClr>
                <a:schemeClr val="tx1"/>
              </a:buClr>
              <a:buSzPct val="100000"/>
              <a:buFont typeface="Arial" pitchFamily="34" charset="0"/>
              <a:buChar char="•"/>
              <a:defRPr/>
            </a:pPr>
            <a:r>
              <a:rPr lang="tr-TR" altLang="tr-TR" sz="1800" b="1" dirty="0" smtClean="0">
                <a:solidFill>
                  <a:srgbClr val="0070C0"/>
                </a:solidFill>
              </a:rPr>
              <a:t>Kanuni </a:t>
            </a:r>
            <a:r>
              <a:rPr lang="tr-TR" altLang="tr-TR" sz="1800" b="1" dirty="0">
                <a:solidFill>
                  <a:srgbClr val="0070C0"/>
                </a:solidFill>
              </a:rPr>
              <a:t>ve iş merkezi Türkiye'de bulunmayan kurumlara ilişkin iştirak hisselerinin yurt dışında satışından doğan kazançlar</a:t>
            </a:r>
            <a:r>
              <a:rPr lang="tr-TR" altLang="tr-TR" sz="1800" b="1" dirty="0" smtClean="0">
                <a:solidFill>
                  <a:srgbClr val="0070C0"/>
                </a:solidFill>
              </a:rPr>
              <a:t>,</a:t>
            </a:r>
          </a:p>
          <a:p>
            <a:pPr marL="627063" lvl="1" indent="-180975" algn="just" defTabSz="933450">
              <a:lnSpc>
                <a:spcPct val="120000"/>
              </a:lnSpc>
              <a:spcBef>
                <a:spcPts val="0"/>
              </a:spcBef>
              <a:spcAft>
                <a:spcPts val="600"/>
              </a:spcAft>
              <a:buClr>
                <a:schemeClr val="tx1"/>
              </a:buClr>
              <a:buSzPct val="100000"/>
              <a:buFont typeface="Arial" pitchFamily="34" charset="0"/>
              <a:buChar char="•"/>
              <a:defRPr/>
            </a:pPr>
            <a:r>
              <a:rPr lang="tr-TR" altLang="tr-TR" sz="1800" b="1" dirty="0" smtClean="0">
                <a:solidFill>
                  <a:srgbClr val="0070C0"/>
                </a:solidFill>
              </a:rPr>
              <a:t>Kanuni </a:t>
            </a:r>
            <a:r>
              <a:rPr lang="tr-TR" altLang="tr-TR" sz="1800" b="1" dirty="0">
                <a:solidFill>
                  <a:srgbClr val="0070C0"/>
                </a:solidFill>
              </a:rPr>
              <a:t>ve iş merkezi Türkiye'de bulunmayan kurumlardan elde edilen iştirak kazançları</a:t>
            </a:r>
            <a:r>
              <a:rPr lang="tr-TR" altLang="tr-TR" sz="1800" b="1" dirty="0" smtClean="0">
                <a:solidFill>
                  <a:srgbClr val="0070C0"/>
                </a:solidFill>
              </a:rPr>
              <a:t>,</a:t>
            </a:r>
          </a:p>
          <a:p>
            <a:pPr marL="627063" lvl="1" indent="-180975" algn="just" defTabSz="933450">
              <a:lnSpc>
                <a:spcPct val="120000"/>
              </a:lnSpc>
              <a:spcBef>
                <a:spcPts val="0"/>
              </a:spcBef>
              <a:spcAft>
                <a:spcPts val="600"/>
              </a:spcAft>
              <a:buClr>
                <a:schemeClr val="tx1"/>
              </a:buClr>
              <a:buSzPct val="100000"/>
              <a:buFont typeface="Arial" pitchFamily="34" charset="0"/>
              <a:buChar char="•"/>
              <a:defRPr/>
            </a:pPr>
            <a:r>
              <a:rPr lang="tr-TR" altLang="tr-TR" sz="1800" b="1" dirty="0" smtClean="0">
                <a:solidFill>
                  <a:srgbClr val="0070C0"/>
                </a:solidFill>
              </a:rPr>
              <a:t>Yurt </a:t>
            </a:r>
            <a:r>
              <a:rPr lang="tr-TR" altLang="tr-TR" sz="1800" b="1" dirty="0">
                <a:solidFill>
                  <a:srgbClr val="0070C0"/>
                </a:solidFill>
              </a:rPr>
              <a:t>dışında bulunan işyeri veya daimi temsilci aracılığıyla elde edilen ticari kazançlar</a:t>
            </a:r>
          </a:p>
          <a:p>
            <a:pPr marL="85725" lvl="1" indent="360363" algn="just" defTabSz="933450">
              <a:lnSpc>
                <a:spcPct val="120000"/>
              </a:lnSpc>
              <a:spcBef>
                <a:spcPts val="0"/>
              </a:spcBef>
              <a:spcAft>
                <a:spcPts val="600"/>
              </a:spcAft>
              <a:buClr>
                <a:schemeClr val="tx1"/>
              </a:buClr>
              <a:buSzPct val="85000"/>
              <a:defRPr/>
            </a:pPr>
            <a:r>
              <a:rPr lang="tr-TR" altLang="tr-TR" sz="1800" b="1" dirty="0">
                <a:solidFill>
                  <a:schemeClr val="tx1"/>
                </a:solidFill>
              </a:rPr>
              <a:t>girmektedir.</a:t>
            </a:r>
          </a:p>
          <a:p>
            <a:pPr marL="446088" lvl="1" indent="-360363" algn="just" defTabSz="933450">
              <a:lnSpc>
                <a:spcPct val="120000"/>
              </a:lnSpc>
              <a:spcBef>
                <a:spcPts val="0"/>
              </a:spcBef>
              <a:spcAft>
                <a:spcPts val="600"/>
              </a:spcAft>
              <a:buClr>
                <a:schemeClr val="tx1"/>
              </a:buClr>
              <a:buSzPct val="85000"/>
              <a:buFont typeface="Wingdings" pitchFamily="2" charset="2"/>
              <a:buChar char="Ø"/>
              <a:defRPr/>
            </a:pPr>
            <a:r>
              <a:rPr lang="tr-TR" altLang="tr-TR" sz="1800" b="1" dirty="0" smtClean="0">
                <a:solidFill>
                  <a:schemeClr val="tx1"/>
                </a:solidFill>
              </a:rPr>
              <a:t>Kanuni </a:t>
            </a:r>
            <a:r>
              <a:rPr lang="tr-TR" altLang="tr-TR" sz="1800" b="1" dirty="0">
                <a:solidFill>
                  <a:schemeClr val="tx1"/>
                </a:solidFill>
              </a:rPr>
              <a:t>ve iş merkezi Türkiye'de bulunmayan kurumların tasfiyesinden doğan ve 31/12/2018 (bu tarih dahil) tarihine kadar Türkiye’ye transfer edilen kazançlar da gelir ve kurumlar vergisinden istisna edilecektir</a:t>
            </a:r>
            <a:r>
              <a:rPr lang="tr-TR" altLang="tr-TR" sz="1800" b="1" dirty="0" smtClean="0">
                <a:solidFill>
                  <a:schemeClr val="tx1"/>
                </a:solidFill>
              </a:rPr>
              <a:t>.</a:t>
            </a:r>
            <a:endParaRPr lang="tr-TR" altLang="tr-TR" sz="1000" b="1" dirty="0">
              <a:solidFill>
                <a:schemeClr val="tx1"/>
              </a:solidFill>
            </a:endParaRPr>
          </a:p>
          <a:p>
            <a:pPr marL="446088" lvl="1" indent="-360363" algn="just" defTabSz="933450" eaLnBrk="1" fontAlgn="auto" hangingPunct="1">
              <a:lnSpc>
                <a:spcPct val="120000"/>
              </a:lnSpc>
              <a:spcBef>
                <a:spcPts val="0"/>
              </a:spcBef>
              <a:spcAft>
                <a:spcPts val="600"/>
              </a:spcAft>
              <a:buClr>
                <a:schemeClr val="tx1"/>
              </a:buClr>
              <a:buSzPct val="85000"/>
              <a:buFont typeface="Wingdings" pitchFamily="2" charset="2"/>
              <a:buNone/>
              <a:defRPr/>
            </a:pPr>
            <a:endParaRPr lang="tr-TR" altLang="tr-TR" sz="800" b="1" dirty="0">
              <a:solidFill>
                <a:schemeClr val="accent4"/>
              </a:solidFill>
            </a:endParaRPr>
          </a:p>
          <a:p>
            <a:pPr marL="109728" indent="0" algn="just" eaLnBrk="1" fontAlgn="auto" hangingPunct="1">
              <a:lnSpc>
                <a:spcPct val="120000"/>
              </a:lnSpc>
              <a:spcBef>
                <a:spcPts val="0"/>
              </a:spcBef>
              <a:spcAft>
                <a:spcPts val="600"/>
              </a:spcAft>
              <a:buClr>
                <a:schemeClr val="tx1"/>
              </a:buClr>
              <a:buFont typeface="Georgia" pitchFamily="18" charset="0"/>
              <a:buNone/>
              <a:defRPr/>
            </a:pPr>
            <a:endParaRPr lang="tr-TR" altLang="tr-TR" sz="900" b="1" dirty="0" smtClean="0">
              <a:solidFill>
                <a:schemeClr val="accent4"/>
              </a:solidFill>
            </a:endParaRPr>
          </a:p>
        </p:txBody>
      </p:sp>
      <p:sp>
        <p:nvSpPr>
          <p:cNvPr id="48132"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F7E7CA50-F75C-492F-86CC-EE7FBEAB1A68}" type="slidenum">
              <a:rPr lang="tr-TR" altLang="tr-TR" sz="1200" smtClean="0">
                <a:latin typeface="Arial Black" pitchFamily="34" charset="0"/>
              </a:rPr>
              <a:pPr eaLnBrk="1" hangingPunct="1"/>
              <a:t>49</a:t>
            </a:fld>
            <a:endParaRPr lang="tr-TR" altLang="tr-TR" sz="1200" smtClean="0">
              <a:latin typeface="Arial Black" pitchFamily="34" charset="0"/>
            </a:endParaRPr>
          </a:p>
        </p:txBody>
      </p:sp>
    </p:spTree>
    <p:extLst>
      <p:ext uri="{BB962C8B-B14F-4D97-AF65-F5344CB8AC3E}">
        <p14:creationId xmlns:p14="http://schemas.microsoft.com/office/powerpoint/2010/main" val="367895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5</a:t>
            </a:fld>
            <a:endParaRPr lang="tr-TR" altLang="tr-TR" sz="1200">
              <a:latin typeface="Arial Black" pitchFamily="34" charset="0"/>
            </a:endParaRPr>
          </a:p>
        </p:txBody>
      </p:sp>
      <p:sp>
        <p:nvSpPr>
          <p:cNvPr id="2" name="Dikdörtgen 1"/>
          <p:cNvSpPr/>
          <p:nvPr/>
        </p:nvSpPr>
        <p:spPr>
          <a:xfrm>
            <a:off x="4120404" y="188640"/>
            <a:ext cx="2866810" cy="553998"/>
          </a:xfrm>
          <a:prstGeom prst="rect">
            <a:avLst/>
          </a:prstGeom>
        </p:spPr>
        <p:txBody>
          <a:bodyPr wrap="none">
            <a:spAutoFit/>
          </a:bodyPr>
          <a:lstStyle/>
          <a:p>
            <a:pPr lvl="0" algn="ctr">
              <a:spcBef>
                <a:spcPct val="0"/>
              </a:spcBef>
              <a:defRPr/>
            </a:pPr>
            <a:r>
              <a:rPr lang="tr-TR" altLang="tr-TR" sz="3000" b="1" dirty="0" smtClean="0">
                <a:solidFill>
                  <a:srgbClr val="C00000"/>
                </a:solidFill>
                <a:ea typeface="+mj-ea"/>
                <a:cs typeface="+mj-cs"/>
              </a:rPr>
              <a:t>ALACAK TÜRLERİ</a:t>
            </a:r>
            <a:endParaRPr lang="tr-TR" altLang="tr-TR" sz="3000" b="1" dirty="0">
              <a:solidFill>
                <a:srgbClr val="C00000"/>
              </a:solidFill>
              <a:ea typeface="+mj-ea"/>
              <a:cs typeface="+mj-cs"/>
            </a:endParaRPr>
          </a:p>
        </p:txBody>
      </p:sp>
      <p:sp>
        <p:nvSpPr>
          <p:cNvPr id="8" name="Rectangle 3"/>
          <p:cNvSpPr txBox="1">
            <a:spLocks noChangeArrowheads="1"/>
          </p:cNvSpPr>
          <p:nvPr/>
        </p:nvSpPr>
        <p:spPr>
          <a:xfrm>
            <a:off x="107504" y="1322440"/>
            <a:ext cx="4464496" cy="45548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54013" lvl="1" indent="-246888" algn="just">
              <a:buClr>
                <a:schemeClr val="tx1"/>
              </a:buClr>
              <a:buFont typeface="Wingdings" pitchFamily="2" charset="2"/>
              <a:buChar char="Ø"/>
              <a:defRPr/>
            </a:pPr>
            <a:r>
              <a:rPr lang="tr-TR" sz="2000" b="1" dirty="0" smtClean="0">
                <a:solidFill>
                  <a:srgbClr val="C00000"/>
                </a:solidFill>
              </a:rPr>
              <a:t>VERGİ VE VERGİ CEZALARI</a:t>
            </a:r>
          </a:p>
          <a:p>
            <a:pPr marL="815975" lvl="2" indent="-285750" algn="just">
              <a:buClr>
                <a:schemeClr val="tx1"/>
              </a:buClr>
              <a:buFont typeface="Wingdings" pitchFamily="2" charset="2"/>
              <a:buChar char="Ø"/>
              <a:defRPr/>
            </a:pPr>
            <a:r>
              <a:rPr lang="tr-TR" sz="2000" b="1" dirty="0" smtClean="0">
                <a:solidFill>
                  <a:schemeClr val="tx1"/>
                </a:solidFill>
              </a:rPr>
              <a:t>Gelir vergisi</a:t>
            </a:r>
          </a:p>
          <a:p>
            <a:pPr marL="815975" lvl="2" indent="-285750" algn="just">
              <a:buClr>
                <a:schemeClr val="tx1"/>
              </a:buClr>
              <a:buFont typeface="Wingdings" pitchFamily="2" charset="2"/>
              <a:buChar char="Ø"/>
              <a:defRPr/>
            </a:pPr>
            <a:r>
              <a:rPr lang="tr-TR" sz="2000" b="1" dirty="0" smtClean="0">
                <a:solidFill>
                  <a:schemeClr val="tx1"/>
                </a:solidFill>
              </a:rPr>
              <a:t>Kurumlar vergisi</a:t>
            </a:r>
          </a:p>
          <a:p>
            <a:pPr marL="815975" lvl="2" indent="-285750" algn="just">
              <a:buClr>
                <a:schemeClr val="tx1"/>
              </a:buClr>
              <a:buFont typeface="Wingdings" pitchFamily="2" charset="2"/>
              <a:buChar char="Ø"/>
              <a:defRPr/>
            </a:pPr>
            <a:r>
              <a:rPr lang="tr-TR" sz="2000" b="1" dirty="0" smtClean="0">
                <a:solidFill>
                  <a:schemeClr val="tx1"/>
                </a:solidFill>
              </a:rPr>
              <a:t>Katma değer vergisi</a:t>
            </a:r>
          </a:p>
          <a:p>
            <a:pPr marL="815975" lvl="2" indent="-285750" algn="just">
              <a:buClr>
                <a:schemeClr val="tx1"/>
              </a:buClr>
              <a:buFont typeface="Wingdings" pitchFamily="2" charset="2"/>
              <a:buChar char="Ø"/>
              <a:defRPr/>
            </a:pPr>
            <a:r>
              <a:rPr lang="tr-TR" sz="2000" b="1" dirty="0" smtClean="0">
                <a:solidFill>
                  <a:schemeClr val="tx1"/>
                </a:solidFill>
              </a:rPr>
              <a:t>Özel tüketim vergisi</a:t>
            </a:r>
          </a:p>
          <a:p>
            <a:pPr marL="815975" lvl="2" indent="-285750" algn="just">
              <a:buClr>
                <a:schemeClr val="tx1"/>
              </a:buClr>
              <a:buFont typeface="Wingdings" pitchFamily="2" charset="2"/>
              <a:buChar char="Ø"/>
              <a:defRPr/>
            </a:pPr>
            <a:r>
              <a:rPr lang="tr-TR" sz="2000" b="1" dirty="0" smtClean="0">
                <a:solidFill>
                  <a:schemeClr val="tx1"/>
                </a:solidFill>
              </a:rPr>
              <a:t>Motorlu taşıtlar vergisi</a:t>
            </a:r>
          </a:p>
          <a:p>
            <a:pPr marL="815975" lvl="2" indent="-285750" algn="just">
              <a:buClr>
                <a:schemeClr val="tx1"/>
              </a:buClr>
              <a:buFont typeface="Wingdings" pitchFamily="2" charset="2"/>
              <a:buChar char="Ø"/>
              <a:defRPr/>
            </a:pPr>
            <a:r>
              <a:rPr lang="tr-TR" sz="2000" b="1" dirty="0" smtClean="0">
                <a:solidFill>
                  <a:schemeClr val="tx1"/>
                </a:solidFill>
              </a:rPr>
              <a:t>Emlak vergisi</a:t>
            </a:r>
          </a:p>
          <a:p>
            <a:pPr marL="815975" lvl="2" indent="-285750" algn="just">
              <a:buClr>
                <a:schemeClr val="tx1"/>
              </a:buClr>
              <a:buFont typeface="Wingdings" pitchFamily="2" charset="2"/>
              <a:buChar char="Ø"/>
              <a:defRPr/>
            </a:pPr>
            <a:r>
              <a:rPr lang="tr-TR" sz="2000" b="1" dirty="0" smtClean="0">
                <a:solidFill>
                  <a:schemeClr val="tx1"/>
                </a:solidFill>
              </a:rPr>
              <a:t>Çevre temizlik vergisi</a:t>
            </a:r>
          </a:p>
          <a:p>
            <a:pPr marL="815975" lvl="2" indent="-285750" algn="just">
              <a:buClr>
                <a:schemeClr val="tx1"/>
              </a:buClr>
              <a:buFont typeface="Wingdings" pitchFamily="2" charset="2"/>
              <a:buChar char="Ø"/>
              <a:defRPr/>
            </a:pPr>
            <a:r>
              <a:rPr lang="tr-TR" sz="2000" b="1" dirty="0" smtClean="0">
                <a:solidFill>
                  <a:schemeClr val="tx1"/>
                </a:solidFill>
              </a:rPr>
              <a:t>Diğer vergiler</a:t>
            </a:r>
          </a:p>
          <a:p>
            <a:pPr marL="815975" lvl="2" indent="-285750" algn="just">
              <a:buClr>
                <a:schemeClr val="tx1"/>
              </a:buClr>
              <a:buFont typeface="Wingdings" pitchFamily="2" charset="2"/>
              <a:buChar char="Ø"/>
              <a:defRPr/>
            </a:pPr>
            <a:r>
              <a:rPr lang="tr-TR" sz="2000" b="1" dirty="0">
                <a:solidFill>
                  <a:schemeClr val="tx1"/>
                </a:solidFill>
              </a:rPr>
              <a:t>Vergi </a:t>
            </a:r>
            <a:r>
              <a:rPr lang="tr-TR" sz="2000" b="1" dirty="0" smtClean="0">
                <a:solidFill>
                  <a:schemeClr val="tx1"/>
                </a:solidFill>
              </a:rPr>
              <a:t>cezaları</a:t>
            </a:r>
          </a:p>
          <a:p>
            <a:pPr marL="815975" lvl="2" indent="-285750" algn="just">
              <a:buClr>
                <a:schemeClr val="tx1"/>
              </a:buClr>
              <a:buFont typeface="Wingdings" pitchFamily="2" charset="2"/>
              <a:buChar char="Ø"/>
              <a:defRPr/>
            </a:pPr>
            <a:r>
              <a:rPr lang="tr-TR" sz="2000" b="1" dirty="0" smtClean="0">
                <a:solidFill>
                  <a:schemeClr val="tx1"/>
                </a:solidFill>
              </a:rPr>
              <a:t>Gecikme faizleri </a:t>
            </a:r>
            <a:r>
              <a:rPr lang="tr-TR" sz="2000" b="1" dirty="0">
                <a:solidFill>
                  <a:schemeClr val="tx1"/>
                </a:solidFill>
              </a:rPr>
              <a:t>ve gecikme </a:t>
            </a:r>
            <a:r>
              <a:rPr lang="tr-TR" sz="2000" b="1" dirty="0" smtClean="0">
                <a:solidFill>
                  <a:schemeClr val="tx1"/>
                </a:solidFill>
              </a:rPr>
              <a:t>zamları</a:t>
            </a:r>
            <a:endParaRPr lang="tr-TR" sz="1050" b="1" dirty="0" smtClean="0"/>
          </a:p>
        </p:txBody>
      </p:sp>
      <p:sp>
        <p:nvSpPr>
          <p:cNvPr id="9" name="Metin kutusu 8"/>
          <p:cNvSpPr txBox="1"/>
          <p:nvPr/>
        </p:nvSpPr>
        <p:spPr>
          <a:xfrm>
            <a:off x="4860032" y="1484784"/>
            <a:ext cx="3826768" cy="1738938"/>
          </a:xfrm>
          <a:prstGeom prst="rect">
            <a:avLst/>
          </a:prstGeom>
          <a:noFill/>
        </p:spPr>
        <p:txBody>
          <a:bodyPr wrap="square" rtlCol="0">
            <a:spAutoFit/>
          </a:bodyPr>
          <a:lstStyle/>
          <a:p>
            <a:pPr marL="355600" lvl="2" indent="-285750" algn="just">
              <a:buClr>
                <a:schemeClr val="tx1"/>
              </a:buClr>
              <a:buFont typeface="Wingdings" pitchFamily="2" charset="2"/>
              <a:buChar char="Ø"/>
              <a:defRPr/>
            </a:pPr>
            <a:r>
              <a:rPr lang="tr-TR" sz="2000" b="1" dirty="0">
                <a:solidFill>
                  <a:srgbClr val="C00000"/>
                </a:solidFill>
              </a:rPr>
              <a:t> SOSYAL GÜVENLİK </a:t>
            </a:r>
            <a:r>
              <a:rPr lang="tr-TR" sz="2000" b="1" dirty="0" smtClean="0">
                <a:solidFill>
                  <a:srgbClr val="C00000"/>
                </a:solidFill>
              </a:rPr>
              <a:t>PRİMLERİ</a:t>
            </a:r>
          </a:p>
          <a:p>
            <a:pPr marL="355600" lvl="2" indent="-285750" algn="just">
              <a:buClr>
                <a:schemeClr val="tx1"/>
              </a:buClr>
              <a:buFont typeface="Wingdings" pitchFamily="2" charset="2"/>
              <a:buChar char="Ø"/>
              <a:defRPr/>
            </a:pPr>
            <a:endParaRPr lang="tr-TR" sz="700" b="1" dirty="0" smtClean="0">
              <a:solidFill>
                <a:srgbClr val="C00000"/>
              </a:solidFill>
            </a:endParaRPr>
          </a:p>
          <a:p>
            <a:pPr marL="815975" lvl="2" indent="-285750" algn="just">
              <a:buClr>
                <a:schemeClr val="tx1"/>
              </a:buClr>
              <a:buFont typeface="Wingdings" pitchFamily="2" charset="2"/>
              <a:buChar char="Ø"/>
              <a:defRPr/>
            </a:pPr>
            <a:r>
              <a:rPr lang="tr-TR" sz="2000" b="1" dirty="0" smtClean="0"/>
              <a:t>Sosyal </a:t>
            </a:r>
            <a:r>
              <a:rPr lang="tr-TR" sz="2000" b="1" dirty="0"/>
              <a:t>güvenlik </a:t>
            </a:r>
            <a:r>
              <a:rPr lang="tr-TR" sz="2000" b="1" dirty="0" smtClean="0"/>
              <a:t>primleri</a:t>
            </a:r>
          </a:p>
          <a:p>
            <a:pPr marL="815975" lvl="2" indent="-285750" algn="just">
              <a:buClr>
                <a:schemeClr val="tx1"/>
              </a:buClr>
              <a:buFont typeface="Wingdings" pitchFamily="2" charset="2"/>
              <a:buChar char="Ø"/>
              <a:defRPr/>
            </a:pPr>
            <a:r>
              <a:rPr lang="tr-TR" sz="2000" b="1" dirty="0" smtClean="0"/>
              <a:t>İdari </a:t>
            </a:r>
            <a:r>
              <a:rPr lang="tr-TR" sz="2000" b="1" dirty="0"/>
              <a:t>para </a:t>
            </a:r>
            <a:r>
              <a:rPr lang="tr-TR" sz="2000" b="1" dirty="0" smtClean="0"/>
              <a:t>cezaları</a:t>
            </a:r>
          </a:p>
          <a:p>
            <a:pPr marL="815975" lvl="2" indent="-285750" algn="just">
              <a:buClr>
                <a:schemeClr val="tx1"/>
              </a:buClr>
              <a:buFont typeface="Wingdings" pitchFamily="2" charset="2"/>
              <a:buChar char="Ø"/>
              <a:defRPr/>
            </a:pPr>
            <a:r>
              <a:rPr lang="tr-TR" sz="2000" b="1" dirty="0"/>
              <a:t>G</a:t>
            </a:r>
            <a:r>
              <a:rPr lang="tr-TR" sz="2000" b="1" dirty="0" smtClean="0"/>
              <a:t>ecikme </a:t>
            </a:r>
            <a:r>
              <a:rPr lang="tr-TR" sz="2000" b="1" dirty="0"/>
              <a:t>cezaları, faiz ve zamları</a:t>
            </a:r>
            <a:endParaRPr lang="tr-TR" sz="2000" dirty="0"/>
          </a:p>
        </p:txBody>
      </p:sp>
      <p:sp>
        <p:nvSpPr>
          <p:cNvPr id="10" name="Metin kutusu 9"/>
          <p:cNvSpPr txBox="1"/>
          <p:nvPr/>
        </p:nvSpPr>
        <p:spPr>
          <a:xfrm>
            <a:off x="4988198" y="3617655"/>
            <a:ext cx="3826768" cy="1431161"/>
          </a:xfrm>
          <a:prstGeom prst="rect">
            <a:avLst/>
          </a:prstGeom>
          <a:noFill/>
        </p:spPr>
        <p:txBody>
          <a:bodyPr wrap="square" rtlCol="0">
            <a:spAutoFit/>
          </a:bodyPr>
          <a:lstStyle/>
          <a:p>
            <a:pPr marL="355600" lvl="2" indent="-285750" algn="just">
              <a:buClr>
                <a:schemeClr val="tx1"/>
              </a:buClr>
              <a:buFont typeface="Wingdings" pitchFamily="2" charset="2"/>
              <a:buChar char="Ø"/>
              <a:defRPr/>
            </a:pPr>
            <a:r>
              <a:rPr lang="tr-TR" b="1" dirty="0">
                <a:solidFill>
                  <a:srgbClr val="C00000"/>
                </a:solidFill>
              </a:rPr>
              <a:t> </a:t>
            </a:r>
            <a:r>
              <a:rPr lang="tr-TR" sz="2000" b="1" dirty="0" smtClean="0">
                <a:solidFill>
                  <a:srgbClr val="C00000"/>
                </a:solidFill>
              </a:rPr>
              <a:t>GÜMRÜK VERGİLERİ</a:t>
            </a:r>
          </a:p>
          <a:p>
            <a:pPr marL="355600" lvl="2" indent="-285750" algn="just">
              <a:buClr>
                <a:schemeClr val="tx1"/>
              </a:buClr>
              <a:buFont typeface="Wingdings" pitchFamily="2" charset="2"/>
              <a:buChar char="Ø"/>
              <a:defRPr/>
            </a:pPr>
            <a:endParaRPr lang="tr-TR" sz="700" b="1" dirty="0">
              <a:solidFill>
                <a:srgbClr val="C00000"/>
              </a:solidFill>
            </a:endParaRPr>
          </a:p>
          <a:p>
            <a:pPr marL="712788" lvl="2" indent="-285750" algn="just">
              <a:buClr>
                <a:schemeClr val="tx1"/>
              </a:buClr>
              <a:buFont typeface="Wingdings" pitchFamily="2" charset="2"/>
              <a:buChar char="Ø"/>
              <a:defRPr/>
            </a:pPr>
            <a:r>
              <a:rPr lang="tr-TR" sz="2000" b="1" dirty="0" smtClean="0"/>
              <a:t>Gümrük vergisi</a:t>
            </a:r>
          </a:p>
          <a:p>
            <a:pPr marL="715963" lvl="2" indent="-266700" algn="just">
              <a:buClr>
                <a:schemeClr val="tx1"/>
              </a:buClr>
              <a:buFont typeface="Wingdings" pitchFamily="2" charset="2"/>
              <a:buChar char="Ø"/>
              <a:defRPr/>
            </a:pPr>
            <a:r>
              <a:rPr lang="tr-TR" sz="2000" b="1" dirty="0" smtClean="0"/>
              <a:t>Faizler </a:t>
            </a:r>
            <a:r>
              <a:rPr lang="tr-TR" sz="2000" b="1" dirty="0"/>
              <a:t>ve gecikme zamları </a:t>
            </a:r>
          </a:p>
          <a:p>
            <a:pPr marL="715963" lvl="2" indent="-266700" algn="just">
              <a:buClr>
                <a:schemeClr val="tx1"/>
              </a:buClr>
              <a:buFont typeface="Wingdings" pitchFamily="2" charset="2"/>
              <a:buChar char="Ø"/>
              <a:defRPr/>
            </a:pPr>
            <a:r>
              <a:rPr lang="tr-TR" sz="2000" b="1" dirty="0" smtClean="0"/>
              <a:t>Gümrük </a:t>
            </a:r>
            <a:r>
              <a:rPr lang="tr-TR" sz="2000" b="1" dirty="0"/>
              <a:t>idari para </a:t>
            </a:r>
            <a:r>
              <a:rPr lang="tr-TR" sz="2000" b="1" dirty="0" smtClean="0"/>
              <a:t>cezaları</a:t>
            </a:r>
          </a:p>
        </p:txBody>
      </p:sp>
    </p:spTree>
    <p:extLst>
      <p:ext uri="{BB962C8B-B14F-4D97-AF65-F5344CB8AC3E}">
        <p14:creationId xmlns:p14="http://schemas.microsoft.com/office/powerpoint/2010/main" val="15600789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2267744" y="18306"/>
            <a:ext cx="6766520" cy="938535"/>
          </a:xfrm>
        </p:spPr>
        <p:txBody>
          <a:bodyPr>
            <a:normAutofit/>
          </a:bodyPr>
          <a:lstStyle/>
          <a:p>
            <a:pPr algn="ctr" eaLnBrk="1" hangingPunct="1">
              <a:defRPr/>
            </a:pPr>
            <a:r>
              <a:rPr lang="tr-TR" altLang="tr-TR" sz="3200" b="1" dirty="0" smtClean="0">
                <a:solidFill>
                  <a:srgbClr val="FF0000"/>
                </a:solidFill>
              </a:rPr>
              <a:t>KANUNDAN YARARLANMA ŞARTLARI</a:t>
            </a:r>
          </a:p>
        </p:txBody>
      </p:sp>
      <p:sp>
        <p:nvSpPr>
          <p:cNvPr id="29700" name="Rectangle 3"/>
          <p:cNvSpPr>
            <a:spLocks noGrp="1" noChangeArrowheads="1"/>
          </p:cNvSpPr>
          <p:nvPr>
            <p:ph type="subTitle" idx="1"/>
          </p:nvPr>
        </p:nvSpPr>
        <p:spPr>
          <a:xfrm>
            <a:off x="395536" y="1124744"/>
            <a:ext cx="8352928" cy="4896544"/>
          </a:xfrm>
        </p:spPr>
        <p:txBody>
          <a:bodyPr>
            <a:noAutofit/>
          </a:bodyPr>
          <a:lstStyle/>
          <a:p>
            <a:pPr marL="365760" indent="-256032" algn="just" eaLnBrk="1" fontAlgn="auto" hangingPunct="1">
              <a:spcBef>
                <a:spcPts val="0"/>
              </a:spcBef>
              <a:buClr>
                <a:schemeClr val="tx1"/>
              </a:buClr>
              <a:buFont typeface="Wingdings" pitchFamily="2" charset="2"/>
              <a:buChar char="Ø"/>
              <a:defRPr/>
            </a:pPr>
            <a:r>
              <a:rPr lang="tr-TR" altLang="tr-TR" sz="2400" b="1" dirty="0" smtClean="0">
                <a:solidFill>
                  <a:schemeClr val="tx1"/>
                </a:solidFill>
              </a:rPr>
              <a:t>Açılan </a:t>
            </a:r>
            <a:r>
              <a:rPr lang="tr-TR" altLang="tr-TR" sz="2400" b="1" dirty="0">
                <a:solidFill>
                  <a:schemeClr val="tx1"/>
                </a:solidFill>
              </a:rPr>
              <a:t>davalardan </a:t>
            </a:r>
            <a:r>
              <a:rPr lang="tr-TR" altLang="tr-TR" sz="2400" b="1" dirty="0" smtClean="0">
                <a:solidFill>
                  <a:schemeClr val="tx1"/>
                </a:solidFill>
              </a:rPr>
              <a:t>vazgeçilmesi</a:t>
            </a:r>
          </a:p>
          <a:p>
            <a:pPr marL="109728" algn="just" eaLnBrk="1" fontAlgn="auto" hangingPunct="1">
              <a:spcBef>
                <a:spcPts val="0"/>
              </a:spcBef>
              <a:buClr>
                <a:schemeClr val="tx1"/>
              </a:buClr>
              <a:defRPr/>
            </a:pPr>
            <a:endParaRPr lang="tr-TR" altLang="tr-TR" sz="1050" b="1" dirty="0" smtClean="0">
              <a:solidFill>
                <a:schemeClr val="tx1"/>
              </a:solidFill>
            </a:endParaRPr>
          </a:p>
          <a:p>
            <a:pPr marL="365760" indent="-256032" algn="just">
              <a:spcBef>
                <a:spcPts val="0"/>
              </a:spcBef>
              <a:buClr>
                <a:schemeClr val="tx1"/>
              </a:buClr>
              <a:buFont typeface="Wingdings" pitchFamily="2" charset="2"/>
              <a:buChar char="Ø"/>
              <a:defRPr/>
            </a:pPr>
            <a:r>
              <a:rPr lang="tr-TR" altLang="tr-TR" sz="2400" b="1" dirty="0">
                <a:solidFill>
                  <a:schemeClr val="tx1"/>
                </a:solidFill>
              </a:rPr>
              <a:t>Yazılı başvuruda </a:t>
            </a:r>
            <a:r>
              <a:rPr lang="tr-TR" altLang="tr-TR" sz="2400" b="1" dirty="0" smtClean="0">
                <a:solidFill>
                  <a:schemeClr val="tx1"/>
                </a:solidFill>
              </a:rPr>
              <a:t>bulunulması</a:t>
            </a:r>
          </a:p>
          <a:p>
            <a:pPr marL="0" indent="0" algn="just" eaLnBrk="1" fontAlgn="auto" hangingPunct="1">
              <a:spcBef>
                <a:spcPts val="0"/>
              </a:spcBef>
              <a:buClr>
                <a:schemeClr val="tx1"/>
              </a:buClr>
              <a:buFont typeface="Wingdings" pitchFamily="2" charset="2"/>
              <a:buNone/>
              <a:defRPr/>
            </a:pPr>
            <a:endParaRPr lang="tr-TR" altLang="tr-TR" sz="1050" b="1" dirty="0">
              <a:solidFill>
                <a:schemeClr val="tx1"/>
              </a:solidFill>
            </a:endParaRPr>
          </a:p>
          <a:p>
            <a:pPr marL="365760" indent="-256032" algn="just" eaLnBrk="1" fontAlgn="auto" hangingPunct="1">
              <a:spcBef>
                <a:spcPts val="0"/>
              </a:spcBef>
              <a:buClr>
                <a:schemeClr val="tx1"/>
              </a:buClr>
              <a:buFont typeface="Wingdings" pitchFamily="2" charset="2"/>
              <a:buChar char="Ø"/>
              <a:defRPr/>
            </a:pPr>
            <a:r>
              <a:rPr lang="tr-TR" altLang="tr-TR" sz="2400" b="1" dirty="0">
                <a:solidFill>
                  <a:schemeClr val="tx1"/>
                </a:solidFill>
              </a:rPr>
              <a:t>Ödemelerin süresinde </a:t>
            </a:r>
            <a:r>
              <a:rPr lang="tr-TR" altLang="tr-TR" sz="2400" b="1" dirty="0" smtClean="0">
                <a:solidFill>
                  <a:schemeClr val="tx1"/>
                </a:solidFill>
              </a:rPr>
              <a:t>yapılması</a:t>
            </a:r>
            <a:endParaRPr lang="tr-TR" altLang="tr-TR" sz="2400" b="1" dirty="0">
              <a:solidFill>
                <a:schemeClr val="tx1"/>
              </a:solidFill>
            </a:endParaRPr>
          </a:p>
          <a:p>
            <a:pPr marL="365760" indent="-256032" algn="just" eaLnBrk="1" fontAlgn="auto" hangingPunct="1">
              <a:spcBef>
                <a:spcPts val="0"/>
              </a:spcBef>
              <a:buClr>
                <a:schemeClr val="tx1"/>
              </a:buClr>
              <a:buFont typeface="Wingdings" pitchFamily="2" charset="2"/>
              <a:buChar char="Ø"/>
              <a:defRPr/>
            </a:pPr>
            <a:endParaRPr lang="tr-TR" altLang="tr-TR" sz="1050" b="1" dirty="0">
              <a:solidFill>
                <a:schemeClr val="tx1"/>
              </a:solidFill>
            </a:endParaRPr>
          </a:p>
          <a:p>
            <a:pPr marL="365760" indent="-256032" algn="just" eaLnBrk="1" fontAlgn="auto" hangingPunct="1">
              <a:spcBef>
                <a:spcPts val="0"/>
              </a:spcBef>
              <a:buClr>
                <a:schemeClr val="tx1"/>
              </a:buClr>
              <a:buFont typeface="Wingdings" pitchFamily="2" charset="2"/>
              <a:buChar char="Ø"/>
              <a:defRPr/>
            </a:pPr>
            <a:r>
              <a:rPr lang="tr-TR" altLang="tr-TR" sz="2400" b="1" dirty="0">
                <a:solidFill>
                  <a:schemeClr val="tx1"/>
                </a:solidFill>
              </a:rPr>
              <a:t>Taksit ödeme süresince </a:t>
            </a:r>
            <a:r>
              <a:rPr lang="tr-TR" altLang="tr-TR" sz="2400" b="1" dirty="0" smtClean="0">
                <a:solidFill>
                  <a:schemeClr val="tx1"/>
                </a:solidFill>
              </a:rPr>
              <a:t>verilen</a:t>
            </a:r>
          </a:p>
          <a:p>
            <a:pPr marL="109728" algn="just" eaLnBrk="1" fontAlgn="auto" hangingPunct="1">
              <a:spcBef>
                <a:spcPts val="0"/>
              </a:spcBef>
              <a:buClr>
                <a:schemeClr val="tx1"/>
              </a:buClr>
              <a:defRPr/>
            </a:pPr>
            <a:r>
              <a:rPr lang="tr-TR" altLang="tr-TR" sz="2400" b="1" dirty="0" smtClean="0">
                <a:solidFill>
                  <a:schemeClr val="tx1"/>
                </a:solidFill>
              </a:rPr>
              <a:t>     beyanname ve bildirimler üzerine tahakkuk eden;</a:t>
            </a:r>
          </a:p>
          <a:p>
            <a:pPr marL="0" indent="0" algn="just" eaLnBrk="1" fontAlgn="auto" hangingPunct="1">
              <a:lnSpc>
                <a:spcPct val="80000"/>
              </a:lnSpc>
              <a:spcBef>
                <a:spcPts val="0"/>
              </a:spcBef>
              <a:spcAft>
                <a:spcPts val="0"/>
              </a:spcAft>
              <a:buClr>
                <a:schemeClr val="tx1"/>
              </a:buClr>
              <a:buFont typeface="Wingdings" pitchFamily="2" charset="2"/>
              <a:buNone/>
              <a:defRPr/>
            </a:pPr>
            <a:endParaRPr lang="tr-TR" altLang="tr-TR" sz="1050" b="1" dirty="0"/>
          </a:p>
          <a:p>
            <a:pPr marL="754380" lvl="1" indent="-342900" algn="just" eaLnBrk="1" fontAlgn="auto" hangingPunct="1">
              <a:spcBef>
                <a:spcPts val="0"/>
              </a:spcBef>
              <a:spcAft>
                <a:spcPts val="200"/>
              </a:spcAft>
              <a:buClr>
                <a:schemeClr val="tx1"/>
              </a:buClr>
              <a:buFont typeface="Arial" pitchFamily="34" charset="0"/>
              <a:buChar char="•"/>
              <a:defRPr/>
            </a:pPr>
            <a:r>
              <a:rPr lang="tr-TR" altLang="tr-TR" sz="2400" b="1" dirty="0">
                <a:solidFill>
                  <a:srgbClr val="0070C0"/>
                </a:solidFill>
              </a:rPr>
              <a:t>yıllık gelir/kurumlar </a:t>
            </a:r>
            <a:r>
              <a:rPr lang="tr-TR" altLang="tr-TR" sz="2400" b="1" dirty="0" smtClean="0">
                <a:solidFill>
                  <a:srgbClr val="0070C0"/>
                </a:solidFill>
              </a:rPr>
              <a:t>vergisini</a:t>
            </a:r>
            <a:endParaRPr lang="tr-TR" altLang="tr-TR" sz="2400" b="1" dirty="0">
              <a:solidFill>
                <a:srgbClr val="0070C0"/>
              </a:solidFill>
            </a:endParaRPr>
          </a:p>
          <a:p>
            <a:pPr marL="754380" lvl="1" indent="-342900" algn="just" eaLnBrk="1" fontAlgn="auto" hangingPunct="1">
              <a:spcBef>
                <a:spcPts val="0"/>
              </a:spcBef>
              <a:spcAft>
                <a:spcPts val="200"/>
              </a:spcAft>
              <a:buClr>
                <a:schemeClr val="tx1"/>
              </a:buClr>
              <a:buFont typeface="Arial" pitchFamily="34" charset="0"/>
              <a:buChar char="•"/>
              <a:defRPr/>
            </a:pPr>
            <a:r>
              <a:rPr lang="tr-TR" altLang="tr-TR" sz="2400" b="1" dirty="0" smtClean="0">
                <a:solidFill>
                  <a:srgbClr val="0070C0"/>
                </a:solidFill>
              </a:rPr>
              <a:t>gelir/kurum </a:t>
            </a:r>
            <a:r>
              <a:rPr lang="tr-TR" altLang="tr-TR" sz="2400" b="1" dirty="0">
                <a:solidFill>
                  <a:srgbClr val="0070C0"/>
                </a:solidFill>
              </a:rPr>
              <a:t>stopaj </a:t>
            </a:r>
            <a:r>
              <a:rPr lang="tr-TR" altLang="tr-TR" sz="2400" b="1" dirty="0" smtClean="0">
                <a:solidFill>
                  <a:srgbClr val="0070C0"/>
                </a:solidFill>
              </a:rPr>
              <a:t>vergisini </a:t>
            </a:r>
            <a:endParaRPr lang="tr-TR" altLang="tr-TR" sz="2400" b="1" dirty="0">
              <a:solidFill>
                <a:srgbClr val="0070C0"/>
              </a:solidFill>
            </a:endParaRPr>
          </a:p>
          <a:p>
            <a:pPr marL="754380" lvl="1" indent="-342900" algn="just" eaLnBrk="1" fontAlgn="auto" hangingPunct="1">
              <a:spcBef>
                <a:spcPts val="0"/>
              </a:spcBef>
              <a:spcAft>
                <a:spcPts val="200"/>
              </a:spcAft>
              <a:buClr>
                <a:schemeClr val="tx1"/>
              </a:buClr>
              <a:buFont typeface="Arial" pitchFamily="34" charset="0"/>
              <a:buChar char="•"/>
              <a:defRPr/>
            </a:pPr>
            <a:r>
              <a:rPr lang="tr-TR" altLang="tr-TR" sz="2400" b="1" dirty="0">
                <a:solidFill>
                  <a:srgbClr val="0070C0"/>
                </a:solidFill>
              </a:rPr>
              <a:t>katma değer </a:t>
            </a:r>
            <a:r>
              <a:rPr lang="tr-TR" altLang="tr-TR" sz="2400" b="1" dirty="0" smtClean="0">
                <a:solidFill>
                  <a:srgbClr val="0070C0"/>
                </a:solidFill>
              </a:rPr>
              <a:t>vergisini</a:t>
            </a:r>
            <a:endParaRPr lang="tr-TR" altLang="tr-TR" sz="2400" b="1" dirty="0">
              <a:solidFill>
                <a:srgbClr val="0070C0"/>
              </a:solidFill>
            </a:endParaRPr>
          </a:p>
          <a:p>
            <a:pPr marL="754380" lvl="1" indent="-342900" algn="just" eaLnBrk="1" fontAlgn="auto" hangingPunct="1">
              <a:spcBef>
                <a:spcPts val="0"/>
              </a:spcBef>
              <a:spcAft>
                <a:spcPts val="200"/>
              </a:spcAft>
              <a:buClr>
                <a:schemeClr val="tx1"/>
              </a:buClr>
              <a:buFont typeface="Arial" pitchFamily="34" charset="0"/>
              <a:buChar char="•"/>
              <a:defRPr/>
            </a:pPr>
            <a:r>
              <a:rPr lang="tr-TR" altLang="tr-TR" sz="2400" b="1" dirty="0">
                <a:solidFill>
                  <a:srgbClr val="0070C0"/>
                </a:solidFill>
              </a:rPr>
              <a:t>özel tüketim </a:t>
            </a:r>
            <a:r>
              <a:rPr lang="tr-TR" altLang="tr-TR" sz="2400" b="1" dirty="0" smtClean="0">
                <a:solidFill>
                  <a:srgbClr val="0070C0"/>
                </a:solidFill>
              </a:rPr>
              <a:t>vergisini</a:t>
            </a:r>
          </a:p>
          <a:p>
            <a:pPr lvl="1" algn="just">
              <a:lnSpc>
                <a:spcPct val="80000"/>
              </a:lnSpc>
              <a:spcBef>
                <a:spcPts val="0"/>
              </a:spcBef>
              <a:buClr>
                <a:schemeClr val="tx1"/>
              </a:buClr>
              <a:defRPr/>
            </a:pPr>
            <a:endParaRPr lang="tr-TR" altLang="tr-TR" sz="1050" b="1" dirty="0" smtClean="0">
              <a:solidFill>
                <a:schemeClr val="tx1"/>
              </a:solidFill>
            </a:endParaRPr>
          </a:p>
          <a:p>
            <a:pPr lvl="1" algn="just">
              <a:lnSpc>
                <a:spcPct val="80000"/>
              </a:lnSpc>
              <a:spcBef>
                <a:spcPts val="0"/>
              </a:spcBef>
              <a:buClr>
                <a:schemeClr val="tx1"/>
              </a:buClr>
              <a:defRPr/>
            </a:pPr>
            <a:r>
              <a:rPr lang="tr-TR" altLang="tr-TR" sz="2400" b="1" dirty="0" smtClean="0">
                <a:solidFill>
                  <a:schemeClr val="tx1"/>
                </a:solidFill>
              </a:rPr>
              <a:t>zamanında ödenmesi</a:t>
            </a:r>
            <a:endParaRPr lang="tr-TR" altLang="tr-TR" sz="2400" b="1" dirty="0">
              <a:solidFill>
                <a:schemeClr val="tx1"/>
              </a:solidFill>
            </a:endParaRPr>
          </a:p>
          <a:p>
            <a:pPr lvl="1" algn="just">
              <a:lnSpc>
                <a:spcPct val="80000"/>
              </a:lnSpc>
              <a:spcBef>
                <a:spcPts val="0"/>
              </a:spcBef>
              <a:buClr>
                <a:schemeClr val="tx1"/>
              </a:buClr>
              <a:defRPr/>
            </a:pPr>
            <a:endParaRPr lang="tr-TR" altLang="tr-TR" sz="1050" b="1" dirty="0" smtClean="0">
              <a:solidFill>
                <a:schemeClr val="tx1"/>
              </a:solidFill>
            </a:endParaRPr>
          </a:p>
          <a:p>
            <a:pPr lvl="1" algn="just">
              <a:lnSpc>
                <a:spcPct val="80000"/>
              </a:lnSpc>
              <a:spcBef>
                <a:spcPts val="0"/>
              </a:spcBef>
              <a:buClr>
                <a:schemeClr val="tx1"/>
              </a:buClr>
              <a:defRPr/>
            </a:pPr>
            <a:endParaRPr lang="tr-TR" altLang="tr-TR" sz="1050" b="1" dirty="0">
              <a:solidFill>
                <a:schemeClr val="tx1"/>
              </a:solidFill>
            </a:endParaRPr>
          </a:p>
          <a:p>
            <a:pPr lvl="1" algn="just">
              <a:lnSpc>
                <a:spcPct val="80000"/>
              </a:lnSpc>
              <a:spcBef>
                <a:spcPts val="0"/>
              </a:spcBef>
              <a:buClr>
                <a:schemeClr val="tx1"/>
              </a:buClr>
              <a:defRPr/>
            </a:pPr>
            <a:r>
              <a:rPr lang="tr-TR" altLang="tr-TR" sz="2400" b="1" dirty="0" smtClean="0">
                <a:solidFill>
                  <a:schemeClr val="tx1"/>
                </a:solidFill>
              </a:rPr>
              <a:t>(Çok </a:t>
            </a:r>
            <a:r>
              <a:rPr lang="tr-TR" altLang="tr-TR" sz="2400" b="1" dirty="0">
                <a:solidFill>
                  <a:schemeClr val="tx1"/>
                </a:solidFill>
              </a:rPr>
              <a:t>zor durum halinde olan borçlular için bu şart </a:t>
            </a:r>
            <a:r>
              <a:rPr lang="tr-TR" altLang="tr-TR" sz="2400" b="1" dirty="0" smtClean="0">
                <a:solidFill>
                  <a:schemeClr val="tx1"/>
                </a:solidFill>
              </a:rPr>
              <a:t>aranılmayacaktır)</a:t>
            </a:r>
            <a:endParaRPr lang="tr-TR" altLang="tr-TR" sz="2400" b="1" dirty="0">
              <a:solidFill>
                <a:schemeClr val="tx1"/>
              </a:solidFill>
            </a:endParaRPr>
          </a:p>
          <a:p>
            <a:pPr marL="457200" lvl="1" indent="0" algn="just" eaLnBrk="1" fontAlgn="auto" hangingPunct="1">
              <a:lnSpc>
                <a:spcPct val="80000"/>
              </a:lnSpc>
              <a:spcBef>
                <a:spcPts val="0"/>
              </a:spcBef>
              <a:spcAft>
                <a:spcPts val="0"/>
              </a:spcAft>
              <a:buClr>
                <a:schemeClr val="tx1"/>
              </a:buClr>
              <a:buFont typeface="Wingdings" pitchFamily="2" charset="2"/>
              <a:buNone/>
              <a:defRPr/>
            </a:pPr>
            <a:endParaRPr lang="tr-TR" altLang="tr-TR" sz="2400" b="1" dirty="0">
              <a:solidFill>
                <a:schemeClr val="tx1"/>
              </a:solidFill>
            </a:endParaRPr>
          </a:p>
        </p:txBody>
      </p:sp>
      <p:sp>
        <p:nvSpPr>
          <p:cNvPr id="49156"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8847593A-22DF-4B54-B5FA-0D2AA7F85479}" type="slidenum">
              <a:rPr lang="tr-TR" altLang="tr-TR" sz="1200" smtClean="0">
                <a:latin typeface="Arial Black" pitchFamily="34" charset="0"/>
              </a:rPr>
              <a:pPr eaLnBrk="1" hangingPunct="1"/>
              <a:t>50</a:t>
            </a:fld>
            <a:endParaRPr lang="tr-TR" altLang="tr-TR" sz="1200" smtClean="0">
              <a:latin typeface="Arial Black" pitchFamily="34"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268760"/>
            <a:ext cx="2400267" cy="1800200"/>
          </a:xfrm>
          <a:prstGeom prst="rect">
            <a:avLst/>
          </a:prstGeom>
        </p:spPr>
      </p:pic>
    </p:spTree>
    <p:extLst>
      <p:ext uri="{BB962C8B-B14F-4D97-AF65-F5344CB8AC3E}">
        <p14:creationId xmlns:p14="http://schemas.microsoft.com/office/powerpoint/2010/main" val="291349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ctrTitle"/>
          </p:nvPr>
        </p:nvSpPr>
        <p:spPr>
          <a:xfrm>
            <a:off x="2195736" y="-171400"/>
            <a:ext cx="6840760" cy="1226567"/>
          </a:xfrm>
        </p:spPr>
        <p:txBody>
          <a:bodyPr>
            <a:normAutofit/>
          </a:bodyPr>
          <a:lstStyle/>
          <a:p>
            <a:pPr algn="ctr" eaLnBrk="1" hangingPunct="1">
              <a:defRPr/>
            </a:pPr>
            <a:r>
              <a:rPr lang="tr-TR" altLang="tr-TR" sz="2800" b="1" dirty="0" smtClean="0">
                <a:solidFill>
                  <a:srgbClr val="FF0000"/>
                </a:solidFill>
              </a:rPr>
              <a:t>BAŞVURU, TAKSİT SAYISI VE ÖDEME SÜRESİ </a:t>
            </a:r>
          </a:p>
        </p:txBody>
      </p:sp>
      <p:sp>
        <p:nvSpPr>
          <p:cNvPr id="30723" name="Rectangle 2"/>
          <p:cNvSpPr>
            <a:spLocks noGrp="1" noChangeArrowheads="1"/>
          </p:cNvSpPr>
          <p:nvPr>
            <p:ph type="subTitle" idx="1"/>
          </p:nvPr>
        </p:nvSpPr>
        <p:spPr>
          <a:xfrm>
            <a:off x="323528" y="1340768"/>
            <a:ext cx="8208912" cy="4824536"/>
          </a:xfrm>
        </p:spPr>
        <p:txBody>
          <a:bodyPr>
            <a:normAutofit/>
          </a:bodyPr>
          <a:lstStyle/>
          <a:p>
            <a:pPr marL="365760" indent="-256032" algn="just" eaLnBrk="1" fontAlgn="auto" hangingPunct="1">
              <a:spcBef>
                <a:spcPts val="0"/>
              </a:spcBef>
              <a:spcAft>
                <a:spcPts val="600"/>
              </a:spcAft>
              <a:buClr>
                <a:schemeClr val="tx1"/>
              </a:buClr>
              <a:buFont typeface="Wingdings" pitchFamily="2" charset="2"/>
              <a:buChar char="Ø"/>
              <a:defRPr/>
            </a:pPr>
            <a:r>
              <a:rPr lang="tr-TR" altLang="tr-TR" sz="2800" b="1" dirty="0" smtClean="0">
                <a:solidFill>
                  <a:srgbClr val="C00000"/>
                </a:solidFill>
              </a:rPr>
              <a:t>Başvurular,</a:t>
            </a:r>
          </a:p>
          <a:p>
            <a:pPr marL="658368" lvl="1" indent="-246888" algn="just" eaLnBrk="1" fontAlgn="auto" hangingPunct="1">
              <a:spcBef>
                <a:spcPts val="0"/>
              </a:spcBef>
              <a:spcAft>
                <a:spcPts val="0"/>
              </a:spcAft>
              <a:buClr>
                <a:schemeClr val="tx1"/>
              </a:buClr>
              <a:buFontTx/>
              <a:buChar char="•"/>
              <a:defRPr/>
            </a:pPr>
            <a:r>
              <a:rPr lang="tr-TR" altLang="tr-TR" sz="2300" b="1" dirty="0" smtClean="0">
                <a:solidFill>
                  <a:srgbClr val="0070C0"/>
                </a:solidFill>
              </a:rPr>
              <a:t>Kanunun yayımlandığı tarihi izleyen </a:t>
            </a:r>
            <a:r>
              <a:rPr lang="tr-TR" altLang="tr-TR" sz="2300" b="1" dirty="0" smtClean="0">
                <a:solidFill>
                  <a:srgbClr val="FF0000"/>
                </a:solidFill>
              </a:rPr>
              <a:t>2. ay</a:t>
            </a:r>
          </a:p>
          <a:p>
            <a:pPr marL="411480" lvl="1" algn="just">
              <a:spcBef>
                <a:spcPts val="0"/>
              </a:spcBef>
              <a:spcAft>
                <a:spcPts val="600"/>
              </a:spcAft>
              <a:buClr>
                <a:schemeClr val="tx1"/>
              </a:buClr>
              <a:defRPr/>
            </a:pPr>
            <a:r>
              <a:rPr lang="tr-TR" altLang="tr-TR" sz="2300" b="1" dirty="0">
                <a:solidFill>
                  <a:srgbClr val="FF0000"/>
                </a:solidFill>
              </a:rPr>
              <a:t>(31 TEMMUZ 2018</a:t>
            </a:r>
            <a:r>
              <a:rPr lang="tr-TR" altLang="tr-TR" sz="2300" b="1" dirty="0" smtClean="0">
                <a:solidFill>
                  <a:srgbClr val="FF0000"/>
                </a:solidFill>
              </a:rPr>
              <a:t>)</a:t>
            </a:r>
          </a:p>
          <a:p>
            <a:pPr marL="658368" lvl="1" indent="-246888" algn="just">
              <a:spcBef>
                <a:spcPts val="0"/>
              </a:spcBef>
              <a:buClr>
                <a:schemeClr val="tx1"/>
              </a:buClr>
              <a:buFontTx/>
              <a:buChar char="•"/>
              <a:defRPr/>
            </a:pPr>
            <a:r>
              <a:rPr lang="tr-TR" altLang="tr-TR" sz="2300" b="1" dirty="0">
                <a:solidFill>
                  <a:srgbClr val="0070C0"/>
                </a:solidFill>
              </a:rPr>
              <a:t>Matrah ve vergi artırımları için 3. ay</a:t>
            </a:r>
          </a:p>
          <a:p>
            <a:pPr marL="411480" lvl="1" algn="just">
              <a:spcBef>
                <a:spcPts val="0"/>
              </a:spcBef>
              <a:buClr>
                <a:schemeClr val="tx1"/>
              </a:buClr>
              <a:defRPr/>
            </a:pPr>
            <a:r>
              <a:rPr lang="tr-TR" altLang="tr-TR" sz="2300" b="1" dirty="0" smtClean="0">
                <a:solidFill>
                  <a:srgbClr val="FF0000"/>
                </a:solidFill>
              </a:rPr>
              <a:t>(31 AĞUSTOS 2018)</a:t>
            </a:r>
          </a:p>
          <a:p>
            <a:pPr marL="411480" lvl="1" algn="just" eaLnBrk="1" fontAlgn="auto" hangingPunct="1">
              <a:lnSpc>
                <a:spcPct val="80000"/>
              </a:lnSpc>
              <a:spcAft>
                <a:spcPts val="0"/>
              </a:spcAft>
              <a:buClr>
                <a:schemeClr val="tx1"/>
              </a:buClr>
              <a:defRPr/>
            </a:pPr>
            <a:endParaRPr lang="tr-TR" altLang="tr-TR" sz="2300" b="1" dirty="0" smtClean="0"/>
          </a:p>
          <a:p>
            <a:pPr marL="365760" indent="-256032" algn="just" eaLnBrk="1" fontAlgn="auto" hangingPunct="1">
              <a:spcBef>
                <a:spcPts val="0"/>
              </a:spcBef>
              <a:spcAft>
                <a:spcPts val="600"/>
              </a:spcAft>
              <a:buClr>
                <a:schemeClr val="tx1"/>
              </a:buClr>
              <a:buFont typeface="Wingdings" pitchFamily="2" charset="2"/>
              <a:buChar char="Ø"/>
              <a:defRPr/>
            </a:pPr>
            <a:r>
              <a:rPr lang="tr-TR" altLang="tr-TR" sz="2800" b="1" dirty="0" smtClean="0">
                <a:solidFill>
                  <a:srgbClr val="C00000"/>
                </a:solidFill>
              </a:rPr>
              <a:t>Ödemeler,</a:t>
            </a:r>
          </a:p>
          <a:p>
            <a:pPr marL="658368" lvl="1" indent="-246888" algn="just">
              <a:spcBef>
                <a:spcPts val="0"/>
              </a:spcBef>
              <a:spcAft>
                <a:spcPts val="200"/>
              </a:spcAft>
              <a:buClr>
                <a:schemeClr val="tx1"/>
              </a:buClr>
              <a:buFontTx/>
              <a:buChar char="•"/>
              <a:defRPr/>
            </a:pPr>
            <a:r>
              <a:rPr lang="tr-TR" altLang="tr-TR" sz="2300" b="1" dirty="0" smtClean="0">
                <a:solidFill>
                  <a:srgbClr val="0070C0"/>
                </a:solidFill>
              </a:rPr>
              <a:t>Maliye, Gümrük, il özel idareleri </a:t>
            </a:r>
            <a:r>
              <a:rPr lang="tr-TR" altLang="tr-TR" sz="2300" b="1" dirty="0">
                <a:solidFill>
                  <a:srgbClr val="0070C0"/>
                </a:solidFill>
              </a:rPr>
              <a:t>ve belediyeler ve </a:t>
            </a:r>
            <a:r>
              <a:rPr lang="tr-TR" altLang="tr-TR" sz="2300" b="1" dirty="0" err="1">
                <a:solidFill>
                  <a:srgbClr val="0070C0"/>
                </a:solidFill>
              </a:rPr>
              <a:t>YİKOB’lara</a:t>
            </a:r>
            <a:r>
              <a:rPr lang="tr-TR" altLang="tr-TR" sz="2300" b="1" dirty="0">
                <a:solidFill>
                  <a:srgbClr val="0070C0"/>
                </a:solidFill>
              </a:rPr>
              <a:t> </a:t>
            </a:r>
            <a:r>
              <a:rPr lang="tr-TR" altLang="tr-TR" sz="2300" b="1" dirty="0" smtClean="0">
                <a:solidFill>
                  <a:srgbClr val="0070C0"/>
                </a:solidFill>
              </a:rPr>
              <a:t>Kanunun yayımını izleyen 4. ay </a:t>
            </a:r>
            <a:r>
              <a:rPr lang="tr-TR" altLang="tr-TR" sz="2300" b="1" dirty="0" smtClean="0">
                <a:solidFill>
                  <a:srgbClr val="FF0000"/>
                </a:solidFill>
              </a:rPr>
              <a:t>(1 EKİM 2018)</a:t>
            </a:r>
          </a:p>
          <a:p>
            <a:pPr marL="658368" lvl="1" indent="-246888" algn="just" eaLnBrk="1" fontAlgn="auto" hangingPunct="1">
              <a:spcBef>
                <a:spcPts val="0"/>
              </a:spcBef>
              <a:spcAft>
                <a:spcPts val="200"/>
              </a:spcAft>
              <a:buClr>
                <a:schemeClr val="tx1"/>
              </a:buClr>
              <a:buFontTx/>
              <a:buChar char="•"/>
              <a:defRPr/>
            </a:pPr>
            <a:r>
              <a:rPr lang="tr-TR" altLang="tr-TR" sz="2300" b="1" dirty="0" err="1" smtClean="0">
                <a:solidFill>
                  <a:srgbClr val="0070C0"/>
                </a:solidFill>
              </a:rPr>
              <a:t>SGK’ya</a:t>
            </a:r>
            <a:r>
              <a:rPr lang="tr-TR" altLang="tr-TR" sz="2300" b="1" dirty="0" smtClean="0">
                <a:solidFill>
                  <a:srgbClr val="0070C0"/>
                </a:solidFill>
              </a:rPr>
              <a:t> Kanunun yayımını izleyen 3. ay </a:t>
            </a:r>
            <a:r>
              <a:rPr lang="tr-TR" altLang="tr-TR" sz="2300" b="1" dirty="0" smtClean="0">
                <a:solidFill>
                  <a:srgbClr val="FF0000"/>
                </a:solidFill>
              </a:rPr>
              <a:t>(31 AĞUSTOS 2018)</a:t>
            </a:r>
          </a:p>
          <a:p>
            <a:pPr marL="658368" lvl="1" indent="-246888" algn="just" eaLnBrk="1" fontAlgn="auto" hangingPunct="1">
              <a:spcBef>
                <a:spcPts val="0"/>
              </a:spcBef>
              <a:spcAft>
                <a:spcPts val="200"/>
              </a:spcAft>
              <a:buClr>
                <a:schemeClr val="tx1"/>
              </a:buClr>
              <a:buFontTx/>
              <a:buChar char="•"/>
              <a:defRPr/>
            </a:pPr>
            <a:r>
              <a:rPr lang="tr-TR" altLang="tr-TR" sz="2300" b="1" dirty="0" smtClean="0">
                <a:solidFill>
                  <a:srgbClr val="0070C0"/>
                </a:solidFill>
              </a:rPr>
              <a:t>Peşin ödeme - taksitle ödeme seçeneği </a:t>
            </a:r>
          </a:p>
        </p:txBody>
      </p:sp>
      <p:sp>
        <p:nvSpPr>
          <p:cNvPr id="50180"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3A2503C3-0045-4948-8B2F-3F4320FA3B7B}" type="slidenum">
              <a:rPr lang="tr-TR" altLang="tr-TR" sz="1200" smtClean="0">
                <a:latin typeface="Arial Black" pitchFamily="34" charset="0"/>
              </a:rPr>
              <a:pPr eaLnBrk="1" hangingPunct="1"/>
              <a:t>51</a:t>
            </a:fld>
            <a:endParaRPr lang="tr-TR" altLang="tr-TR" sz="1200" smtClean="0">
              <a:latin typeface="Arial Black" pitchFamily="34" charset="0"/>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5246" y="1340768"/>
            <a:ext cx="2738754" cy="2088232"/>
          </a:xfrm>
          <a:prstGeom prst="rect">
            <a:avLst/>
          </a:prstGeom>
        </p:spPr>
      </p:pic>
    </p:spTree>
    <p:extLst>
      <p:ext uri="{BB962C8B-B14F-4D97-AF65-F5344CB8AC3E}">
        <p14:creationId xmlns:p14="http://schemas.microsoft.com/office/powerpoint/2010/main" val="36817093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ctrTitle"/>
          </p:nvPr>
        </p:nvSpPr>
        <p:spPr>
          <a:xfrm>
            <a:off x="2051720" y="0"/>
            <a:ext cx="6696744" cy="1010543"/>
          </a:xfrm>
        </p:spPr>
        <p:txBody>
          <a:bodyPr>
            <a:normAutofit/>
          </a:bodyPr>
          <a:lstStyle/>
          <a:p>
            <a:pPr algn="ctr" eaLnBrk="1" hangingPunct="1">
              <a:defRPr/>
            </a:pPr>
            <a:r>
              <a:rPr lang="tr-TR" altLang="tr-TR" sz="3600" b="1" dirty="0" smtClean="0">
                <a:solidFill>
                  <a:srgbClr val="FF0000"/>
                </a:solidFill>
              </a:rPr>
              <a:t>TAKSİTLİ ÖDEMELER</a:t>
            </a:r>
          </a:p>
        </p:txBody>
      </p:sp>
      <p:sp>
        <p:nvSpPr>
          <p:cNvPr id="32771" name="Rectangle 2"/>
          <p:cNvSpPr>
            <a:spLocks noGrp="1" noChangeArrowheads="1"/>
          </p:cNvSpPr>
          <p:nvPr>
            <p:ph type="subTitle" idx="1"/>
          </p:nvPr>
        </p:nvSpPr>
        <p:spPr>
          <a:xfrm>
            <a:off x="323528" y="1196752"/>
            <a:ext cx="8496944" cy="4968552"/>
          </a:xfrm>
          <a:ln>
            <a:solidFill>
              <a:schemeClr val="accent1"/>
            </a:solidFill>
          </a:ln>
        </p:spPr>
        <p:txBody>
          <a:bodyPr>
            <a:noAutofit/>
          </a:bodyPr>
          <a:lstStyle/>
          <a:p>
            <a:pPr marL="365760" indent="-256032" algn="just" eaLnBrk="1" fontAlgn="auto" hangingPunct="1">
              <a:spcBef>
                <a:spcPts val="0"/>
              </a:spcBef>
              <a:spcAft>
                <a:spcPts val="0"/>
              </a:spcAft>
              <a:buClr>
                <a:schemeClr val="tx1"/>
              </a:buClr>
              <a:buFont typeface="Wingdings" pitchFamily="2" charset="2"/>
              <a:buChar char="Ø"/>
              <a:defRPr/>
            </a:pPr>
            <a:r>
              <a:rPr lang="tr-TR" altLang="tr-TR" sz="2300" b="1" dirty="0" smtClean="0">
                <a:solidFill>
                  <a:srgbClr val="C00000"/>
                </a:solidFill>
              </a:rPr>
              <a:t>TAKSİT SAYISI</a:t>
            </a:r>
          </a:p>
          <a:p>
            <a:pPr marL="923481" lvl="2" indent="-246888" algn="just" eaLnBrk="1" fontAlgn="auto" hangingPunct="1">
              <a:spcBef>
                <a:spcPts val="0"/>
              </a:spcBef>
              <a:spcAft>
                <a:spcPts val="0"/>
              </a:spcAft>
              <a:buClr>
                <a:schemeClr val="tx1"/>
              </a:buClr>
              <a:buFont typeface="Arial" panose="020B0604020202020204" pitchFamily="34" charset="0"/>
              <a:buChar char="•"/>
              <a:defRPr/>
            </a:pPr>
            <a:r>
              <a:rPr lang="tr-TR" altLang="tr-TR" sz="2300" b="1" dirty="0" smtClean="0">
                <a:solidFill>
                  <a:srgbClr val="0070C0"/>
                </a:solidFill>
              </a:rPr>
              <a:t>6, 9, 12, 18 taksit</a:t>
            </a:r>
          </a:p>
          <a:p>
            <a:pPr marL="923481" lvl="2" indent="-246888" algn="just" eaLnBrk="1" fontAlgn="auto" hangingPunct="1">
              <a:spcBef>
                <a:spcPts val="0"/>
              </a:spcBef>
              <a:spcAft>
                <a:spcPts val="0"/>
              </a:spcAft>
              <a:buClr>
                <a:schemeClr val="tx1"/>
              </a:buClr>
              <a:buFont typeface="Arial" panose="020B0604020202020204" pitchFamily="34" charset="0"/>
              <a:buChar char="•"/>
              <a:defRPr/>
            </a:pPr>
            <a:r>
              <a:rPr lang="tr-TR" altLang="tr-TR" sz="2300" b="1" dirty="0" smtClean="0">
                <a:solidFill>
                  <a:srgbClr val="0070C0"/>
                </a:solidFill>
              </a:rPr>
              <a:t>Taksitler iki ayda bir</a:t>
            </a:r>
          </a:p>
          <a:p>
            <a:pPr marL="923481" lvl="2" indent="-246888" algn="just" eaLnBrk="1" fontAlgn="auto" hangingPunct="1">
              <a:spcBef>
                <a:spcPts val="0"/>
              </a:spcBef>
              <a:spcAft>
                <a:spcPts val="0"/>
              </a:spcAft>
              <a:buClr>
                <a:schemeClr val="tx1"/>
              </a:buClr>
              <a:buFont typeface="Arial" panose="020B0604020202020204" pitchFamily="34" charset="0"/>
              <a:buChar char="•"/>
              <a:defRPr/>
            </a:pPr>
            <a:r>
              <a:rPr lang="tr-TR" altLang="tr-TR" sz="2300" b="1" dirty="0" smtClean="0">
                <a:solidFill>
                  <a:schemeClr val="tx1"/>
                </a:solidFill>
              </a:rPr>
              <a:t>İl özel idareleri ve Spor kulüpleri </a:t>
            </a:r>
            <a:r>
              <a:rPr lang="tr-TR" altLang="tr-TR" sz="2300" b="1" dirty="0" smtClean="0">
                <a:solidFill>
                  <a:srgbClr val="0070C0"/>
                </a:solidFill>
              </a:rPr>
              <a:t>azami 36 taksit</a:t>
            </a:r>
          </a:p>
          <a:p>
            <a:pPr marL="923481" lvl="2" indent="-246888" algn="just" eaLnBrk="1" fontAlgn="auto" hangingPunct="1">
              <a:spcBef>
                <a:spcPts val="0"/>
              </a:spcBef>
              <a:spcAft>
                <a:spcPts val="0"/>
              </a:spcAft>
              <a:buClr>
                <a:schemeClr val="tx1"/>
              </a:buClr>
              <a:buFont typeface="Arial" panose="020B0604020202020204" pitchFamily="34" charset="0"/>
              <a:buChar char="•"/>
              <a:defRPr/>
            </a:pPr>
            <a:endParaRPr lang="tr-TR" altLang="tr-TR" sz="1200" b="1" dirty="0" smtClean="0">
              <a:solidFill>
                <a:srgbClr val="0070C0"/>
              </a:solidFill>
            </a:endParaRPr>
          </a:p>
          <a:p>
            <a:pPr marL="365760" indent="-256032" algn="just" eaLnBrk="1" fontAlgn="auto" hangingPunct="1">
              <a:spcBef>
                <a:spcPts val="0"/>
              </a:spcBef>
              <a:spcAft>
                <a:spcPts val="0"/>
              </a:spcAft>
              <a:buClr>
                <a:schemeClr val="tx1"/>
              </a:buClr>
              <a:buFont typeface="Wingdings" pitchFamily="2" charset="2"/>
              <a:buChar char="Ø"/>
              <a:defRPr/>
            </a:pPr>
            <a:r>
              <a:rPr lang="tr-TR" altLang="tr-TR" sz="2300" b="1" dirty="0" smtClean="0">
                <a:solidFill>
                  <a:schemeClr val="tx1"/>
                </a:solidFill>
              </a:rPr>
              <a:t>Taksitler </a:t>
            </a:r>
            <a:r>
              <a:rPr lang="tr-TR" altLang="tr-TR" sz="2300" b="1" dirty="0">
                <a:solidFill>
                  <a:srgbClr val="C00000"/>
                </a:solidFill>
              </a:rPr>
              <a:t>kredi kartıyla </a:t>
            </a:r>
            <a:r>
              <a:rPr lang="tr-TR" altLang="tr-TR" sz="2300" b="1" dirty="0">
                <a:solidFill>
                  <a:schemeClr val="tx1"/>
                </a:solidFill>
              </a:rPr>
              <a:t>ödenebilecek</a:t>
            </a:r>
          </a:p>
          <a:p>
            <a:pPr marL="365760" indent="-256032" algn="just" eaLnBrk="1" fontAlgn="auto" hangingPunct="1">
              <a:spcBef>
                <a:spcPts val="0"/>
              </a:spcBef>
              <a:spcAft>
                <a:spcPts val="0"/>
              </a:spcAft>
              <a:buClr>
                <a:schemeClr val="tx1"/>
              </a:buClr>
              <a:buFont typeface="Wingdings" pitchFamily="2" charset="2"/>
              <a:buChar char="Ø"/>
              <a:defRPr/>
            </a:pPr>
            <a:endParaRPr lang="tr-TR" altLang="tr-TR" sz="1200" b="1" dirty="0">
              <a:solidFill>
                <a:srgbClr val="C00000"/>
              </a:solidFill>
            </a:endParaRPr>
          </a:p>
          <a:p>
            <a:pPr marL="365760" indent="-256032" algn="just" eaLnBrk="1" fontAlgn="auto" hangingPunct="1">
              <a:spcBef>
                <a:spcPts val="0"/>
              </a:spcBef>
              <a:spcAft>
                <a:spcPts val="0"/>
              </a:spcAft>
              <a:buClr>
                <a:srgbClr val="C00000"/>
              </a:buClr>
              <a:buFont typeface="Wingdings" pitchFamily="2" charset="2"/>
              <a:buChar char="Ø"/>
              <a:defRPr/>
            </a:pPr>
            <a:r>
              <a:rPr lang="tr-TR" altLang="tr-TR" sz="2300" b="1" dirty="0" smtClean="0">
                <a:solidFill>
                  <a:srgbClr val="C00000"/>
                </a:solidFill>
              </a:rPr>
              <a:t>TAKSİTLİ ÖDEMELERDE AŞAĞIDAKİ KATSAYILAR UYGULANACAK</a:t>
            </a:r>
          </a:p>
          <a:p>
            <a:pPr marL="658368" lvl="1" indent="-246888" algn="just" eaLnBrk="1" fontAlgn="auto" hangingPunct="1">
              <a:spcBef>
                <a:spcPts val="0"/>
              </a:spcBef>
              <a:spcAft>
                <a:spcPts val="0"/>
              </a:spcAft>
              <a:buClr>
                <a:schemeClr val="tx1"/>
              </a:buClr>
              <a:buFontTx/>
              <a:buChar char="•"/>
              <a:defRPr/>
            </a:pPr>
            <a:r>
              <a:rPr lang="tr-TR" altLang="tr-TR" sz="2300" b="1" dirty="0" smtClean="0">
                <a:solidFill>
                  <a:schemeClr val="accent4"/>
                </a:solidFill>
              </a:rPr>
              <a:t>  </a:t>
            </a:r>
            <a:r>
              <a:rPr lang="tr-TR" altLang="tr-TR" sz="2300" b="1" dirty="0" smtClean="0">
                <a:solidFill>
                  <a:srgbClr val="C00000"/>
                </a:solidFill>
              </a:rPr>
              <a:t>6 </a:t>
            </a:r>
            <a:r>
              <a:rPr lang="tr-TR" altLang="tr-TR" sz="2300" b="1" dirty="0">
                <a:solidFill>
                  <a:srgbClr val="C00000"/>
                </a:solidFill>
              </a:rPr>
              <a:t>taksitte </a:t>
            </a:r>
            <a:r>
              <a:rPr lang="tr-TR" altLang="tr-TR" sz="2300" b="1" dirty="0">
                <a:solidFill>
                  <a:srgbClr val="0070C0"/>
                </a:solidFill>
              </a:rPr>
              <a:t>12 ayda </a:t>
            </a:r>
            <a:r>
              <a:rPr lang="tr-TR" altLang="tr-TR" sz="2300" b="1" dirty="0">
                <a:solidFill>
                  <a:schemeClr val="tx1"/>
                </a:solidFill>
              </a:rPr>
              <a:t>yapılacak ödemelerde  </a:t>
            </a:r>
            <a:r>
              <a:rPr lang="tr-TR" altLang="tr-TR" sz="2300" b="1" dirty="0">
                <a:solidFill>
                  <a:srgbClr val="C00000"/>
                </a:solidFill>
              </a:rPr>
              <a:t>1,045</a:t>
            </a:r>
          </a:p>
          <a:p>
            <a:pPr marL="658368" lvl="1" indent="-246888" algn="just" eaLnBrk="1" fontAlgn="auto" hangingPunct="1">
              <a:spcBef>
                <a:spcPts val="0"/>
              </a:spcBef>
              <a:spcAft>
                <a:spcPts val="0"/>
              </a:spcAft>
              <a:buClr>
                <a:schemeClr val="tx1"/>
              </a:buClr>
              <a:buFontTx/>
              <a:buChar char="•"/>
              <a:defRPr/>
            </a:pPr>
            <a:r>
              <a:rPr lang="tr-TR" altLang="tr-TR" sz="2300" b="1" dirty="0"/>
              <a:t>  </a:t>
            </a:r>
            <a:r>
              <a:rPr lang="tr-TR" altLang="tr-TR" sz="2300" b="1" dirty="0">
                <a:solidFill>
                  <a:srgbClr val="C00000"/>
                </a:solidFill>
              </a:rPr>
              <a:t>9 taksitte </a:t>
            </a:r>
            <a:r>
              <a:rPr lang="tr-TR" altLang="tr-TR" sz="2300" b="1" dirty="0">
                <a:solidFill>
                  <a:srgbClr val="0070C0"/>
                </a:solidFill>
              </a:rPr>
              <a:t>18 ayda </a:t>
            </a:r>
            <a:r>
              <a:rPr lang="tr-TR" altLang="tr-TR" sz="2300" b="1" dirty="0">
                <a:solidFill>
                  <a:schemeClr val="tx1"/>
                </a:solidFill>
              </a:rPr>
              <a:t>yapılacak ödemelerde  </a:t>
            </a:r>
            <a:r>
              <a:rPr lang="tr-TR" altLang="tr-TR" sz="2300" b="1" dirty="0">
                <a:solidFill>
                  <a:srgbClr val="C00000"/>
                </a:solidFill>
              </a:rPr>
              <a:t>1,083</a:t>
            </a:r>
          </a:p>
          <a:p>
            <a:pPr marL="658368" lvl="1" indent="-246888" algn="just" eaLnBrk="1" fontAlgn="auto" hangingPunct="1">
              <a:spcBef>
                <a:spcPts val="0"/>
              </a:spcBef>
              <a:spcAft>
                <a:spcPts val="0"/>
              </a:spcAft>
              <a:buClr>
                <a:schemeClr val="tx1"/>
              </a:buClr>
              <a:buFontTx/>
              <a:buChar char="•"/>
              <a:defRPr/>
            </a:pPr>
            <a:r>
              <a:rPr lang="tr-TR" altLang="tr-TR" sz="2300" b="1" dirty="0">
                <a:solidFill>
                  <a:srgbClr val="C00000"/>
                </a:solidFill>
              </a:rPr>
              <a:t>12 taksitte </a:t>
            </a:r>
            <a:r>
              <a:rPr lang="tr-TR" altLang="tr-TR" sz="2300" b="1" dirty="0">
                <a:solidFill>
                  <a:srgbClr val="0070C0"/>
                </a:solidFill>
              </a:rPr>
              <a:t>24 ayda </a:t>
            </a:r>
            <a:r>
              <a:rPr lang="tr-TR" altLang="tr-TR" sz="2300" b="1" dirty="0">
                <a:solidFill>
                  <a:schemeClr val="tx1"/>
                </a:solidFill>
              </a:rPr>
              <a:t>yapılacak ödemelerde  </a:t>
            </a:r>
            <a:r>
              <a:rPr lang="tr-TR" altLang="tr-TR" sz="2300" b="1" dirty="0">
                <a:solidFill>
                  <a:srgbClr val="C00000"/>
                </a:solidFill>
              </a:rPr>
              <a:t>1,105</a:t>
            </a:r>
          </a:p>
          <a:p>
            <a:pPr marL="658368" lvl="1" indent="-246888" algn="just" eaLnBrk="1" fontAlgn="auto" hangingPunct="1">
              <a:spcBef>
                <a:spcPts val="0"/>
              </a:spcBef>
              <a:spcAft>
                <a:spcPts val="0"/>
              </a:spcAft>
              <a:buClr>
                <a:schemeClr val="tx1"/>
              </a:buClr>
              <a:buFontTx/>
              <a:buChar char="•"/>
              <a:defRPr/>
            </a:pPr>
            <a:r>
              <a:rPr lang="tr-TR" altLang="tr-TR" sz="2300" b="1" dirty="0">
                <a:solidFill>
                  <a:srgbClr val="C00000"/>
                </a:solidFill>
              </a:rPr>
              <a:t>18 taksitte </a:t>
            </a:r>
            <a:r>
              <a:rPr lang="tr-TR" altLang="tr-TR" sz="2300" b="1" dirty="0">
                <a:solidFill>
                  <a:srgbClr val="0070C0"/>
                </a:solidFill>
              </a:rPr>
              <a:t>36 ayda </a:t>
            </a:r>
            <a:r>
              <a:rPr lang="tr-TR" altLang="tr-TR" sz="2300" b="1" dirty="0">
                <a:solidFill>
                  <a:schemeClr val="tx1"/>
                </a:solidFill>
              </a:rPr>
              <a:t>yapılacak ödemelerde  </a:t>
            </a:r>
            <a:r>
              <a:rPr lang="tr-TR" altLang="tr-TR" sz="2300" b="1" dirty="0" smtClean="0">
                <a:solidFill>
                  <a:srgbClr val="C00000"/>
                </a:solidFill>
              </a:rPr>
              <a:t>1,15</a:t>
            </a:r>
          </a:p>
          <a:p>
            <a:pPr marL="658368" lvl="1" indent="-246888" algn="just" eaLnBrk="1" fontAlgn="auto" hangingPunct="1">
              <a:spcBef>
                <a:spcPts val="0"/>
              </a:spcBef>
              <a:spcAft>
                <a:spcPts val="0"/>
              </a:spcAft>
              <a:buClr>
                <a:schemeClr val="tx1"/>
              </a:buClr>
              <a:buFontTx/>
              <a:buChar char="•"/>
              <a:defRPr/>
            </a:pPr>
            <a:endParaRPr lang="tr-TR" altLang="tr-TR" sz="1200" b="1" dirty="0">
              <a:solidFill>
                <a:srgbClr val="C00000"/>
              </a:solidFill>
            </a:endParaRPr>
          </a:p>
          <a:p>
            <a:pPr marL="358775" lvl="1" indent="-246888" algn="just" eaLnBrk="1" fontAlgn="auto" hangingPunct="1">
              <a:spcBef>
                <a:spcPts val="0"/>
              </a:spcBef>
              <a:spcAft>
                <a:spcPts val="0"/>
              </a:spcAft>
              <a:buClr>
                <a:schemeClr val="tx1"/>
              </a:buClr>
              <a:buFont typeface="Wingdings" pitchFamily="2" charset="2"/>
              <a:buChar char="Ø"/>
              <a:defRPr/>
            </a:pPr>
            <a:r>
              <a:rPr lang="tr-TR" altLang="tr-TR" sz="2300" b="1" dirty="0" smtClean="0">
                <a:solidFill>
                  <a:schemeClr val="tx1"/>
                </a:solidFill>
              </a:rPr>
              <a:t>Belediyelerin </a:t>
            </a:r>
            <a:r>
              <a:rPr lang="tr-TR" altLang="tr-TR" sz="2300" b="1" dirty="0">
                <a:solidFill>
                  <a:schemeClr val="tx1"/>
                </a:solidFill>
              </a:rPr>
              <a:t>borçları </a:t>
            </a:r>
            <a:r>
              <a:rPr lang="tr-TR" altLang="tr-TR" sz="2300" b="1" dirty="0" smtClean="0">
                <a:solidFill>
                  <a:schemeClr val="tx1"/>
                </a:solidFill>
              </a:rPr>
              <a:t>genel </a:t>
            </a:r>
            <a:r>
              <a:rPr lang="tr-TR" altLang="tr-TR" sz="2300" b="1" dirty="0">
                <a:solidFill>
                  <a:schemeClr val="tx1"/>
                </a:solidFill>
              </a:rPr>
              <a:t>bütçe vergi gelirlerinden ayrılan paylardan </a:t>
            </a:r>
            <a:r>
              <a:rPr lang="tr-TR" altLang="tr-TR" sz="2300" b="1" dirty="0">
                <a:solidFill>
                  <a:srgbClr val="0070C0"/>
                </a:solidFill>
              </a:rPr>
              <a:t>kesinti </a:t>
            </a:r>
            <a:r>
              <a:rPr lang="tr-TR" altLang="tr-TR" sz="2300" b="1" dirty="0" smtClean="0">
                <a:solidFill>
                  <a:srgbClr val="0070C0"/>
                </a:solidFill>
              </a:rPr>
              <a:t>suretiyle tahsil edilecek.</a:t>
            </a:r>
          </a:p>
        </p:txBody>
      </p:sp>
      <p:sp>
        <p:nvSpPr>
          <p:cNvPr id="51204"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728FE0D7-45A3-4C38-A33E-D44E6F8F01CF}" type="slidenum">
              <a:rPr lang="tr-TR" altLang="tr-TR" sz="1200" smtClean="0">
                <a:latin typeface="Arial Black" pitchFamily="34" charset="0"/>
              </a:rPr>
              <a:pPr eaLnBrk="1" hangingPunct="1"/>
              <a:t>52</a:t>
            </a:fld>
            <a:endParaRPr lang="tr-TR" altLang="tr-TR" sz="1200" smtClean="0">
              <a:latin typeface="Arial Black" pitchFamily="34" charset="0"/>
            </a:endParaRPr>
          </a:p>
        </p:txBody>
      </p:sp>
    </p:spTree>
    <p:extLst>
      <p:ext uri="{BB962C8B-B14F-4D97-AF65-F5344CB8AC3E}">
        <p14:creationId xmlns:p14="http://schemas.microsoft.com/office/powerpoint/2010/main" val="11699058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ctrTitle"/>
          </p:nvPr>
        </p:nvSpPr>
        <p:spPr>
          <a:xfrm>
            <a:off x="2100480" y="-145522"/>
            <a:ext cx="7056784" cy="1226567"/>
          </a:xfrm>
        </p:spPr>
        <p:txBody>
          <a:bodyPr>
            <a:normAutofit/>
          </a:bodyPr>
          <a:lstStyle/>
          <a:p>
            <a:pPr>
              <a:defRPr/>
            </a:pPr>
            <a:r>
              <a:rPr lang="tr-TR" altLang="tr-TR" sz="3200" b="1" dirty="0" smtClean="0">
                <a:solidFill>
                  <a:srgbClr val="FF0000"/>
                </a:solidFill>
              </a:rPr>
              <a:t>İNDİRİMLİ ÖDEME İMKANLARI</a:t>
            </a:r>
          </a:p>
        </p:txBody>
      </p:sp>
      <p:sp>
        <p:nvSpPr>
          <p:cNvPr id="30723" name="Rectangle 2"/>
          <p:cNvSpPr>
            <a:spLocks noGrp="1" noChangeArrowheads="1"/>
          </p:cNvSpPr>
          <p:nvPr>
            <p:ph type="subTitle" idx="1"/>
          </p:nvPr>
        </p:nvSpPr>
        <p:spPr>
          <a:xfrm>
            <a:off x="251520" y="1196752"/>
            <a:ext cx="8640960" cy="4896544"/>
          </a:xfrm>
        </p:spPr>
        <p:txBody>
          <a:bodyPr>
            <a:noAutofit/>
          </a:bodyPr>
          <a:lstStyle/>
          <a:p>
            <a:pPr marL="342900" indent="-342900" algn="just" eaLnBrk="1" fontAlgn="auto" hangingPunct="1">
              <a:lnSpc>
                <a:spcPct val="120000"/>
              </a:lnSpc>
              <a:spcBef>
                <a:spcPts val="0"/>
              </a:spcBef>
              <a:spcAft>
                <a:spcPts val="0"/>
              </a:spcAft>
              <a:buClr>
                <a:srgbClr val="C00000"/>
              </a:buClr>
              <a:buFont typeface="Wingdings" pitchFamily="2" charset="2"/>
              <a:buChar char="Ø"/>
              <a:defRPr/>
            </a:pPr>
            <a:r>
              <a:rPr lang="tr-TR" altLang="tr-TR" sz="2150" b="1" dirty="0">
                <a:solidFill>
                  <a:srgbClr val="C00000"/>
                </a:solidFill>
              </a:rPr>
              <a:t>ÖDEMENİN PEŞİN YAPILMASI HALİNDE</a:t>
            </a:r>
          </a:p>
          <a:p>
            <a:pPr marL="627063" indent="-265113" algn="just">
              <a:buFont typeface="Arial" pitchFamily="34" charset="0"/>
              <a:buChar char="•"/>
            </a:pPr>
            <a:r>
              <a:rPr lang="tr-TR" sz="2150" b="1" dirty="0" smtClean="0">
                <a:solidFill>
                  <a:schemeClr val="tx1"/>
                </a:solidFill>
              </a:rPr>
              <a:t>Yİ-ÜFE </a:t>
            </a:r>
            <a:r>
              <a:rPr lang="tr-TR" sz="2150" b="1" dirty="0">
                <a:solidFill>
                  <a:schemeClr val="tx1"/>
                </a:solidFill>
              </a:rPr>
              <a:t>tutarının </a:t>
            </a:r>
            <a:r>
              <a:rPr lang="tr-TR" sz="2150" b="1" dirty="0">
                <a:solidFill>
                  <a:srgbClr val="0070C0"/>
                </a:solidFill>
              </a:rPr>
              <a:t>%90’ından </a:t>
            </a:r>
            <a:r>
              <a:rPr lang="tr-TR" sz="2150" b="1" dirty="0">
                <a:solidFill>
                  <a:schemeClr val="tx1"/>
                </a:solidFill>
              </a:rPr>
              <a:t>vazgeçilecek</a:t>
            </a:r>
          </a:p>
          <a:p>
            <a:pPr marL="627063" indent="-265113" algn="just">
              <a:buFont typeface="Arial" pitchFamily="34" charset="0"/>
              <a:buChar char="•"/>
            </a:pPr>
            <a:r>
              <a:rPr lang="tr-TR" sz="2150" b="1" dirty="0" smtClean="0">
                <a:solidFill>
                  <a:schemeClr val="tx1"/>
                </a:solidFill>
              </a:rPr>
              <a:t>Kapsama giren idari para cezalarından </a:t>
            </a:r>
            <a:r>
              <a:rPr lang="tr-TR" sz="2150" b="1" dirty="0" smtClean="0">
                <a:solidFill>
                  <a:srgbClr val="0070C0"/>
                </a:solidFill>
              </a:rPr>
              <a:t>%25 </a:t>
            </a:r>
            <a:r>
              <a:rPr lang="tr-TR" sz="2150" b="1" dirty="0">
                <a:solidFill>
                  <a:schemeClr val="tx1"/>
                </a:solidFill>
              </a:rPr>
              <a:t>oranında indirim yapılacak</a:t>
            </a:r>
          </a:p>
          <a:p>
            <a:pPr marL="627063" indent="-265113" algn="just">
              <a:buFont typeface="Arial" pitchFamily="34" charset="0"/>
              <a:buChar char="•"/>
            </a:pPr>
            <a:r>
              <a:rPr lang="tr-TR" sz="2150" b="1" dirty="0" smtClean="0">
                <a:solidFill>
                  <a:schemeClr val="tx1"/>
                </a:solidFill>
              </a:rPr>
              <a:t>Sadece Yİ-ÜFE’den oluşan alacaktan </a:t>
            </a:r>
            <a:r>
              <a:rPr lang="tr-TR" sz="2150" b="1" dirty="0" smtClean="0">
                <a:solidFill>
                  <a:srgbClr val="0070C0"/>
                </a:solidFill>
              </a:rPr>
              <a:t>%50 </a:t>
            </a:r>
            <a:r>
              <a:rPr lang="tr-TR" sz="2150" b="1" dirty="0">
                <a:solidFill>
                  <a:schemeClr val="tx1"/>
                </a:solidFill>
              </a:rPr>
              <a:t>oranında indirim yapılacak</a:t>
            </a:r>
          </a:p>
          <a:p>
            <a:pPr marL="457200" indent="-457200" algn="just">
              <a:buAutoNum type="arabicPeriod"/>
            </a:pPr>
            <a:endParaRPr lang="tr-TR" sz="1500" b="1" dirty="0" smtClean="0">
              <a:solidFill>
                <a:schemeClr val="tx1"/>
              </a:solidFill>
            </a:endParaRPr>
          </a:p>
          <a:p>
            <a:pPr marL="342900" indent="-342900" algn="just">
              <a:buFont typeface="Wingdings" pitchFamily="2" charset="2"/>
              <a:buChar char="Ø"/>
            </a:pPr>
            <a:r>
              <a:rPr lang="tr-TR" altLang="tr-TR" sz="2150" b="1" dirty="0" smtClean="0">
                <a:solidFill>
                  <a:srgbClr val="C00000"/>
                </a:solidFill>
              </a:rPr>
              <a:t>ÖDEMENİN İLK </a:t>
            </a:r>
            <a:r>
              <a:rPr lang="tr-TR" altLang="tr-TR" sz="2150" b="1" dirty="0">
                <a:solidFill>
                  <a:srgbClr val="C00000"/>
                </a:solidFill>
              </a:rPr>
              <a:t>İKİ TAKSİT SÜRESİ İÇİNDE </a:t>
            </a:r>
            <a:r>
              <a:rPr lang="tr-TR" altLang="tr-TR" sz="2150" b="1" dirty="0" smtClean="0">
                <a:solidFill>
                  <a:srgbClr val="C00000"/>
                </a:solidFill>
              </a:rPr>
              <a:t>YAPILMASI HALİNDE</a:t>
            </a:r>
            <a:endParaRPr lang="tr-TR" altLang="tr-TR" sz="2150" b="1" dirty="0">
              <a:solidFill>
                <a:schemeClr val="tx1"/>
              </a:solidFill>
            </a:endParaRPr>
          </a:p>
          <a:p>
            <a:pPr marL="627063" indent="-265113" algn="just">
              <a:buFont typeface="Arial" pitchFamily="34" charset="0"/>
              <a:buChar char="•"/>
            </a:pPr>
            <a:r>
              <a:rPr lang="tr-TR" sz="2150" b="1" dirty="0">
                <a:solidFill>
                  <a:schemeClr val="tx1"/>
                </a:solidFill>
              </a:rPr>
              <a:t>Yİ-ÜFE tutarının </a:t>
            </a:r>
            <a:r>
              <a:rPr lang="tr-TR" sz="2150" b="1" dirty="0" smtClean="0">
                <a:solidFill>
                  <a:srgbClr val="0070C0"/>
                </a:solidFill>
              </a:rPr>
              <a:t>%50’sinden </a:t>
            </a:r>
            <a:r>
              <a:rPr lang="tr-TR" sz="2150" b="1" dirty="0">
                <a:solidFill>
                  <a:schemeClr val="tx1"/>
                </a:solidFill>
              </a:rPr>
              <a:t>vazgeçilecek</a:t>
            </a:r>
          </a:p>
          <a:p>
            <a:pPr marL="627063" indent="-265113" algn="just">
              <a:buFont typeface="Arial" pitchFamily="34" charset="0"/>
              <a:buChar char="•"/>
            </a:pPr>
            <a:r>
              <a:rPr lang="tr-TR" sz="2150" b="1" dirty="0">
                <a:solidFill>
                  <a:schemeClr val="tx1"/>
                </a:solidFill>
              </a:rPr>
              <a:t>Kapsama giren idari para cezalarından </a:t>
            </a:r>
            <a:r>
              <a:rPr lang="tr-TR" sz="2150" b="1" dirty="0" smtClean="0">
                <a:solidFill>
                  <a:srgbClr val="0070C0"/>
                </a:solidFill>
              </a:rPr>
              <a:t>%12,5 </a:t>
            </a:r>
            <a:r>
              <a:rPr lang="tr-TR" sz="2150" b="1" dirty="0">
                <a:solidFill>
                  <a:schemeClr val="tx1"/>
                </a:solidFill>
              </a:rPr>
              <a:t>oranında indirim yapılacak</a:t>
            </a:r>
          </a:p>
          <a:p>
            <a:pPr marL="627063" indent="-265113" algn="just">
              <a:buFont typeface="Arial" pitchFamily="34" charset="0"/>
              <a:buChar char="•"/>
            </a:pPr>
            <a:r>
              <a:rPr lang="tr-TR" sz="2150" b="1" dirty="0">
                <a:solidFill>
                  <a:schemeClr val="tx1"/>
                </a:solidFill>
              </a:rPr>
              <a:t>Sadece Yİ-ÜFE’den oluşan alacaktan </a:t>
            </a:r>
            <a:r>
              <a:rPr lang="tr-TR" sz="2150" b="1" dirty="0" smtClean="0">
                <a:solidFill>
                  <a:srgbClr val="0070C0"/>
                </a:solidFill>
              </a:rPr>
              <a:t>%25 </a:t>
            </a:r>
            <a:r>
              <a:rPr lang="tr-TR" sz="2150" b="1" dirty="0">
                <a:solidFill>
                  <a:schemeClr val="tx1"/>
                </a:solidFill>
              </a:rPr>
              <a:t>oranında indirim yapılacak</a:t>
            </a:r>
          </a:p>
          <a:p>
            <a:pPr marL="457200" indent="-457200" algn="just">
              <a:buAutoNum type="arabicPeriod"/>
            </a:pPr>
            <a:endParaRPr lang="tr-TR" sz="1500" b="1" dirty="0" smtClean="0">
              <a:solidFill>
                <a:schemeClr val="tx1"/>
              </a:solidFill>
            </a:endParaRPr>
          </a:p>
          <a:p>
            <a:pPr marL="342900" indent="-342900" algn="just">
              <a:buFont typeface="Wingdings" pitchFamily="2" charset="2"/>
              <a:buChar char="Ø"/>
            </a:pPr>
            <a:r>
              <a:rPr lang="tr-TR" sz="2150" b="1" dirty="0" smtClean="0">
                <a:solidFill>
                  <a:srgbClr val="C00000"/>
                </a:solidFill>
              </a:rPr>
              <a:t>Her </a:t>
            </a:r>
            <a:r>
              <a:rPr lang="tr-TR" sz="2150" b="1" dirty="0">
                <a:solidFill>
                  <a:srgbClr val="C00000"/>
                </a:solidFill>
              </a:rPr>
              <a:t>iki ödeme şekline de </a:t>
            </a:r>
            <a:r>
              <a:rPr lang="tr-TR" sz="2150" b="1" dirty="0" smtClean="0">
                <a:solidFill>
                  <a:srgbClr val="0070C0"/>
                </a:solidFill>
              </a:rPr>
              <a:t>KATSAYI UYGULANMAYACAKTIR.</a:t>
            </a:r>
          </a:p>
        </p:txBody>
      </p:sp>
      <p:sp>
        <p:nvSpPr>
          <p:cNvPr id="50180"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3A2503C3-0045-4948-8B2F-3F4320FA3B7B}" type="slidenum">
              <a:rPr lang="tr-TR" altLang="tr-TR" sz="1200" smtClean="0">
                <a:latin typeface="Arial Black" pitchFamily="34" charset="0"/>
              </a:rPr>
              <a:pPr eaLnBrk="1" hangingPunct="1"/>
              <a:t>53</a:t>
            </a:fld>
            <a:endParaRPr lang="tr-TR" altLang="tr-TR" sz="1200" smtClean="0">
              <a:latin typeface="Arial Black" pitchFamily="34" charset="0"/>
            </a:endParaRPr>
          </a:p>
        </p:txBody>
      </p:sp>
    </p:spTree>
    <p:extLst>
      <p:ext uri="{BB962C8B-B14F-4D97-AF65-F5344CB8AC3E}">
        <p14:creationId xmlns:p14="http://schemas.microsoft.com/office/powerpoint/2010/main" val="27259139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ctrTitle"/>
          </p:nvPr>
        </p:nvSpPr>
        <p:spPr>
          <a:xfrm>
            <a:off x="2100480" y="-145522"/>
            <a:ext cx="7056784" cy="1226567"/>
          </a:xfrm>
        </p:spPr>
        <p:txBody>
          <a:bodyPr>
            <a:normAutofit/>
          </a:bodyPr>
          <a:lstStyle/>
          <a:p>
            <a:pPr>
              <a:defRPr/>
            </a:pPr>
            <a:r>
              <a:rPr lang="tr-TR" sz="2800" b="1" dirty="0" smtClean="0">
                <a:solidFill>
                  <a:srgbClr val="FF0000"/>
                </a:solidFill>
              </a:rPr>
              <a:t>6552, 6736 VE 7020 SAYILI KANUNLAR </a:t>
            </a:r>
            <a:br>
              <a:rPr lang="tr-TR" sz="2800" b="1" dirty="0" smtClean="0">
                <a:solidFill>
                  <a:srgbClr val="FF0000"/>
                </a:solidFill>
              </a:rPr>
            </a:br>
            <a:r>
              <a:rPr lang="tr-TR" sz="2800" b="1" dirty="0" smtClean="0">
                <a:solidFill>
                  <a:srgbClr val="FF0000"/>
                </a:solidFill>
              </a:rPr>
              <a:t>İÇİN İNDİRİMLİ ÖDEME</a:t>
            </a:r>
            <a:endParaRPr lang="tr-TR" altLang="tr-TR" sz="2800" b="1" dirty="0" smtClean="0">
              <a:solidFill>
                <a:srgbClr val="FF0000"/>
              </a:solidFill>
            </a:endParaRPr>
          </a:p>
        </p:txBody>
      </p:sp>
      <p:sp>
        <p:nvSpPr>
          <p:cNvPr id="30723" name="Rectangle 2"/>
          <p:cNvSpPr>
            <a:spLocks noGrp="1" noChangeArrowheads="1"/>
          </p:cNvSpPr>
          <p:nvPr>
            <p:ph type="subTitle" idx="1"/>
          </p:nvPr>
        </p:nvSpPr>
        <p:spPr>
          <a:xfrm>
            <a:off x="467544" y="1340768"/>
            <a:ext cx="8208912" cy="4824536"/>
          </a:xfrm>
        </p:spPr>
        <p:txBody>
          <a:bodyPr>
            <a:noAutofit/>
          </a:bodyPr>
          <a:lstStyle/>
          <a:p>
            <a:pPr algn="just">
              <a:spcBef>
                <a:spcPts val="0"/>
              </a:spcBef>
              <a:spcAft>
                <a:spcPts val="1200"/>
              </a:spcAft>
            </a:pPr>
            <a:r>
              <a:rPr lang="tr-TR" sz="2200" b="1" dirty="0">
                <a:solidFill>
                  <a:srgbClr val="FF0000"/>
                </a:solidFill>
              </a:rPr>
              <a:t>6552</a:t>
            </a:r>
            <a:r>
              <a:rPr lang="tr-TR" sz="2200" b="1" dirty="0">
                <a:solidFill>
                  <a:schemeClr val="tx1"/>
                </a:solidFill>
              </a:rPr>
              <a:t>,</a:t>
            </a:r>
            <a:r>
              <a:rPr lang="tr-TR" sz="2200" b="1" dirty="0">
                <a:solidFill>
                  <a:srgbClr val="FF0000"/>
                </a:solidFill>
              </a:rPr>
              <a:t> 6736 </a:t>
            </a:r>
            <a:r>
              <a:rPr lang="tr-TR" sz="2200" b="1" dirty="0">
                <a:solidFill>
                  <a:schemeClr val="tx1"/>
                </a:solidFill>
              </a:rPr>
              <a:t>ve</a:t>
            </a:r>
            <a:r>
              <a:rPr lang="tr-TR" sz="2200" b="1" dirty="0">
                <a:solidFill>
                  <a:srgbClr val="FF0000"/>
                </a:solidFill>
              </a:rPr>
              <a:t> 7020 </a:t>
            </a:r>
            <a:r>
              <a:rPr lang="tr-TR" sz="2200" b="1" dirty="0">
                <a:solidFill>
                  <a:schemeClr val="tx1"/>
                </a:solidFill>
              </a:rPr>
              <a:t>sayılı Kanunlar kapsamında yapılandırılmış ve ödenmekte olan alacaklar yeni Kanun kapsamında </a:t>
            </a:r>
            <a:r>
              <a:rPr lang="tr-TR" sz="2200" b="1" dirty="0">
                <a:solidFill>
                  <a:srgbClr val="FF0000"/>
                </a:solidFill>
              </a:rPr>
              <a:t>yapılandırılamayacaktır. </a:t>
            </a:r>
          </a:p>
          <a:p>
            <a:pPr algn="just">
              <a:spcBef>
                <a:spcPts val="0"/>
              </a:spcBef>
              <a:spcAft>
                <a:spcPts val="600"/>
              </a:spcAft>
            </a:pPr>
            <a:r>
              <a:rPr lang="tr-TR" sz="2200" b="1" dirty="0">
                <a:solidFill>
                  <a:schemeClr val="tx1"/>
                </a:solidFill>
              </a:rPr>
              <a:t>Ancak, anılan Kanunlar kapsamında yapılandırılan ve ödemeleri devam eden borçlardan kalan taksitlerin </a:t>
            </a:r>
            <a:r>
              <a:rPr lang="tr-TR" sz="2200" b="1" dirty="0" smtClean="0">
                <a:solidFill>
                  <a:schemeClr val="tx1"/>
                </a:solidFill>
              </a:rPr>
              <a:t>tamamının;</a:t>
            </a:r>
            <a:endParaRPr lang="tr-TR" sz="2200" b="1" dirty="0">
              <a:solidFill>
                <a:schemeClr val="tx1"/>
              </a:solidFill>
            </a:endParaRPr>
          </a:p>
          <a:p>
            <a:pPr marL="342900" lvl="0" indent="-342900" algn="just">
              <a:spcBef>
                <a:spcPts val="0"/>
              </a:spcBef>
              <a:spcAft>
                <a:spcPts val="600"/>
              </a:spcAft>
              <a:buFont typeface="Arial" pitchFamily="34" charset="0"/>
              <a:buChar char="•"/>
            </a:pPr>
            <a:r>
              <a:rPr lang="tr-TR" sz="2200" b="1" dirty="0">
                <a:solidFill>
                  <a:schemeClr val="tx1"/>
                </a:solidFill>
              </a:rPr>
              <a:t>İlk taksit ödeme süresi içinde (</a:t>
            </a:r>
            <a:r>
              <a:rPr lang="tr-TR" sz="2200" b="1" dirty="0">
                <a:solidFill>
                  <a:srgbClr val="FF0000"/>
                </a:solidFill>
              </a:rPr>
              <a:t>1 Ekim 2018 tarihine kadar</a:t>
            </a:r>
            <a:r>
              <a:rPr lang="tr-TR" sz="2200" b="1" dirty="0">
                <a:solidFill>
                  <a:schemeClr val="tx1"/>
                </a:solidFill>
              </a:rPr>
              <a:t>) ödenmesi halinde bu taksitler içinde yer alan Yİ-ÜFE tutarlarının </a:t>
            </a:r>
            <a:r>
              <a:rPr lang="tr-TR" sz="2200" b="1" dirty="0">
                <a:solidFill>
                  <a:srgbClr val="FF0000"/>
                </a:solidFill>
              </a:rPr>
              <a:t>%90’ının</a:t>
            </a:r>
            <a:r>
              <a:rPr lang="tr-TR" sz="2200" b="1" dirty="0">
                <a:solidFill>
                  <a:schemeClr val="tx1"/>
                </a:solidFill>
              </a:rPr>
              <a:t>, </a:t>
            </a:r>
          </a:p>
          <a:p>
            <a:pPr marL="342900" lvl="0" indent="-342900" algn="just">
              <a:spcBef>
                <a:spcPts val="0"/>
              </a:spcBef>
              <a:spcAft>
                <a:spcPts val="600"/>
              </a:spcAft>
              <a:buFont typeface="Arial" pitchFamily="34" charset="0"/>
              <a:buChar char="•"/>
            </a:pPr>
            <a:r>
              <a:rPr lang="tr-TR" sz="2200" b="1" dirty="0">
                <a:solidFill>
                  <a:schemeClr val="tx1"/>
                </a:solidFill>
              </a:rPr>
              <a:t>İkinci taksit ödeme süresi içinde (</a:t>
            </a:r>
            <a:r>
              <a:rPr lang="tr-TR" sz="2200" b="1" dirty="0">
                <a:solidFill>
                  <a:srgbClr val="FF0000"/>
                </a:solidFill>
              </a:rPr>
              <a:t>30 Kasım 2018 tarihine kadar</a:t>
            </a:r>
            <a:r>
              <a:rPr lang="tr-TR" sz="2200" b="1" dirty="0">
                <a:solidFill>
                  <a:schemeClr val="tx1"/>
                </a:solidFill>
              </a:rPr>
              <a:t>) ödenmesi halinde ise bu taksitler içinde yer alan Yİ-ÜFE tutarlarının </a:t>
            </a:r>
            <a:r>
              <a:rPr lang="tr-TR" sz="2200" b="1" dirty="0">
                <a:solidFill>
                  <a:srgbClr val="FF0000"/>
                </a:solidFill>
              </a:rPr>
              <a:t>%50’sinin</a:t>
            </a:r>
          </a:p>
          <a:p>
            <a:pPr algn="just">
              <a:spcBef>
                <a:spcPts val="0"/>
              </a:spcBef>
              <a:spcAft>
                <a:spcPts val="600"/>
              </a:spcAft>
            </a:pPr>
            <a:r>
              <a:rPr lang="tr-TR" sz="2200" b="1" dirty="0">
                <a:solidFill>
                  <a:schemeClr val="tx1"/>
                </a:solidFill>
              </a:rPr>
              <a:t> </a:t>
            </a:r>
            <a:r>
              <a:rPr lang="tr-TR" sz="2200" b="1" dirty="0">
                <a:solidFill>
                  <a:srgbClr val="FF0000"/>
                </a:solidFill>
              </a:rPr>
              <a:t>tahsilinden vazgeçilecektir.</a:t>
            </a:r>
          </a:p>
        </p:txBody>
      </p:sp>
      <p:sp>
        <p:nvSpPr>
          <p:cNvPr id="50180"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3A2503C3-0045-4948-8B2F-3F4320FA3B7B}" type="slidenum">
              <a:rPr lang="tr-TR" altLang="tr-TR" sz="1200" smtClean="0">
                <a:latin typeface="Arial Black" pitchFamily="34" charset="0"/>
              </a:rPr>
              <a:pPr eaLnBrk="1" hangingPunct="1"/>
              <a:t>54</a:t>
            </a:fld>
            <a:endParaRPr lang="tr-TR" altLang="tr-TR" sz="1200" smtClean="0">
              <a:latin typeface="Arial Black" pitchFamily="34" charset="0"/>
            </a:endParaRPr>
          </a:p>
        </p:txBody>
      </p:sp>
    </p:spTree>
    <p:extLst>
      <p:ext uri="{BB962C8B-B14F-4D97-AF65-F5344CB8AC3E}">
        <p14:creationId xmlns:p14="http://schemas.microsoft.com/office/powerpoint/2010/main" val="31606980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2195736" y="18306"/>
            <a:ext cx="6840760" cy="1010543"/>
          </a:xfrm>
        </p:spPr>
        <p:txBody>
          <a:bodyPr>
            <a:normAutofit/>
          </a:bodyPr>
          <a:lstStyle/>
          <a:p>
            <a:pPr algn="ctr" eaLnBrk="1" hangingPunct="1">
              <a:defRPr/>
            </a:pPr>
            <a:r>
              <a:rPr lang="tr-TR" altLang="tr-TR" sz="3200" b="1" dirty="0" smtClean="0">
                <a:solidFill>
                  <a:srgbClr val="FF0000"/>
                </a:solidFill>
              </a:rPr>
              <a:t>SÜRESİNDE ÖDENMEYEN TAKSİTLER</a:t>
            </a:r>
          </a:p>
        </p:txBody>
      </p:sp>
      <p:sp>
        <p:nvSpPr>
          <p:cNvPr id="39940" name="Rectangle 3"/>
          <p:cNvSpPr>
            <a:spLocks noGrp="1" noChangeArrowheads="1"/>
          </p:cNvSpPr>
          <p:nvPr>
            <p:ph type="subTitle" idx="1"/>
          </p:nvPr>
        </p:nvSpPr>
        <p:spPr>
          <a:xfrm>
            <a:off x="251520" y="1484784"/>
            <a:ext cx="8568952" cy="4320480"/>
          </a:xfrm>
        </p:spPr>
        <p:txBody>
          <a:bodyPr>
            <a:noAutofit/>
          </a:bodyPr>
          <a:lstStyle/>
          <a:p>
            <a:pPr marL="365760" indent="-256032" algn="just" eaLnBrk="1" fontAlgn="auto" hangingPunct="1">
              <a:lnSpc>
                <a:spcPct val="80000"/>
              </a:lnSpc>
              <a:spcAft>
                <a:spcPts val="0"/>
              </a:spcAft>
              <a:buClr>
                <a:schemeClr val="tx1"/>
              </a:buClr>
              <a:buFont typeface="Wingdings" pitchFamily="2" charset="2"/>
              <a:buChar char="Ø"/>
              <a:defRPr/>
            </a:pPr>
            <a:r>
              <a:rPr lang="tr-TR" altLang="tr-TR" sz="2800" b="1" dirty="0">
                <a:solidFill>
                  <a:srgbClr val="0070C0"/>
                </a:solidFill>
              </a:rPr>
              <a:t>İlk iki taksitin süresinde ödenmesi </a:t>
            </a:r>
            <a:r>
              <a:rPr lang="tr-TR" altLang="tr-TR" sz="2800" b="1" dirty="0" smtClean="0">
                <a:solidFill>
                  <a:srgbClr val="0070C0"/>
                </a:solidFill>
              </a:rPr>
              <a:t>şart.</a:t>
            </a:r>
            <a:endParaRPr lang="tr-TR" altLang="tr-TR" sz="2800" b="1" dirty="0">
              <a:solidFill>
                <a:srgbClr val="0070C0"/>
              </a:solidFill>
            </a:endParaRPr>
          </a:p>
          <a:p>
            <a:pPr marL="365760" indent="-256032" algn="just" eaLnBrk="1" fontAlgn="auto" hangingPunct="1">
              <a:lnSpc>
                <a:spcPct val="80000"/>
              </a:lnSpc>
              <a:spcAft>
                <a:spcPts val="0"/>
              </a:spcAft>
              <a:buClr>
                <a:schemeClr val="tx1"/>
              </a:buClr>
              <a:buFont typeface="Wingdings" pitchFamily="2" charset="2"/>
              <a:buChar char="Ø"/>
              <a:defRPr/>
            </a:pPr>
            <a:endParaRPr lang="tr-TR" altLang="tr-TR" sz="2800" b="1" dirty="0">
              <a:solidFill>
                <a:schemeClr val="tx1"/>
              </a:solidFill>
            </a:endParaRPr>
          </a:p>
          <a:p>
            <a:pPr marL="365760" indent="-256032" algn="just" eaLnBrk="1" fontAlgn="auto" hangingPunct="1">
              <a:lnSpc>
                <a:spcPct val="80000"/>
              </a:lnSpc>
              <a:spcAft>
                <a:spcPts val="0"/>
              </a:spcAft>
              <a:buClr>
                <a:schemeClr val="tx1"/>
              </a:buClr>
              <a:buFont typeface="Wingdings" pitchFamily="2" charset="2"/>
              <a:buChar char="Ø"/>
              <a:defRPr/>
            </a:pPr>
            <a:r>
              <a:rPr lang="tr-TR" altLang="tr-TR" sz="2800" b="1" dirty="0">
                <a:solidFill>
                  <a:srgbClr val="FF0000"/>
                </a:solidFill>
              </a:rPr>
              <a:t>Bir takvim yılında </a:t>
            </a:r>
            <a:r>
              <a:rPr lang="tr-TR" altLang="tr-TR" sz="2800" b="1" dirty="0">
                <a:solidFill>
                  <a:schemeClr val="tx1"/>
                </a:solidFill>
              </a:rPr>
              <a:t>en fazla </a:t>
            </a:r>
            <a:r>
              <a:rPr lang="tr-TR" altLang="tr-TR" sz="2800" b="1" dirty="0">
                <a:solidFill>
                  <a:srgbClr val="FF0000"/>
                </a:solidFill>
              </a:rPr>
              <a:t>2 </a:t>
            </a:r>
            <a:r>
              <a:rPr lang="tr-TR" altLang="tr-TR" sz="2800" b="1" dirty="0">
                <a:solidFill>
                  <a:schemeClr val="tx1"/>
                </a:solidFill>
              </a:rPr>
              <a:t>taksit </a:t>
            </a:r>
            <a:r>
              <a:rPr lang="tr-TR" altLang="tr-TR" sz="2800" b="1" dirty="0" smtClean="0">
                <a:solidFill>
                  <a:schemeClr val="tx1"/>
                </a:solidFill>
              </a:rPr>
              <a:t>ödenmeyebilir.</a:t>
            </a:r>
            <a:endParaRPr lang="tr-TR" altLang="tr-TR" sz="2800" b="1" dirty="0">
              <a:solidFill>
                <a:schemeClr val="tx1"/>
              </a:solidFill>
            </a:endParaRPr>
          </a:p>
          <a:p>
            <a:pPr marL="365760" indent="-256032" algn="just" eaLnBrk="1" fontAlgn="auto" hangingPunct="1">
              <a:lnSpc>
                <a:spcPct val="80000"/>
              </a:lnSpc>
              <a:spcAft>
                <a:spcPts val="0"/>
              </a:spcAft>
              <a:buClr>
                <a:schemeClr val="tx1"/>
              </a:buClr>
              <a:buFont typeface="Wingdings" pitchFamily="2" charset="2"/>
              <a:buChar char="Ø"/>
              <a:defRPr/>
            </a:pPr>
            <a:endParaRPr lang="tr-TR" altLang="tr-TR" sz="2800" b="1" dirty="0" smtClean="0">
              <a:solidFill>
                <a:schemeClr val="tx1"/>
              </a:solidFill>
            </a:endParaRPr>
          </a:p>
          <a:p>
            <a:pPr marL="365760" indent="-256032" algn="just">
              <a:lnSpc>
                <a:spcPct val="80000"/>
              </a:lnSpc>
              <a:buClr>
                <a:schemeClr val="tx1"/>
              </a:buClr>
              <a:buFont typeface="Wingdings" pitchFamily="2" charset="2"/>
              <a:buChar char="Ø"/>
              <a:defRPr/>
            </a:pPr>
            <a:r>
              <a:rPr lang="tr-TR" altLang="tr-TR" sz="2800" b="1" dirty="0" smtClean="0">
                <a:solidFill>
                  <a:srgbClr val="0070C0"/>
                </a:solidFill>
              </a:rPr>
              <a:t>Süresinde </a:t>
            </a:r>
            <a:r>
              <a:rPr lang="tr-TR" altLang="tr-TR" sz="2800" b="1" dirty="0">
                <a:solidFill>
                  <a:srgbClr val="0070C0"/>
                </a:solidFill>
              </a:rPr>
              <a:t>ödenmeyen taksit, son taksiti izleyen ayın </a:t>
            </a:r>
            <a:r>
              <a:rPr lang="tr-TR" altLang="tr-TR" sz="2800" b="1" dirty="0" smtClean="0">
                <a:solidFill>
                  <a:srgbClr val="0070C0"/>
                </a:solidFill>
              </a:rPr>
              <a:t>sonuna gecikme </a:t>
            </a:r>
            <a:r>
              <a:rPr lang="tr-TR" altLang="tr-TR" sz="2800" b="1" dirty="0">
                <a:solidFill>
                  <a:srgbClr val="0070C0"/>
                </a:solidFill>
              </a:rPr>
              <a:t>zammı oranında geç ödeme zammı </a:t>
            </a:r>
            <a:r>
              <a:rPr lang="tr-TR" altLang="tr-TR" sz="2800" b="1" dirty="0" smtClean="0">
                <a:solidFill>
                  <a:srgbClr val="0070C0"/>
                </a:solidFill>
              </a:rPr>
              <a:t>ile ödenebilir.</a:t>
            </a:r>
            <a:endParaRPr lang="tr-TR" altLang="tr-TR" sz="2800" b="1" dirty="0">
              <a:solidFill>
                <a:srgbClr val="0070C0"/>
              </a:solidFill>
            </a:endParaRPr>
          </a:p>
          <a:p>
            <a:pPr marL="109728" indent="0" algn="just" eaLnBrk="1" fontAlgn="auto" hangingPunct="1">
              <a:lnSpc>
                <a:spcPct val="80000"/>
              </a:lnSpc>
              <a:spcAft>
                <a:spcPts val="0"/>
              </a:spcAft>
              <a:buClr>
                <a:schemeClr val="tx1"/>
              </a:buClr>
              <a:buFont typeface="Georgia" pitchFamily="18" charset="0"/>
              <a:buNone/>
              <a:defRPr/>
            </a:pPr>
            <a:endParaRPr lang="tr-TR" altLang="tr-TR" sz="2800" b="1" dirty="0" smtClean="0">
              <a:solidFill>
                <a:schemeClr val="tx1"/>
              </a:solidFill>
            </a:endParaRPr>
          </a:p>
          <a:p>
            <a:pPr marL="365760" indent="-256032" algn="just">
              <a:lnSpc>
                <a:spcPct val="80000"/>
              </a:lnSpc>
              <a:buClr>
                <a:schemeClr val="tx1"/>
              </a:buClr>
              <a:buFont typeface="Wingdings" pitchFamily="2" charset="2"/>
              <a:buChar char="Ø"/>
              <a:defRPr/>
            </a:pPr>
            <a:r>
              <a:rPr lang="tr-TR" altLang="tr-TR" sz="2800" b="1" dirty="0" smtClean="0">
                <a:solidFill>
                  <a:srgbClr val="FF0000"/>
                </a:solidFill>
              </a:rPr>
              <a:t>Cari </a:t>
            </a:r>
            <a:r>
              <a:rPr lang="tr-TR" altLang="tr-TR" sz="2800" b="1" dirty="0">
                <a:solidFill>
                  <a:srgbClr val="FF0000"/>
                </a:solidFill>
              </a:rPr>
              <a:t>dönem </a:t>
            </a:r>
            <a:r>
              <a:rPr lang="tr-TR" altLang="tr-TR" sz="2800" b="1" dirty="0">
                <a:solidFill>
                  <a:schemeClr val="tx1"/>
                </a:solidFill>
              </a:rPr>
              <a:t>ödeme şartında da 1 takvim yılında </a:t>
            </a:r>
            <a:r>
              <a:rPr lang="tr-TR" altLang="tr-TR" sz="2800" b="1" dirty="0" smtClean="0">
                <a:solidFill>
                  <a:schemeClr val="tx1"/>
                </a:solidFill>
              </a:rPr>
              <a:t>en fazla 2 defa ihlal hakkı verilmektedir.</a:t>
            </a:r>
          </a:p>
        </p:txBody>
      </p:sp>
      <p:sp>
        <p:nvSpPr>
          <p:cNvPr id="52228"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FADAC7F3-95EA-44C5-9BB6-DF096126F44F}" type="slidenum">
              <a:rPr lang="tr-TR" altLang="tr-TR" sz="1200" smtClean="0">
                <a:latin typeface="Arial Black" pitchFamily="34" charset="0"/>
              </a:rPr>
              <a:pPr eaLnBrk="1" hangingPunct="1"/>
              <a:t>55</a:t>
            </a:fld>
            <a:endParaRPr lang="tr-TR" altLang="tr-TR" sz="1200" smtClean="0">
              <a:latin typeface="Arial Black" pitchFamily="34" charset="0"/>
            </a:endParaRPr>
          </a:p>
        </p:txBody>
      </p:sp>
    </p:spTree>
    <p:extLst>
      <p:ext uri="{BB962C8B-B14F-4D97-AF65-F5344CB8AC3E}">
        <p14:creationId xmlns:p14="http://schemas.microsoft.com/office/powerpoint/2010/main" val="36413226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3140968"/>
            <a:ext cx="7772400" cy="1470025"/>
          </a:xfrm>
          <a:extLst/>
        </p:spPr>
        <p:txBody>
          <a:bodyPr>
            <a:noAutofit/>
          </a:bodyPr>
          <a:lstStyle/>
          <a:p>
            <a:pPr algn="ctr" eaLnBrk="1" fontAlgn="auto" hangingPunct="1">
              <a:spcAft>
                <a:spcPts val="0"/>
              </a:spcAft>
              <a:defRPr/>
            </a:pPr>
            <a:r>
              <a:rPr lang="tr-TR" sz="6600" b="1" dirty="0" smtClean="0">
                <a:solidFill>
                  <a:srgbClr val="0070C0"/>
                </a:solidFill>
              </a:rPr>
              <a:t>Teşekkürler</a:t>
            </a:r>
            <a:br>
              <a:rPr lang="tr-TR" sz="6600" b="1" dirty="0" smtClean="0">
                <a:solidFill>
                  <a:srgbClr val="0070C0"/>
                </a:solidFill>
              </a:rPr>
            </a:br>
            <a:endParaRPr lang="tr-TR" sz="6600" b="1" dirty="0">
              <a:solidFill>
                <a:srgbClr val="0070C0"/>
              </a:solidFill>
            </a:endParaRPr>
          </a:p>
        </p:txBody>
      </p:sp>
      <p:sp>
        <p:nvSpPr>
          <p:cNvPr id="55299"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0461C0AA-EDDB-40BF-968D-3AD452B19D5C}" type="slidenum">
              <a:rPr lang="tr-TR" altLang="tr-TR" sz="1200" smtClean="0">
                <a:latin typeface="Arial Black" pitchFamily="34" charset="0"/>
              </a:rPr>
              <a:pPr eaLnBrk="1" hangingPunct="1"/>
              <a:t>56</a:t>
            </a:fld>
            <a:endParaRPr lang="tr-TR" altLang="tr-TR" sz="1200" smtClean="0">
              <a:latin typeface="Arial Black" pitchFamily="34" charset="0"/>
            </a:endParaRPr>
          </a:p>
        </p:txBody>
      </p:sp>
    </p:spTree>
    <p:extLst>
      <p:ext uri="{BB962C8B-B14F-4D97-AF65-F5344CB8AC3E}">
        <p14:creationId xmlns:p14="http://schemas.microsoft.com/office/powerpoint/2010/main" val="146650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6</a:t>
            </a:fld>
            <a:endParaRPr lang="tr-TR" altLang="tr-TR" sz="1200">
              <a:latin typeface="Arial Black" pitchFamily="34" charset="0"/>
            </a:endParaRPr>
          </a:p>
        </p:txBody>
      </p:sp>
      <p:sp>
        <p:nvSpPr>
          <p:cNvPr id="5" name="Dikdörtgen 4"/>
          <p:cNvSpPr/>
          <p:nvPr/>
        </p:nvSpPr>
        <p:spPr>
          <a:xfrm>
            <a:off x="4120404" y="188640"/>
            <a:ext cx="2866810" cy="553998"/>
          </a:xfrm>
          <a:prstGeom prst="rect">
            <a:avLst/>
          </a:prstGeom>
        </p:spPr>
        <p:txBody>
          <a:bodyPr wrap="none">
            <a:spAutoFit/>
          </a:bodyPr>
          <a:lstStyle/>
          <a:p>
            <a:pPr lvl="0" algn="ctr">
              <a:spcBef>
                <a:spcPct val="0"/>
              </a:spcBef>
              <a:defRPr/>
            </a:pPr>
            <a:r>
              <a:rPr lang="tr-TR" altLang="tr-TR" sz="3000" b="1" dirty="0" smtClean="0">
                <a:solidFill>
                  <a:srgbClr val="C00000"/>
                </a:solidFill>
                <a:ea typeface="+mj-ea"/>
                <a:cs typeface="+mj-cs"/>
              </a:rPr>
              <a:t>ALACAK TÜRLERİ</a:t>
            </a:r>
            <a:endParaRPr lang="tr-TR" altLang="tr-TR" sz="3000" b="1" dirty="0">
              <a:solidFill>
                <a:srgbClr val="C00000"/>
              </a:solidFill>
              <a:ea typeface="+mj-ea"/>
              <a:cs typeface="+mj-cs"/>
            </a:endParaRPr>
          </a:p>
        </p:txBody>
      </p:sp>
      <p:sp>
        <p:nvSpPr>
          <p:cNvPr id="7" name="Rectangle 3"/>
          <p:cNvSpPr txBox="1">
            <a:spLocks noChangeArrowheads="1"/>
          </p:cNvSpPr>
          <p:nvPr/>
        </p:nvSpPr>
        <p:spPr>
          <a:xfrm>
            <a:off x="132198" y="1196752"/>
            <a:ext cx="4655825" cy="286232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54013" lvl="1" indent="-246888" algn="just">
              <a:buClr>
                <a:srgbClr val="FF0000"/>
              </a:buClr>
              <a:buFont typeface="Wingdings" pitchFamily="2" charset="2"/>
              <a:buChar char="Ø"/>
              <a:defRPr/>
            </a:pPr>
            <a:r>
              <a:rPr lang="tr-TR" sz="2000" b="1" dirty="0" smtClean="0">
                <a:solidFill>
                  <a:srgbClr val="C00000"/>
                </a:solidFill>
              </a:rPr>
              <a:t>İDARİ PARA CEZALARI</a:t>
            </a:r>
          </a:p>
          <a:p>
            <a:pPr marL="696913" lvl="1" indent="-285750" algn="just">
              <a:buClr>
                <a:schemeClr val="tx1"/>
              </a:buClr>
              <a:buFont typeface="Wingdings" pitchFamily="2" charset="2"/>
              <a:buChar char="Ø"/>
            </a:pPr>
            <a:r>
              <a:rPr lang="tr-TR" altLang="tr-TR" sz="2000" b="1" dirty="0">
                <a:solidFill>
                  <a:schemeClr val="tx1"/>
                </a:solidFill>
              </a:rPr>
              <a:t>Trafik Para </a:t>
            </a:r>
            <a:r>
              <a:rPr lang="tr-TR" altLang="tr-TR" sz="2000" b="1" dirty="0" smtClean="0">
                <a:solidFill>
                  <a:schemeClr val="tx1"/>
                </a:solidFill>
              </a:rPr>
              <a:t>Cezaları</a:t>
            </a:r>
            <a:endParaRPr lang="tr-TR" altLang="tr-TR" sz="700" b="1" dirty="0">
              <a:solidFill>
                <a:schemeClr val="tx1"/>
              </a:solidFill>
            </a:endParaRPr>
          </a:p>
          <a:p>
            <a:pPr marL="696913" lvl="1" indent="-285750" algn="just">
              <a:buClr>
                <a:schemeClr val="tx1"/>
              </a:buClr>
              <a:buFont typeface="Wingdings" pitchFamily="2" charset="2"/>
              <a:buChar char="Ø"/>
            </a:pPr>
            <a:r>
              <a:rPr lang="tr-TR" altLang="tr-TR" sz="2000" b="1" dirty="0" smtClean="0">
                <a:solidFill>
                  <a:schemeClr val="tx1"/>
                </a:solidFill>
              </a:rPr>
              <a:t>Askerlik, Seçim</a:t>
            </a:r>
            <a:r>
              <a:rPr lang="tr-TR" altLang="tr-TR" sz="2000" b="1" dirty="0">
                <a:solidFill>
                  <a:schemeClr val="tx1"/>
                </a:solidFill>
              </a:rPr>
              <a:t>, Nüfus Para Cezaları </a:t>
            </a:r>
          </a:p>
          <a:p>
            <a:pPr marL="696913" lvl="1" indent="-285750" algn="just">
              <a:buClr>
                <a:schemeClr val="tx1"/>
              </a:buClr>
              <a:buFont typeface="Wingdings" pitchFamily="2" charset="2"/>
              <a:buChar char="Ø"/>
            </a:pPr>
            <a:r>
              <a:rPr lang="tr-TR" altLang="tr-TR" sz="2000" b="1" dirty="0">
                <a:solidFill>
                  <a:schemeClr val="tx1"/>
                </a:solidFill>
              </a:rPr>
              <a:t>Karayolu Taşıma Kanununa göre kesilen para cezaları </a:t>
            </a:r>
          </a:p>
          <a:p>
            <a:pPr marL="696913" lvl="1" indent="-285750" algn="just">
              <a:buClr>
                <a:schemeClr val="tx1"/>
              </a:buClr>
              <a:buFont typeface="Wingdings" pitchFamily="2" charset="2"/>
              <a:buChar char="Ø"/>
            </a:pPr>
            <a:r>
              <a:rPr lang="tr-TR" altLang="tr-TR" sz="2000" b="1" dirty="0">
                <a:solidFill>
                  <a:schemeClr val="tx1"/>
                </a:solidFill>
              </a:rPr>
              <a:t>Karayollarından usulsüz geçişler nedeniyle kesilen para </a:t>
            </a:r>
            <a:r>
              <a:rPr lang="tr-TR" altLang="tr-TR" sz="2000" b="1" dirty="0" smtClean="0">
                <a:solidFill>
                  <a:schemeClr val="tx1"/>
                </a:solidFill>
              </a:rPr>
              <a:t>cezaları</a:t>
            </a:r>
            <a:endParaRPr lang="tr-TR" altLang="tr-TR" sz="2000" b="1" dirty="0">
              <a:solidFill>
                <a:schemeClr val="tx1"/>
              </a:solidFill>
            </a:endParaRPr>
          </a:p>
          <a:p>
            <a:pPr marL="696913" lvl="1" indent="-285750" algn="just">
              <a:buClr>
                <a:schemeClr val="tx1"/>
              </a:buClr>
              <a:buFont typeface="Wingdings" pitchFamily="2" charset="2"/>
              <a:buChar char="Ø"/>
            </a:pPr>
            <a:r>
              <a:rPr lang="tr-TR" altLang="tr-TR" sz="2000" b="1" dirty="0">
                <a:solidFill>
                  <a:schemeClr val="tx1"/>
                </a:solidFill>
              </a:rPr>
              <a:t>RTÜK idari para cezaları</a:t>
            </a:r>
          </a:p>
        </p:txBody>
      </p:sp>
      <p:sp>
        <p:nvSpPr>
          <p:cNvPr id="8" name="Metin kutusu 7"/>
          <p:cNvSpPr txBox="1"/>
          <p:nvPr/>
        </p:nvSpPr>
        <p:spPr>
          <a:xfrm>
            <a:off x="4927816" y="1196752"/>
            <a:ext cx="3826768" cy="2862322"/>
          </a:xfrm>
          <a:prstGeom prst="rect">
            <a:avLst/>
          </a:prstGeom>
          <a:noFill/>
        </p:spPr>
        <p:txBody>
          <a:bodyPr wrap="square" rtlCol="0">
            <a:spAutoFit/>
          </a:bodyPr>
          <a:lstStyle/>
          <a:p>
            <a:pPr marL="355600" lvl="2" indent="-285750">
              <a:buClr>
                <a:srgbClr val="FF0000"/>
              </a:buClr>
              <a:buFont typeface="Wingdings" pitchFamily="2" charset="2"/>
              <a:buChar char="Ø"/>
              <a:defRPr/>
            </a:pPr>
            <a:r>
              <a:rPr lang="tr-TR" sz="2000" b="1" dirty="0" smtClean="0">
                <a:solidFill>
                  <a:srgbClr val="C00000"/>
                </a:solidFill>
              </a:rPr>
              <a:t>BELEDİYELER VE BÜYÜKŞEHİR BELEDİYELERİ SU VE KANALİZASYON İDARELERİNİN;</a:t>
            </a:r>
          </a:p>
          <a:p>
            <a:pPr marL="815975" lvl="2" indent="-285750" algn="just">
              <a:buClr>
                <a:schemeClr val="tx1"/>
              </a:buClr>
              <a:buFont typeface="Wingdings" pitchFamily="2" charset="2"/>
              <a:buChar char="Ø"/>
              <a:defRPr/>
            </a:pPr>
            <a:r>
              <a:rPr lang="tr-TR" sz="2000" b="1" dirty="0" smtClean="0"/>
              <a:t>Su</a:t>
            </a:r>
            <a:r>
              <a:rPr lang="tr-TR" sz="2000" b="1" dirty="0"/>
              <a:t>, atık su </a:t>
            </a:r>
          </a:p>
          <a:p>
            <a:pPr marL="815975" lvl="2" indent="-285750" algn="just">
              <a:buClr>
                <a:schemeClr val="tx1"/>
              </a:buClr>
              <a:buFont typeface="Wingdings" pitchFamily="2" charset="2"/>
              <a:buChar char="Ø"/>
              <a:defRPr/>
            </a:pPr>
            <a:r>
              <a:rPr lang="tr-TR" sz="2000" b="1" dirty="0"/>
              <a:t>Katı atık ücretleri</a:t>
            </a:r>
          </a:p>
          <a:p>
            <a:pPr marL="815975" lvl="2" indent="-285750" algn="just">
              <a:buClr>
                <a:schemeClr val="tx1"/>
              </a:buClr>
              <a:buFont typeface="Wingdings" pitchFamily="2" charset="2"/>
              <a:buChar char="Ø"/>
              <a:defRPr/>
            </a:pPr>
            <a:r>
              <a:rPr lang="tr-TR" sz="2000" b="1" dirty="0"/>
              <a:t>Yol katılım payları</a:t>
            </a:r>
          </a:p>
          <a:p>
            <a:pPr marL="815975" lvl="2" indent="-285750">
              <a:buClr>
                <a:schemeClr val="tx1"/>
              </a:buClr>
              <a:buFont typeface="Wingdings" pitchFamily="2" charset="2"/>
              <a:buChar char="Ø"/>
              <a:defRPr/>
            </a:pPr>
            <a:r>
              <a:rPr lang="tr-TR" sz="2000" b="1" dirty="0"/>
              <a:t>Muhtelif ücretlerden kaynaklı alacakları ile zam ve faizleri</a:t>
            </a:r>
          </a:p>
        </p:txBody>
      </p:sp>
      <p:sp>
        <p:nvSpPr>
          <p:cNvPr id="9" name="Metin kutusu 8"/>
          <p:cNvSpPr txBox="1"/>
          <p:nvPr/>
        </p:nvSpPr>
        <p:spPr>
          <a:xfrm>
            <a:off x="179512" y="4378644"/>
            <a:ext cx="5014257" cy="1938992"/>
          </a:xfrm>
          <a:prstGeom prst="rect">
            <a:avLst/>
          </a:prstGeom>
          <a:noFill/>
        </p:spPr>
        <p:txBody>
          <a:bodyPr wrap="square" rtlCol="0">
            <a:spAutoFit/>
          </a:bodyPr>
          <a:lstStyle/>
          <a:p>
            <a:pPr marL="355600" lvl="2" indent="-285750" algn="just">
              <a:buClr>
                <a:srgbClr val="FF0000"/>
              </a:buClr>
              <a:buFont typeface="Wingdings" pitchFamily="2" charset="2"/>
              <a:buChar char="Ø"/>
              <a:defRPr/>
            </a:pPr>
            <a:r>
              <a:rPr lang="tr-TR" sz="2000" b="1" dirty="0" smtClean="0">
                <a:solidFill>
                  <a:srgbClr val="C00000"/>
                </a:solidFill>
              </a:rPr>
              <a:t>DİĞER ALACAKLAR</a:t>
            </a:r>
          </a:p>
          <a:p>
            <a:pPr marL="815975" lvl="2" indent="-285750" algn="just">
              <a:buClr>
                <a:schemeClr val="tx1"/>
              </a:buClr>
              <a:buFont typeface="Wingdings" pitchFamily="2" charset="2"/>
              <a:buChar char="Ø"/>
              <a:defRPr/>
            </a:pPr>
            <a:r>
              <a:rPr lang="tr-TR" sz="2000" b="1" dirty="0" smtClean="0"/>
              <a:t>Öğrenim </a:t>
            </a:r>
            <a:r>
              <a:rPr lang="tr-TR" sz="2000" b="1" dirty="0"/>
              <a:t>katkı kredisi ve öğrenim kredisi </a:t>
            </a:r>
            <a:r>
              <a:rPr lang="tr-TR" sz="2000" b="1" dirty="0" smtClean="0"/>
              <a:t>borçları</a:t>
            </a:r>
            <a:endParaRPr lang="tr-TR" sz="2000" b="1" dirty="0"/>
          </a:p>
          <a:p>
            <a:pPr marL="815975" lvl="2" indent="-285750" algn="just">
              <a:buClr>
                <a:schemeClr val="tx1"/>
              </a:buClr>
              <a:buFont typeface="Wingdings" pitchFamily="2" charset="2"/>
              <a:buChar char="Ø"/>
              <a:defRPr/>
            </a:pPr>
            <a:r>
              <a:rPr lang="tr-TR" sz="2000" b="1" dirty="0" err="1" smtClean="0"/>
              <a:t>Ecrimisiller</a:t>
            </a:r>
            <a:endParaRPr lang="tr-TR" sz="2000" b="1" dirty="0"/>
          </a:p>
          <a:p>
            <a:pPr marL="815975" lvl="2" indent="-285750" algn="just">
              <a:buClr>
                <a:schemeClr val="tx1"/>
              </a:buClr>
              <a:buFont typeface="Wingdings" pitchFamily="2" charset="2"/>
              <a:buChar char="Ø"/>
              <a:defRPr/>
            </a:pPr>
            <a:r>
              <a:rPr lang="tr-TR" sz="2000" b="1" dirty="0"/>
              <a:t>Haksız alınan destekleme </a:t>
            </a:r>
            <a:r>
              <a:rPr lang="tr-TR" sz="2000" b="1" dirty="0" smtClean="0"/>
              <a:t>ödemeleri</a:t>
            </a:r>
            <a:endParaRPr lang="tr-TR" sz="2000" b="1" dirty="0"/>
          </a:p>
          <a:p>
            <a:pPr marL="815975" lvl="2" indent="-285750" algn="just">
              <a:buClr>
                <a:schemeClr val="tx1"/>
              </a:buClr>
              <a:buFont typeface="Wingdings" pitchFamily="2" charset="2"/>
              <a:buChar char="Ø"/>
              <a:defRPr/>
            </a:pPr>
            <a:r>
              <a:rPr lang="tr-TR" sz="2000" b="1" dirty="0"/>
              <a:t>Kaynak kullanımı destekleme fonu </a:t>
            </a:r>
          </a:p>
        </p:txBody>
      </p:sp>
      <p:sp>
        <p:nvSpPr>
          <p:cNvPr id="10" name="Metin kutusu 9"/>
          <p:cNvSpPr txBox="1"/>
          <p:nvPr/>
        </p:nvSpPr>
        <p:spPr>
          <a:xfrm>
            <a:off x="5148064" y="4462080"/>
            <a:ext cx="3155627" cy="1631216"/>
          </a:xfrm>
          <a:prstGeom prst="rect">
            <a:avLst/>
          </a:prstGeom>
          <a:noFill/>
        </p:spPr>
        <p:txBody>
          <a:bodyPr wrap="square" rtlCol="0">
            <a:spAutoFit/>
          </a:bodyPr>
          <a:lstStyle/>
          <a:p>
            <a:pPr marL="355600" lvl="2" indent="-285750" algn="just">
              <a:buClr>
                <a:srgbClr val="FF0000"/>
              </a:buClr>
              <a:buFont typeface="Wingdings" pitchFamily="2" charset="2"/>
              <a:buChar char="Ø"/>
              <a:defRPr/>
            </a:pPr>
            <a:r>
              <a:rPr lang="tr-TR" sz="2000" b="1" dirty="0" smtClean="0">
                <a:solidFill>
                  <a:srgbClr val="C00000"/>
                </a:solidFill>
              </a:rPr>
              <a:t>YİKOB’LARIN</a:t>
            </a:r>
          </a:p>
          <a:p>
            <a:pPr marL="815975" lvl="2" indent="-285750">
              <a:buClr>
                <a:schemeClr val="tx1"/>
              </a:buClr>
              <a:buFont typeface="Wingdings" pitchFamily="2" charset="2"/>
              <a:buChar char="Ø"/>
              <a:defRPr/>
            </a:pPr>
            <a:r>
              <a:rPr lang="tr-TR" sz="2000" b="1" dirty="0" smtClean="0"/>
              <a:t>Taşınmaz </a:t>
            </a:r>
            <a:r>
              <a:rPr lang="tr-TR" sz="2000" b="1" dirty="0"/>
              <a:t>kültür varlıklarının korunmasına katkı payı </a:t>
            </a:r>
          </a:p>
        </p:txBody>
      </p:sp>
    </p:spTree>
    <p:extLst>
      <p:ext uri="{BB962C8B-B14F-4D97-AF65-F5344CB8AC3E}">
        <p14:creationId xmlns:p14="http://schemas.microsoft.com/office/powerpoint/2010/main" val="1513925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7</a:t>
            </a:fld>
            <a:endParaRPr lang="tr-TR" altLang="tr-TR" sz="1200">
              <a:latin typeface="Arial Black" pitchFamily="34" charset="0"/>
            </a:endParaRPr>
          </a:p>
        </p:txBody>
      </p:sp>
      <p:sp>
        <p:nvSpPr>
          <p:cNvPr id="6" name="Rectangle 3"/>
          <p:cNvSpPr txBox="1">
            <a:spLocks noChangeArrowheads="1"/>
          </p:cNvSpPr>
          <p:nvPr/>
        </p:nvSpPr>
        <p:spPr>
          <a:xfrm>
            <a:off x="179512" y="1268760"/>
            <a:ext cx="8568952"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15975" lvl="2" indent="-285750" algn="just">
              <a:buClr>
                <a:schemeClr val="tx1"/>
              </a:buClr>
              <a:buFont typeface="Wingdings" pitchFamily="2" charset="2"/>
              <a:buChar char="Ø"/>
              <a:defRPr/>
            </a:pPr>
            <a:endParaRPr lang="tr-TR" sz="1600" b="1" dirty="0" smtClean="0">
              <a:solidFill>
                <a:schemeClr val="tx1"/>
              </a:solidFill>
            </a:endParaRPr>
          </a:p>
          <a:p>
            <a:pPr marL="815975" lvl="2" indent="-285750" algn="just">
              <a:buClr>
                <a:schemeClr val="tx1"/>
              </a:buClr>
              <a:buFont typeface="Wingdings" pitchFamily="2" charset="2"/>
              <a:buChar char="Ø"/>
              <a:defRPr/>
            </a:pPr>
            <a:endParaRPr lang="tr-TR" sz="1600" b="1" dirty="0">
              <a:solidFill>
                <a:schemeClr val="tx1"/>
              </a:solidFill>
            </a:endParaRPr>
          </a:p>
        </p:txBody>
      </p:sp>
      <p:sp>
        <p:nvSpPr>
          <p:cNvPr id="5" name="Dikdörtgen 4"/>
          <p:cNvSpPr/>
          <p:nvPr/>
        </p:nvSpPr>
        <p:spPr>
          <a:xfrm>
            <a:off x="2757791" y="188640"/>
            <a:ext cx="5592045" cy="553998"/>
          </a:xfrm>
          <a:prstGeom prst="rect">
            <a:avLst/>
          </a:prstGeom>
        </p:spPr>
        <p:txBody>
          <a:bodyPr wrap="none">
            <a:spAutoFit/>
          </a:bodyPr>
          <a:lstStyle/>
          <a:p>
            <a:pPr lvl="0" algn="ctr">
              <a:spcBef>
                <a:spcPct val="0"/>
              </a:spcBef>
              <a:defRPr/>
            </a:pPr>
            <a:r>
              <a:rPr lang="tr-TR" altLang="tr-TR" sz="3000" b="1" dirty="0" smtClean="0">
                <a:solidFill>
                  <a:srgbClr val="C00000"/>
                </a:solidFill>
                <a:ea typeface="+mj-ea"/>
                <a:cs typeface="+mj-cs"/>
              </a:rPr>
              <a:t>KAPSAMA GİRMEYEN ALACAKLAR</a:t>
            </a:r>
            <a:endParaRPr lang="tr-TR" altLang="tr-TR" sz="3000" b="1" dirty="0">
              <a:solidFill>
                <a:srgbClr val="C00000"/>
              </a:solidFill>
              <a:ea typeface="+mj-ea"/>
              <a:cs typeface="+mj-cs"/>
            </a:endParaRPr>
          </a:p>
        </p:txBody>
      </p:sp>
      <p:sp>
        <p:nvSpPr>
          <p:cNvPr id="4" name="Dikdörtgen 3"/>
          <p:cNvSpPr/>
          <p:nvPr/>
        </p:nvSpPr>
        <p:spPr>
          <a:xfrm>
            <a:off x="539552" y="1480423"/>
            <a:ext cx="8320166" cy="4108817"/>
          </a:xfrm>
          <a:prstGeom prst="rect">
            <a:avLst/>
          </a:prstGeom>
        </p:spPr>
        <p:txBody>
          <a:bodyPr wrap="square">
            <a:spAutoFit/>
          </a:bodyPr>
          <a:lstStyle/>
          <a:p>
            <a:pPr marL="176213" lvl="2" indent="365125" algn="just">
              <a:lnSpc>
                <a:spcPct val="150000"/>
              </a:lnSpc>
              <a:spcAft>
                <a:spcPts val="600"/>
              </a:spcAft>
              <a:buClr>
                <a:schemeClr val="tx1"/>
              </a:buClr>
              <a:buSzTx/>
              <a:buFont typeface="Wingdings" pitchFamily="2" charset="2"/>
              <a:buChar char="Ø"/>
            </a:pPr>
            <a:r>
              <a:rPr lang="tr-TR" sz="2200" b="1" dirty="0"/>
              <a:t>Adli </a:t>
            </a:r>
            <a:r>
              <a:rPr lang="tr-TR" sz="2200" b="1" dirty="0" smtClean="0"/>
              <a:t>para cezaları (Disiplin para cezası dahil)</a:t>
            </a:r>
          </a:p>
          <a:p>
            <a:pPr marL="176213" lvl="2" indent="365125" algn="just">
              <a:lnSpc>
                <a:spcPct val="150000"/>
              </a:lnSpc>
              <a:spcAft>
                <a:spcPts val="600"/>
              </a:spcAft>
              <a:buClr>
                <a:schemeClr val="tx1"/>
              </a:buClr>
              <a:buSzTx/>
              <a:buFont typeface="Wingdings" pitchFamily="2" charset="2"/>
              <a:buChar char="Ø"/>
            </a:pPr>
            <a:r>
              <a:rPr lang="tr-TR" sz="2200" b="1" dirty="0"/>
              <a:t>İ</a:t>
            </a:r>
            <a:r>
              <a:rPr lang="tr-TR" sz="2200" b="1" dirty="0" smtClean="0"/>
              <a:t>dari </a:t>
            </a:r>
            <a:r>
              <a:rPr lang="tr-TR" sz="2200" b="1" dirty="0"/>
              <a:t>para </a:t>
            </a:r>
            <a:r>
              <a:rPr lang="tr-TR" sz="2200" b="1" dirty="0" smtClean="0"/>
              <a:t>cezaları (Kapsama girenler hariç)</a:t>
            </a:r>
          </a:p>
          <a:p>
            <a:pPr marL="176213" lvl="2" indent="365125" algn="just">
              <a:lnSpc>
                <a:spcPct val="150000"/>
              </a:lnSpc>
              <a:spcAft>
                <a:spcPts val="600"/>
              </a:spcAft>
              <a:buClr>
                <a:schemeClr val="tx1"/>
              </a:buClr>
              <a:buSzTx/>
              <a:buFont typeface="Wingdings" pitchFamily="2" charset="2"/>
              <a:buChar char="Ø"/>
            </a:pPr>
            <a:r>
              <a:rPr lang="tr-TR" sz="2200" b="1" dirty="0" smtClean="0"/>
              <a:t>Petrolden </a:t>
            </a:r>
            <a:r>
              <a:rPr lang="tr-TR" sz="2200" b="1" dirty="0"/>
              <a:t>Devlet hissesi ve Devlet </a:t>
            </a:r>
            <a:r>
              <a:rPr lang="tr-TR" sz="2200" b="1" dirty="0" smtClean="0"/>
              <a:t>hakkı</a:t>
            </a:r>
          </a:p>
          <a:p>
            <a:pPr marL="541338" lvl="2" indent="-365125" algn="just">
              <a:lnSpc>
                <a:spcPct val="150000"/>
              </a:lnSpc>
              <a:spcAft>
                <a:spcPts val="600"/>
              </a:spcAft>
              <a:buClr>
                <a:schemeClr val="tx1"/>
              </a:buClr>
              <a:buSzTx/>
              <a:buFont typeface="Wingdings" pitchFamily="2" charset="2"/>
              <a:buChar char="Ø"/>
            </a:pPr>
            <a:r>
              <a:rPr lang="tr-TR" sz="2200" b="1" dirty="0" smtClean="0"/>
              <a:t>Madenlerden </a:t>
            </a:r>
            <a:r>
              <a:rPr lang="tr-TR" sz="2200" b="1" dirty="0"/>
              <a:t>Devlet </a:t>
            </a:r>
            <a:r>
              <a:rPr lang="tr-TR" sz="2200" b="1" dirty="0" smtClean="0"/>
              <a:t>hakkı ve </a:t>
            </a:r>
            <a:r>
              <a:rPr lang="tr-TR" sz="2200" b="1" dirty="0"/>
              <a:t>özel idare </a:t>
            </a:r>
            <a:r>
              <a:rPr lang="tr-TR" sz="2200" b="1" dirty="0" smtClean="0"/>
              <a:t>payı ile </a:t>
            </a:r>
            <a:r>
              <a:rPr lang="tr-TR" sz="2200" b="1" dirty="0"/>
              <a:t>madencilik fonu,</a:t>
            </a:r>
          </a:p>
          <a:p>
            <a:pPr marL="176213" lvl="2" indent="365125" algn="just">
              <a:lnSpc>
                <a:spcPct val="150000"/>
              </a:lnSpc>
              <a:spcAft>
                <a:spcPts val="600"/>
              </a:spcAft>
              <a:buClr>
                <a:schemeClr val="tx1"/>
              </a:buClr>
              <a:buSzTx/>
              <a:buFont typeface="Wingdings" pitchFamily="2" charset="2"/>
              <a:buChar char="Ø"/>
            </a:pPr>
            <a:r>
              <a:rPr lang="tr-TR" sz="2200" b="1" dirty="0"/>
              <a:t>Şeker fiyat </a:t>
            </a:r>
            <a:r>
              <a:rPr lang="tr-TR" sz="2200" b="1" dirty="0" smtClean="0"/>
              <a:t>farkı</a:t>
            </a:r>
            <a:endParaRPr lang="tr-TR" sz="2200" b="1" dirty="0"/>
          </a:p>
          <a:p>
            <a:pPr marL="176213" lvl="2" indent="365125" algn="just">
              <a:lnSpc>
                <a:spcPct val="150000"/>
              </a:lnSpc>
              <a:spcAft>
                <a:spcPts val="600"/>
              </a:spcAft>
              <a:buClr>
                <a:schemeClr val="tx1"/>
              </a:buClr>
              <a:buSzTx/>
              <a:buFont typeface="Wingdings" pitchFamily="2" charset="2"/>
              <a:buChar char="Ø"/>
            </a:pPr>
            <a:r>
              <a:rPr lang="tr-TR" sz="2200" b="1" dirty="0"/>
              <a:t>Akaryakıt fiyat farkı ve akaryakıt fiyat istikrar </a:t>
            </a:r>
            <a:r>
              <a:rPr lang="tr-TR" sz="2200" b="1" dirty="0" smtClean="0"/>
              <a:t>payı</a:t>
            </a:r>
            <a:endParaRPr lang="tr-TR" sz="2200" b="1" dirty="0"/>
          </a:p>
          <a:p>
            <a:pPr marL="176213" lvl="2" indent="365125" algn="just">
              <a:lnSpc>
                <a:spcPct val="150000"/>
              </a:lnSpc>
              <a:spcAft>
                <a:spcPts val="600"/>
              </a:spcAft>
              <a:buClr>
                <a:schemeClr val="tx1"/>
              </a:buClr>
              <a:buSzTx/>
              <a:buFont typeface="Wingdings" pitchFamily="2" charset="2"/>
              <a:buChar char="Ø"/>
            </a:pPr>
            <a:r>
              <a:rPr lang="tr-TR" sz="2200" b="1" dirty="0"/>
              <a:t>Kılavuzluk ve </a:t>
            </a:r>
            <a:r>
              <a:rPr lang="tr-TR" sz="2200" b="1" dirty="0" err="1"/>
              <a:t>römorkörcülük</a:t>
            </a:r>
            <a:r>
              <a:rPr lang="tr-TR" sz="2200" b="1" dirty="0"/>
              <a:t> hizmet </a:t>
            </a:r>
            <a:r>
              <a:rPr lang="tr-TR" sz="2200" b="1" dirty="0" smtClean="0"/>
              <a:t>payı</a:t>
            </a:r>
            <a:endParaRPr lang="tr-TR" sz="2200" b="1" dirty="0"/>
          </a:p>
        </p:txBody>
      </p:sp>
    </p:spTree>
    <p:extLst>
      <p:ext uri="{BB962C8B-B14F-4D97-AF65-F5344CB8AC3E}">
        <p14:creationId xmlns:p14="http://schemas.microsoft.com/office/powerpoint/2010/main" val="963909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8</a:t>
            </a:fld>
            <a:endParaRPr lang="tr-TR" altLang="tr-TR" sz="1200">
              <a:latin typeface="Arial Black" pitchFamily="34" charset="0"/>
            </a:endParaRP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0225" lvl="2" algn="l">
              <a:buClr>
                <a:schemeClr val="tx1"/>
              </a:buClr>
              <a:defRPr/>
            </a:pPr>
            <a:r>
              <a:rPr lang="tr-TR" altLang="tr-TR" sz="1800" b="1" dirty="0">
                <a:solidFill>
                  <a:schemeClr val="tx1"/>
                </a:solidFill>
              </a:rPr>
              <a:t/>
            </a:r>
            <a:br>
              <a:rPr lang="tr-TR" altLang="tr-TR" sz="1800" b="1" dirty="0">
                <a:solidFill>
                  <a:schemeClr val="tx1"/>
                </a:solidFill>
              </a:rPr>
            </a:br>
            <a:endParaRPr lang="tr-TR" sz="1600" b="1" dirty="0">
              <a:solidFill>
                <a:schemeClr val="tx1"/>
              </a:solidFill>
            </a:endParaRPr>
          </a:p>
        </p:txBody>
      </p:sp>
      <p:sp>
        <p:nvSpPr>
          <p:cNvPr id="3" name="Dikdörtgen 2"/>
          <p:cNvSpPr/>
          <p:nvPr/>
        </p:nvSpPr>
        <p:spPr>
          <a:xfrm>
            <a:off x="251520" y="1261204"/>
            <a:ext cx="8640960" cy="4893647"/>
          </a:xfrm>
          <a:prstGeom prst="rect">
            <a:avLst/>
          </a:prstGeom>
        </p:spPr>
        <p:txBody>
          <a:bodyPr wrap="square">
            <a:spAutoFit/>
          </a:bodyPr>
          <a:lstStyle/>
          <a:p>
            <a:pPr marL="342900" indent="-342900">
              <a:spcBef>
                <a:spcPct val="0"/>
              </a:spcBef>
              <a:spcAft>
                <a:spcPts val="1200"/>
              </a:spcAft>
              <a:buFont typeface="Arial" pitchFamily="34" charset="0"/>
              <a:buChar char="•"/>
            </a:pPr>
            <a:r>
              <a:rPr lang="tr-TR" altLang="tr-TR" sz="2000" b="1" dirty="0" smtClean="0">
                <a:solidFill>
                  <a:srgbClr val="0070C0"/>
                </a:solidFill>
                <a:ea typeface="Calibri" pitchFamily="34" charset="0"/>
                <a:cs typeface="Calibri" pitchFamily="34" charset="0"/>
              </a:rPr>
              <a:t>Kanun </a:t>
            </a:r>
            <a:r>
              <a:rPr lang="tr-TR" altLang="tr-TR" sz="2000" b="1" dirty="0">
                <a:solidFill>
                  <a:srgbClr val="0070C0"/>
                </a:solidFill>
                <a:ea typeface="Calibri" pitchFamily="34" charset="0"/>
                <a:cs typeface="Calibri" pitchFamily="34" charset="0"/>
              </a:rPr>
              <a:t>kapsamı </a:t>
            </a:r>
            <a:r>
              <a:rPr lang="tr-TR" altLang="tr-TR" sz="2000" b="1" dirty="0" smtClean="0">
                <a:solidFill>
                  <a:srgbClr val="0070C0"/>
                </a:solidFill>
                <a:ea typeface="Calibri" pitchFamily="34" charset="0"/>
                <a:cs typeface="Calibri" pitchFamily="34" charset="0"/>
              </a:rPr>
              <a:t>31 Mart 2018 </a:t>
            </a:r>
            <a:r>
              <a:rPr lang="tr-TR" altLang="tr-TR" sz="2000" b="1" dirty="0">
                <a:solidFill>
                  <a:srgbClr val="0070C0"/>
                </a:solidFill>
                <a:ea typeface="Calibri" pitchFamily="34" charset="0"/>
                <a:cs typeface="Calibri" pitchFamily="34" charset="0"/>
              </a:rPr>
              <a:t>tarihi esas alınarak düzenlenmiştir.</a:t>
            </a:r>
          </a:p>
          <a:p>
            <a:pPr marL="342900" indent="-342900" algn="just">
              <a:spcBef>
                <a:spcPct val="0"/>
              </a:spcBef>
              <a:spcAft>
                <a:spcPts val="1200"/>
              </a:spcAft>
              <a:buFont typeface="Arial" pitchFamily="34" charset="0"/>
              <a:buChar char="•"/>
            </a:pPr>
            <a:r>
              <a:rPr lang="tr-TR" altLang="tr-TR" sz="2000" b="1" dirty="0" smtClean="0">
                <a:ea typeface="Calibri" pitchFamily="34" charset="0"/>
                <a:cs typeface="Calibri" pitchFamily="34" charset="0"/>
              </a:rPr>
              <a:t>Vergiler </a:t>
            </a:r>
            <a:r>
              <a:rPr lang="tr-TR" altLang="tr-TR" sz="2000" b="1" dirty="0">
                <a:ea typeface="Calibri" pitchFamily="34" charset="0"/>
                <a:cs typeface="Calibri" pitchFamily="34" charset="0"/>
              </a:rPr>
              <a:t>için </a:t>
            </a:r>
            <a:r>
              <a:rPr lang="tr-TR" altLang="tr-TR" sz="2000" b="1" dirty="0" smtClean="0">
                <a:ea typeface="Calibri" pitchFamily="34" charset="0"/>
                <a:cs typeface="Calibri" pitchFamily="34" charset="0"/>
              </a:rPr>
              <a:t>bu </a:t>
            </a:r>
            <a:r>
              <a:rPr lang="tr-TR" altLang="tr-TR" sz="2000" b="1" dirty="0">
                <a:ea typeface="Calibri" pitchFamily="34" charset="0"/>
                <a:cs typeface="Calibri" pitchFamily="34" charset="0"/>
              </a:rPr>
              <a:t>tarihten önceki vergilendirme dönemleri kapsama girmektedir</a:t>
            </a:r>
            <a:r>
              <a:rPr lang="tr-TR" altLang="tr-TR" sz="2000" b="1" dirty="0" smtClean="0">
                <a:ea typeface="Calibri" pitchFamily="34" charset="0"/>
                <a:cs typeface="Calibri" pitchFamily="34" charset="0"/>
              </a:rPr>
              <a:t>.</a:t>
            </a:r>
          </a:p>
          <a:p>
            <a:pPr marL="342900" indent="-342900" algn="just">
              <a:spcBef>
                <a:spcPct val="0"/>
              </a:spcBef>
              <a:spcAft>
                <a:spcPts val="1200"/>
              </a:spcAft>
              <a:buFont typeface="Arial" pitchFamily="34" charset="0"/>
              <a:buChar char="•"/>
            </a:pPr>
            <a:r>
              <a:rPr lang="tr-TR" altLang="tr-TR" sz="2000" b="1" dirty="0" smtClean="0">
                <a:solidFill>
                  <a:srgbClr val="0070C0"/>
                </a:solidFill>
                <a:ea typeface="Calibri" pitchFamily="34" charset="0"/>
                <a:cs typeface="Calibri" pitchFamily="34" charset="0"/>
              </a:rPr>
              <a:t>Beyannameli mükellefiyetlerde bu tarihten önce verilmesi </a:t>
            </a:r>
            <a:r>
              <a:rPr lang="tr-TR" altLang="tr-TR" sz="2000" b="1" dirty="0">
                <a:solidFill>
                  <a:srgbClr val="0070C0"/>
                </a:solidFill>
                <a:ea typeface="Calibri" pitchFamily="34" charset="0"/>
                <a:cs typeface="Calibri" pitchFamily="34" charset="0"/>
              </a:rPr>
              <a:t>gereken beyannameler kapsama alınmıştır.</a:t>
            </a:r>
          </a:p>
          <a:p>
            <a:pPr marL="342900" indent="-342900" algn="just">
              <a:spcBef>
                <a:spcPct val="0"/>
              </a:spcBef>
              <a:buFont typeface="Arial" pitchFamily="34" charset="0"/>
              <a:buChar char="•"/>
            </a:pPr>
            <a:r>
              <a:rPr lang="tr-TR" altLang="tr-TR" sz="2000" b="1" dirty="0" smtClean="0">
                <a:ea typeface="Calibri" pitchFamily="34" charset="0"/>
                <a:cs typeface="Calibri" pitchFamily="34" charset="0"/>
              </a:rPr>
              <a:t>2018 </a:t>
            </a:r>
            <a:r>
              <a:rPr lang="tr-TR" altLang="tr-TR" sz="2000" b="1" dirty="0">
                <a:ea typeface="Calibri" pitchFamily="34" charset="0"/>
                <a:cs typeface="Calibri" pitchFamily="34" charset="0"/>
              </a:rPr>
              <a:t>yılına ilişkin </a:t>
            </a:r>
            <a:r>
              <a:rPr lang="tr-TR" altLang="tr-TR" sz="2000" b="1" dirty="0" smtClean="0">
                <a:ea typeface="Calibri" pitchFamily="34" charset="0"/>
                <a:cs typeface="Calibri" pitchFamily="34" charset="0"/>
              </a:rPr>
              <a:t>bu tarihten </a:t>
            </a:r>
            <a:r>
              <a:rPr lang="tr-TR" altLang="tr-TR" sz="2000" b="1" dirty="0">
                <a:ea typeface="Calibri" pitchFamily="34" charset="0"/>
                <a:cs typeface="Calibri" pitchFamily="34" charset="0"/>
              </a:rPr>
              <a:t>önce tahakkuk eden motorlu taşıtlar </a:t>
            </a:r>
            <a:r>
              <a:rPr lang="tr-TR" altLang="tr-TR" sz="2000" b="1" dirty="0" smtClean="0">
                <a:ea typeface="Calibri" pitchFamily="34" charset="0"/>
                <a:cs typeface="Calibri" pitchFamily="34" charset="0"/>
              </a:rPr>
              <a:t>vergisi ve yıllık harçlar gibi alacaklar </a:t>
            </a:r>
            <a:r>
              <a:rPr lang="tr-TR" altLang="tr-TR" sz="2000" b="1" dirty="0" smtClean="0">
                <a:ea typeface="Calibri" pitchFamily="34" charset="0"/>
                <a:cs typeface="Calibri" pitchFamily="34" charset="0"/>
              </a:rPr>
              <a:t>kapsamdadır. </a:t>
            </a:r>
          </a:p>
          <a:p>
            <a:pPr marL="342900" indent="-342900">
              <a:spcBef>
                <a:spcPct val="0"/>
              </a:spcBef>
              <a:buFont typeface="Arial" pitchFamily="34" charset="0"/>
              <a:buChar char="•"/>
            </a:pPr>
            <a:endParaRPr lang="tr-TR" altLang="tr-TR" sz="500" b="1" dirty="0" smtClean="0">
              <a:ea typeface="Calibri" pitchFamily="34" charset="0"/>
              <a:cs typeface="Calibri" pitchFamily="34" charset="0"/>
            </a:endParaRPr>
          </a:p>
          <a:p>
            <a:pPr>
              <a:spcBef>
                <a:spcPct val="0"/>
              </a:spcBef>
            </a:pPr>
            <a:endParaRPr lang="tr-TR" altLang="tr-TR" sz="700" b="1" dirty="0">
              <a:ea typeface="Calibri" pitchFamily="34" charset="0"/>
              <a:cs typeface="Calibri" pitchFamily="34" charset="0"/>
            </a:endParaRPr>
          </a:p>
          <a:p>
            <a:pPr>
              <a:spcAft>
                <a:spcPts val="600"/>
              </a:spcAft>
            </a:pPr>
            <a:r>
              <a:rPr lang="tr-TR" altLang="tr-TR" sz="2000" b="1" i="1" dirty="0" smtClean="0"/>
              <a:t>      </a:t>
            </a:r>
            <a:r>
              <a:rPr lang="tr-TR" altLang="tr-TR" sz="2000" b="1" dirty="0">
                <a:solidFill>
                  <a:srgbClr val="0070C0"/>
                </a:solidFill>
                <a:ea typeface="Calibri" pitchFamily="34" charset="0"/>
                <a:cs typeface="Calibri" pitchFamily="34" charset="0"/>
              </a:rPr>
              <a:t>Ancak,</a:t>
            </a:r>
          </a:p>
          <a:p>
            <a:pPr marL="752475" lvl="4" indent="-285750">
              <a:buClr>
                <a:srgbClr val="C00000"/>
              </a:buClr>
              <a:buFont typeface="Arial" pitchFamily="34" charset="0"/>
              <a:buChar char="•"/>
            </a:pPr>
            <a:r>
              <a:rPr lang="tr-TR" altLang="tr-TR" sz="2000" b="1" dirty="0" smtClean="0">
                <a:solidFill>
                  <a:srgbClr val="C00000"/>
                </a:solidFill>
              </a:rPr>
              <a:t>31 Mart 2018 tarihinden sonra ödenecek </a:t>
            </a:r>
            <a:r>
              <a:rPr lang="tr-TR" altLang="tr-TR" sz="2000" b="1" dirty="0">
                <a:solidFill>
                  <a:srgbClr val="C00000"/>
                </a:solidFill>
              </a:rPr>
              <a:t>gelir </a:t>
            </a:r>
            <a:r>
              <a:rPr lang="tr-TR" altLang="tr-TR" sz="2000" b="1" dirty="0" smtClean="0">
                <a:solidFill>
                  <a:srgbClr val="C00000"/>
                </a:solidFill>
              </a:rPr>
              <a:t>vergisi taksitleri</a:t>
            </a:r>
            <a:r>
              <a:rPr lang="tr-TR" altLang="tr-TR" sz="2000" b="1" dirty="0" smtClean="0">
                <a:solidFill>
                  <a:srgbClr val="C00000"/>
                </a:solidFill>
              </a:rPr>
              <a:t>,</a:t>
            </a:r>
          </a:p>
          <a:p>
            <a:pPr marL="752475" lvl="4" indent="-285750">
              <a:buClr>
                <a:srgbClr val="C00000"/>
              </a:buClr>
              <a:buFont typeface="Arial" pitchFamily="34" charset="0"/>
              <a:buChar char="•"/>
            </a:pPr>
            <a:r>
              <a:rPr lang="tr-TR" altLang="tr-TR" sz="2000" b="1" dirty="0" smtClean="0">
                <a:solidFill>
                  <a:srgbClr val="C00000"/>
                </a:solidFill>
              </a:rPr>
              <a:t>2018 </a:t>
            </a:r>
            <a:r>
              <a:rPr lang="tr-TR" altLang="tr-TR" sz="2000" b="1" dirty="0" smtClean="0">
                <a:solidFill>
                  <a:srgbClr val="C00000"/>
                </a:solidFill>
              </a:rPr>
              <a:t>yılına ilişkin motorlu </a:t>
            </a:r>
            <a:r>
              <a:rPr lang="tr-TR" altLang="tr-TR" sz="2000" b="1" dirty="0">
                <a:solidFill>
                  <a:srgbClr val="C00000"/>
                </a:solidFill>
              </a:rPr>
              <a:t>taşıtlar vergisinin 2. </a:t>
            </a:r>
            <a:r>
              <a:rPr lang="tr-TR" altLang="tr-TR" sz="2000" b="1" dirty="0" smtClean="0">
                <a:solidFill>
                  <a:srgbClr val="C00000"/>
                </a:solidFill>
              </a:rPr>
              <a:t>taksiti,</a:t>
            </a:r>
          </a:p>
          <a:p>
            <a:pPr marL="752475" lvl="4" indent="-285750" algn="just">
              <a:buClr>
                <a:srgbClr val="C00000"/>
              </a:buClr>
              <a:buFont typeface="Arial" pitchFamily="34" charset="0"/>
              <a:buChar char="•"/>
            </a:pPr>
            <a:r>
              <a:rPr lang="tr-TR" altLang="tr-TR" sz="2000" b="1" dirty="0">
                <a:solidFill>
                  <a:srgbClr val="C00000"/>
                </a:solidFill>
              </a:rPr>
              <a:t>2018 yılına ilişkin </a:t>
            </a:r>
            <a:r>
              <a:rPr lang="tr-TR" altLang="tr-TR" sz="2000" b="1" dirty="0" smtClean="0">
                <a:solidFill>
                  <a:srgbClr val="C00000"/>
                </a:solidFill>
              </a:rPr>
              <a:t>emlak vergisi ile işyeri ve diğer şekillerde kullanılan binalara ait çevre temizlik vergisi, </a:t>
            </a:r>
            <a:endParaRPr lang="tr-TR" altLang="tr-TR" sz="2000" b="1" dirty="0">
              <a:solidFill>
                <a:srgbClr val="C00000"/>
              </a:solidFill>
            </a:endParaRPr>
          </a:p>
          <a:p>
            <a:pPr marL="0" lvl="2" indent="-285750">
              <a:spcBef>
                <a:spcPts val="600"/>
              </a:spcBef>
              <a:spcAft>
                <a:spcPts val="600"/>
              </a:spcAft>
              <a:buClr>
                <a:schemeClr val="tx1"/>
              </a:buClr>
            </a:pPr>
            <a:r>
              <a:rPr lang="tr-TR" altLang="tr-TR" sz="2000" b="1" dirty="0" smtClean="0"/>
              <a:t>       </a:t>
            </a:r>
            <a:r>
              <a:rPr lang="tr-TR" altLang="tr-TR" sz="2000" b="1" dirty="0">
                <a:solidFill>
                  <a:srgbClr val="0070C0"/>
                </a:solidFill>
                <a:ea typeface="Calibri" pitchFamily="34" charset="0"/>
                <a:cs typeface="Calibri" pitchFamily="34" charset="0"/>
              </a:rPr>
              <a:t>kapsamda değildir.</a:t>
            </a:r>
          </a:p>
        </p:txBody>
      </p:sp>
      <p:sp>
        <p:nvSpPr>
          <p:cNvPr id="7" name="Dikdörtgen 6"/>
          <p:cNvSpPr/>
          <p:nvPr/>
        </p:nvSpPr>
        <p:spPr>
          <a:xfrm>
            <a:off x="3792657" y="188640"/>
            <a:ext cx="3522311" cy="553998"/>
          </a:xfrm>
          <a:prstGeom prst="rect">
            <a:avLst/>
          </a:prstGeom>
        </p:spPr>
        <p:txBody>
          <a:bodyPr wrap="none">
            <a:spAutoFit/>
          </a:bodyPr>
          <a:lstStyle/>
          <a:p>
            <a:pPr lvl="0" algn="ctr">
              <a:spcBef>
                <a:spcPct val="0"/>
              </a:spcBef>
              <a:defRPr/>
            </a:pPr>
            <a:r>
              <a:rPr lang="tr-TR" altLang="tr-TR" sz="3000" b="1" dirty="0" smtClean="0">
                <a:solidFill>
                  <a:srgbClr val="C00000"/>
                </a:solidFill>
                <a:ea typeface="+mj-ea"/>
                <a:cs typeface="+mj-cs"/>
              </a:rPr>
              <a:t>VERGİLERDE DÖNEM</a:t>
            </a:r>
            <a:endParaRPr lang="tr-TR" altLang="tr-TR" sz="3000" b="1" dirty="0">
              <a:solidFill>
                <a:srgbClr val="C00000"/>
              </a:solidFill>
              <a:ea typeface="+mj-ea"/>
              <a:cs typeface="+mj-cs"/>
            </a:endParaRPr>
          </a:p>
        </p:txBody>
      </p:sp>
    </p:spTree>
    <p:extLst>
      <p:ext uri="{BB962C8B-B14F-4D97-AF65-F5344CB8AC3E}">
        <p14:creationId xmlns:p14="http://schemas.microsoft.com/office/powerpoint/2010/main" val="1183731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9</a:t>
            </a:fld>
            <a:endParaRPr lang="tr-TR" altLang="tr-TR" sz="1200">
              <a:latin typeface="Arial Black" pitchFamily="34" charset="0"/>
            </a:endParaRPr>
          </a:p>
        </p:txBody>
      </p:sp>
      <p:sp>
        <p:nvSpPr>
          <p:cNvPr id="6" name="Rectangle 3"/>
          <p:cNvSpPr txBox="1">
            <a:spLocks noChangeArrowheads="1"/>
          </p:cNvSpPr>
          <p:nvPr/>
        </p:nvSpPr>
        <p:spPr>
          <a:xfrm>
            <a:off x="405880" y="1268760"/>
            <a:ext cx="8280920" cy="47525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2" algn="l">
              <a:spcBef>
                <a:spcPts val="0"/>
              </a:spcBef>
              <a:spcAft>
                <a:spcPts val="1200"/>
              </a:spcAft>
              <a:buClr>
                <a:schemeClr val="tx1"/>
              </a:buClr>
              <a:defRPr/>
            </a:pPr>
            <a:r>
              <a:rPr lang="tr-TR" altLang="tr-TR" sz="2200" b="1" dirty="0" smtClean="0">
                <a:solidFill>
                  <a:srgbClr val="0070C0"/>
                </a:solidFill>
              </a:rPr>
              <a:t>31.03.2018 </a:t>
            </a:r>
            <a:r>
              <a:rPr lang="tr-TR" altLang="tr-TR" sz="2200" b="1" dirty="0">
                <a:solidFill>
                  <a:srgbClr val="0070C0"/>
                </a:solidFill>
              </a:rPr>
              <a:t>tarihinden </a:t>
            </a:r>
            <a:r>
              <a:rPr lang="tr-TR" altLang="tr-TR" sz="2200" b="1" dirty="0" smtClean="0">
                <a:solidFill>
                  <a:srgbClr val="0070C0"/>
                </a:solidFill>
              </a:rPr>
              <a:t>önceki  tespitlere </a:t>
            </a:r>
            <a:r>
              <a:rPr lang="tr-TR" altLang="tr-TR" sz="2200" b="1" dirty="0">
                <a:solidFill>
                  <a:srgbClr val="0070C0"/>
                </a:solidFill>
              </a:rPr>
              <a:t>dayanılarak </a:t>
            </a:r>
            <a:r>
              <a:rPr lang="tr-TR" altLang="tr-TR" sz="2200" b="1" dirty="0" smtClean="0">
                <a:solidFill>
                  <a:srgbClr val="0070C0"/>
                </a:solidFill>
              </a:rPr>
              <a:t>kesilen/kesilmesi gereken</a:t>
            </a:r>
          </a:p>
          <a:p>
            <a:pPr algn="just">
              <a:spcBef>
                <a:spcPts val="0"/>
              </a:spcBef>
              <a:spcAft>
                <a:spcPts val="1200"/>
              </a:spcAft>
              <a:buClr>
                <a:schemeClr val="tx1"/>
              </a:buClr>
              <a:buFont typeface="Wingdings" pitchFamily="2" charset="2"/>
              <a:buChar char="Ø"/>
              <a:defRPr/>
            </a:pPr>
            <a:r>
              <a:rPr lang="tr-TR" altLang="tr-TR" sz="2200" b="1" dirty="0" smtClean="0">
                <a:solidFill>
                  <a:schemeClr val="tx1"/>
                </a:solidFill>
              </a:rPr>
              <a:t>Usulsüzlük </a:t>
            </a:r>
            <a:r>
              <a:rPr lang="tr-TR" altLang="tr-TR" sz="2200" b="1" dirty="0">
                <a:solidFill>
                  <a:schemeClr val="tx1"/>
                </a:solidFill>
              </a:rPr>
              <a:t>Cezaları</a:t>
            </a:r>
          </a:p>
          <a:p>
            <a:pPr algn="just">
              <a:spcBef>
                <a:spcPts val="0"/>
              </a:spcBef>
              <a:spcAft>
                <a:spcPts val="1200"/>
              </a:spcAft>
              <a:buClr>
                <a:schemeClr val="tx1"/>
              </a:buClr>
              <a:buFont typeface="Wingdings" pitchFamily="2" charset="2"/>
              <a:buChar char="Ø"/>
              <a:defRPr/>
            </a:pPr>
            <a:r>
              <a:rPr lang="tr-TR" altLang="tr-TR" sz="2200" b="1" dirty="0" smtClean="0">
                <a:solidFill>
                  <a:schemeClr val="tx1"/>
                </a:solidFill>
              </a:rPr>
              <a:t>Özel </a:t>
            </a:r>
            <a:r>
              <a:rPr lang="tr-TR" altLang="tr-TR" sz="2200" b="1" dirty="0">
                <a:solidFill>
                  <a:schemeClr val="tx1"/>
                </a:solidFill>
              </a:rPr>
              <a:t>usulsüzlük </a:t>
            </a:r>
            <a:r>
              <a:rPr lang="tr-TR" altLang="tr-TR" sz="2200" b="1" dirty="0" smtClean="0">
                <a:solidFill>
                  <a:schemeClr val="tx1"/>
                </a:solidFill>
              </a:rPr>
              <a:t>cezaları</a:t>
            </a:r>
          </a:p>
          <a:p>
            <a:pPr algn="just">
              <a:spcBef>
                <a:spcPts val="0"/>
              </a:spcBef>
              <a:spcAft>
                <a:spcPts val="1200"/>
              </a:spcAft>
              <a:buClr>
                <a:schemeClr val="tx1"/>
              </a:buClr>
              <a:defRPr/>
            </a:pPr>
            <a:r>
              <a:rPr lang="tr-TR" altLang="tr-TR" sz="2200" b="1" dirty="0" smtClean="0">
                <a:solidFill>
                  <a:srgbClr val="0070C0"/>
                </a:solidFill>
              </a:rPr>
              <a:t>31.03.2018 </a:t>
            </a:r>
            <a:r>
              <a:rPr lang="tr-TR" altLang="tr-TR" sz="2200" b="1" dirty="0">
                <a:solidFill>
                  <a:srgbClr val="0070C0"/>
                </a:solidFill>
              </a:rPr>
              <a:t>tarihinden önce verilen</a:t>
            </a:r>
          </a:p>
          <a:p>
            <a:pPr algn="just">
              <a:spcBef>
                <a:spcPts val="0"/>
              </a:spcBef>
              <a:spcAft>
                <a:spcPts val="1200"/>
              </a:spcAft>
              <a:buClr>
                <a:schemeClr val="tx1"/>
              </a:buClr>
              <a:buFont typeface="Wingdings" pitchFamily="2" charset="2"/>
              <a:buChar char="Ø"/>
              <a:defRPr/>
            </a:pPr>
            <a:r>
              <a:rPr lang="tr-TR" altLang="tr-TR" sz="2200" b="1" dirty="0" smtClean="0">
                <a:solidFill>
                  <a:schemeClr val="tx1"/>
                </a:solidFill>
              </a:rPr>
              <a:t>Trafik </a:t>
            </a:r>
            <a:r>
              <a:rPr lang="tr-TR" altLang="tr-TR" sz="2200" b="1" dirty="0">
                <a:solidFill>
                  <a:schemeClr val="tx1"/>
                </a:solidFill>
              </a:rPr>
              <a:t>Para </a:t>
            </a:r>
            <a:r>
              <a:rPr lang="tr-TR" altLang="tr-TR" sz="2200" b="1" dirty="0" smtClean="0">
                <a:solidFill>
                  <a:schemeClr val="tx1"/>
                </a:solidFill>
              </a:rPr>
              <a:t>Cezaları</a:t>
            </a:r>
            <a:endParaRPr lang="tr-TR" altLang="tr-TR" sz="2200" b="1" dirty="0">
              <a:solidFill>
                <a:schemeClr val="tx1"/>
              </a:solidFill>
            </a:endParaRPr>
          </a:p>
          <a:p>
            <a:pPr algn="just">
              <a:spcBef>
                <a:spcPts val="0"/>
              </a:spcBef>
              <a:spcAft>
                <a:spcPts val="1200"/>
              </a:spcAft>
              <a:buClr>
                <a:schemeClr val="tx1"/>
              </a:buClr>
              <a:buFont typeface="Wingdings" pitchFamily="2" charset="2"/>
              <a:buChar char="Ø"/>
              <a:defRPr/>
            </a:pPr>
            <a:r>
              <a:rPr lang="tr-TR" altLang="tr-TR" sz="2200" b="1" dirty="0">
                <a:solidFill>
                  <a:schemeClr val="tx1"/>
                </a:solidFill>
              </a:rPr>
              <a:t>Karayolu Taşıma Kanununa göre kesilen para cezaları </a:t>
            </a:r>
          </a:p>
          <a:p>
            <a:pPr algn="just">
              <a:spcBef>
                <a:spcPts val="0"/>
              </a:spcBef>
              <a:spcAft>
                <a:spcPts val="1200"/>
              </a:spcAft>
              <a:buClr>
                <a:schemeClr val="tx1"/>
              </a:buClr>
              <a:buFont typeface="Wingdings" pitchFamily="2" charset="2"/>
              <a:buChar char="Ø"/>
              <a:defRPr/>
            </a:pPr>
            <a:r>
              <a:rPr lang="tr-TR" altLang="tr-TR" sz="2200" b="1" dirty="0">
                <a:solidFill>
                  <a:schemeClr val="tx1"/>
                </a:solidFill>
              </a:rPr>
              <a:t>Karayollarından usulsüz geçişler nedeniyle kesilen para </a:t>
            </a:r>
            <a:r>
              <a:rPr lang="tr-TR" altLang="tr-TR" sz="2200" b="1" dirty="0" smtClean="0">
                <a:solidFill>
                  <a:schemeClr val="tx1"/>
                </a:solidFill>
              </a:rPr>
              <a:t>cezaları</a:t>
            </a:r>
            <a:endParaRPr lang="tr-TR" altLang="tr-TR" sz="2200" b="1" dirty="0">
              <a:solidFill>
                <a:schemeClr val="tx1"/>
              </a:solidFill>
            </a:endParaRPr>
          </a:p>
          <a:p>
            <a:pPr algn="just">
              <a:spcBef>
                <a:spcPts val="0"/>
              </a:spcBef>
              <a:spcAft>
                <a:spcPts val="1200"/>
              </a:spcAft>
              <a:buClr>
                <a:schemeClr val="tx1"/>
              </a:buClr>
              <a:buFont typeface="Wingdings" pitchFamily="2" charset="2"/>
              <a:buChar char="Ø"/>
              <a:defRPr/>
            </a:pPr>
            <a:r>
              <a:rPr lang="tr-TR" altLang="tr-TR" sz="2200" b="1" dirty="0">
                <a:solidFill>
                  <a:schemeClr val="tx1"/>
                </a:solidFill>
              </a:rPr>
              <a:t>Askerlik, Seçim, Nüfus Para Cezaları </a:t>
            </a:r>
          </a:p>
          <a:p>
            <a:pPr algn="just">
              <a:spcBef>
                <a:spcPts val="0"/>
              </a:spcBef>
              <a:spcAft>
                <a:spcPts val="1200"/>
              </a:spcAft>
              <a:buClr>
                <a:schemeClr val="tx1"/>
              </a:buClr>
              <a:buFont typeface="Wingdings" pitchFamily="2" charset="2"/>
              <a:buChar char="Ø"/>
              <a:defRPr/>
            </a:pPr>
            <a:r>
              <a:rPr lang="tr-TR" altLang="tr-TR" sz="2200" b="1" dirty="0">
                <a:solidFill>
                  <a:schemeClr val="tx1"/>
                </a:solidFill>
              </a:rPr>
              <a:t>RTÜK idari para </a:t>
            </a:r>
            <a:r>
              <a:rPr lang="tr-TR" altLang="tr-TR" sz="2200" b="1" dirty="0" smtClean="0">
                <a:solidFill>
                  <a:schemeClr val="tx1"/>
                </a:solidFill>
              </a:rPr>
              <a:t>cezaları</a:t>
            </a:r>
            <a:endParaRPr lang="tr-TR" altLang="tr-TR" sz="2200" b="1" dirty="0">
              <a:solidFill>
                <a:schemeClr val="tx1"/>
              </a:solidFill>
            </a:endParaRP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schemeClr val="tx1"/>
              </a:buClr>
            </a:pPr>
            <a:endParaRPr lang="tr-TR" altLang="tr-TR" b="1" i="1" dirty="0"/>
          </a:p>
          <a:p>
            <a:pPr marL="285750" lvl="2" indent="-285750">
              <a:buClr>
                <a:schemeClr val="tx1"/>
              </a:buClr>
            </a:pPr>
            <a:endParaRPr lang="tr-TR" altLang="tr-TR" b="1" i="1" dirty="0" smtClean="0"/>
          </a:p>
          <a:p>
            <a:pPr marL="285750" lvl="2" indent="-285750">
              <a:buClr>
                <a:schemeClr val="tx1"/>
              </a:buClr>
            </a:pPr>
            <a:endParaRPr lang="tr-TR" altLang="tr-TR" b="1" i="1" dirty="0"/>
          </a:p>
          <a:p>
            <a:pPr marL="285750" lvl="2" indent="-285750">
              <a:buClr>
                <a:schemeClr val="tx1"/>
              </a:buClr>
            </a:pPr>
            <a:endParaRPr lang="tr-TR" altLang="tr-TR" b="1" i="1" dirty="0"/>
          </a:p>
        </p:txBody>
      </p:sp>
      <p:sp>
        <p:nvSpPr>
          <p:cNvPr id="8" name="Dikdörtgen 7"/>
          <p:cNvSpPr/>
          <p:nvPr/>
        </p:nvSpPr>
        <p:spPr>
          <a:xfrm>
            <a:off x="3838789" y="188640"/>
            <a:ext cx="3430043" cy="553998"/>
          </a:xfrm>
          <a:prstGeom prst="rect">
            <a:avLst/>
          </a:prstGeom>
        </p:spPr>
        <p:txBody>
          <a:bodyPr wrap="none">
            <a:spAutoFit/>
          </a:bodyPr>
          <a:lstStyle/>
          <a:p>
            <a:pPr lvl="0" algn="ctr">
              <a:spcBef>
                <a:spcPct val="0"/>
              </a:spcBef>
              <a:defRPr/>
            </a:pPr>
            <a:r>
              <a:rPr lang="tr-TR" altLang="tr-TR" sz="3000" b="1" dirty="0" smtClean="0">
                <a:solidFill>
                  <a:srgbClr val="C00000"/>
                </a:solidFill>
                <a:ea typeface="+mj-ea"/>
                <a:cs typeface="+mj-cs"/>
              </a:rPr>
              <a:t>CEZALARDA DÖNEM</a:t>
            </a:r>
            <a:endParaRPr lang="tr-TR" altLang="tr-TR" sz="3000" b="1" dirty="0">
              <a:solidFill>
                <a:srgbClr val="C00000"/>
              </a:solidFill>
              <a:ea typeface="+mj-ea"/>
              <a:cs typeface="+mj-cs"/>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843086"/>
            <a:ext cx="2594604" cy="1945953"/>
          </a:xfrm>
          <a:prstGeom prst="rect">
            <a:avLst/>
          </a:prstGeom>
        </p:spPr>
      </p:pic>
    </p:spTree>
    <p:extLst>
      <p:ext uri="{BB962C8B-B14F-4D97-AF65-F5344CB8AC3E}">
        <p14:creationId xmlns:p14="http://schemas.microsoft.com/office/powerpoint/2010/main" val="131411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2273</TotalTime>
  <Words>3448</Words>
  <Application>Microsoft Office PowerPoint</Application>
  <PresentationFormat>Ekran Gösterisi (4:3)</PresentationFormat>
  <Paragraphs>932</Paragraphs>
  <Slides>56</Slides>
  <Notes>55</Notes>
  <HiddenSlides>0</HiddenSlides>
  <MMClips>0</MMClips>
  <ScaleCrop>false</ScaleCrop>
  <HeadingPairs>
    <vt:vector size="4" baseType="variant">
      <vt:variant>
        <vt:lpstr>Tema</vt:lpstr>
      </vt:variant>
      <vt:variant>
        <vt:i4>1</vt:i4>
      </vt:variant>
      <vt:variant>
        <vt:lpstr>Slayt Başlıkları</vt:lpstr>
      </vt:variant>
      <vt:variant>
        <vt:i4>56</vt:i4>
      </vt:variant>
    </vt:vector>
  </HeadingPairs>
  <TitlesOfParts>
    <vt:vector size="57" baseType="lpstr">
      <vt:lpstr>Ofis Teması</vt:lpstr>
      <vt:lpstr>VERGİ VE DİĞER BAZI ALACAKLARIN YENİDEN YAPILANDIRILMASINA İLİŞKİN KANUN</vt:lpstr>
      <vt:lpstr>AMAÇ</vt:lpstr>
      <vt:lpstr>KANUNA GENEL BAKIŞ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MATRAH ve VERGİ ARTIRIMI</vt:lpstr>
      <vt:lpstr>GELİR VERGİSİ MATRAH ARTIRIMI (I) </vt:lpstr>
      <vt:lpstr>GELİR VERGİSİ MATRAH ARTIRIMI</vt:lpstr>
      <vt:lpstr>GELİR VERGİSİ MATRAH ARTIRIMI</vt:lpstr>
      <vt:lpstr>KURUMLAR VERGİSİ MATRAH ARTIRIMI</vt:lpstr>
      <vt:lpstr>KURUMLAR VERGİSİ MATRAH ARTIRIMI</vt:lpstr>
      <vt:lpstr> GELİR ve KURUMLAR VERGİSİ MATRAH ARTIRIMINA İLİŞKİN ORTAK HÜKÜMLER</vt:lpstr>
      <vt:lpstr>GELİR (STOPAJ) ve KURUMLAR (STOPAJ)  VERGİSİ ARTIRIMI</vt:lpstr>
      <vt:lpstr>PowerPoint Sunusu</vt:lpstr>
      <vt:lpstr>SERBEST MESLEK ve KİRA STOPAJINDA ARTIRIM</vt:lpstr>
      <vt:lpstr>YILLARA SARİ İNŞAAT İŞLERİ  STOPAJINDA ARTIRIM</vt:lpstr>
      <vt:lpstr>VERGİDEN MUAF ESNAFA YAPILAN ÖDEMELERDE STOPAJ ARTIRIMI</vt:lpstr>
      <vt:lpstr>ZİRAİ MAHSUL VE HİZMETLER İÇİN ÇİFTÇİLERE YAPILAN ÖDEMELERDE STOPAJ ARTIRIMI</vt:lpstr>
      <vt:lpstr>KATMA DEĞER VERGİSİ ARTIRIMI</vt:lpstr>
      <vt:lpstr>MATRAH ve VERGİ ARTIRIMINA İLİŞKİN ORTAK HÜKÜMLER</vt:lpstr>
      <vt:lpstr>MATRAH ve VERGİ ARTIRIMINA İLİŞKİN ORTAK HÜKÜMLER</vt:lpstr>
      <vt:lpstr>MATRAH ve VERGİ ARTIRIMINA İLİŞKİN ORTAK HÜKÜMLER</vt:lpstr>
      <vt:lpstr> İŞLETMEDE BULUNDUĞU HALDE KAYITLARDA  YER ALMAYAN KIYMETLER</vt:lpstr>
      <vt:lpstr>KAYITLARDA YER ALDIĞI HALDE İŞLETMEDE BULUNMAYAN EMTİA</vt:lpstr>
      <vt:lpstr>KAYITLARDA YER ALDIĞI HALDE İŞLETMEDE BULUNMAYAN KASA MEVCUDU VE ORTAKLARDAN ALACAKLAR</vt:lpstr>
      <vt:lpstr>BAZI VARLIKLARIN MİLLİ EKONOMİYE KAZANDIRILMASI </vt:lpstr>
      <vt:lpstr>YURT DIŞINDAKİ VARLIKLARIN BİLDİRİMİ</vt:lpstr>
      <vt:lpstr>YURT DIŞINDAKİ VARLIKLARIN BİLDİRİMİ</vt:lpstr>
      <vt:lpstr>YURT DIŞINDAKİ VARLIKLARIN BİLDİRİMİ</vt:lpstr>
      <vt:lpstr>YURT İÇİ VARLIKLARIN BEYANI </vt:lpstr>
      <vt:lpstr>VARLIK BEYANI ORTAK HÜKÜMLER</vt:lpstr>
      <vt:lpstr>VARLIK BARIŞI - İSTİSNALAR</vt:lpstr>
      <vt:lpstr>VARLIK BARIŞI - İSTİSNALAR</vt:lpstr>
      <vt:lpstr>KANUNDAN YARARLANMA ŞARTLARI</vt:lpstr>
      <vt:lpstr>BAŞVURU, TAKSİT SAYISI VE ÖDEME SÜRESİ </vt:lpstr>
      <vt:lpstr>TAKSİTLİ ÖDEMELER</vt:lpstr>
      <vt:lpstr>İNDİRİMLİ ÖDEME İMKANLARI</vt:lpstr>
      <vt:lpstr>6552, 6736 VE 7020 SAYILI KANUNLAR  İÇİN İNDİRİMLİ ÖDEME</vt:lpstr>
      <vt:lpstr>SÜRESİNDE ÖDENMEYEN TAKSİTLER</vt:lpstr>
      <vt:lpstr>Teşekkürler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GGM</dc:creator>
  <cp:lastModifiedBy>GGM</cp:lastModifiedBy>
  <cp:revision>220</cp:revision>
  <cp:lastPrinted>2016-08-15T12:19:02Z</cp:lastPrinted>
  <dcterms:created xsi:type="dcterms:W3CDTF">2016-04-15T06:58:29Z</dcterms:created>
  <dcterms:modified xsi:type="dcterms:W3CDTF">2018-05-31T14:12:06Z</dcterms:modified>
</cp:coreProperties>
</file>